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81" r:id="rId6"/>
    <p:sldId id="283" r:id="rId7"/>
    <p:sldId id="287" r:id="rId8"/>
    <p:sldId id="286" r:id="rId9"/>
    <p:sldId id="284" r:id="rId10"/>
    <p:sldId id="285" r:id="rId11"/>
    <p:sldId id="270" r:id="rId12"/>
    <p:sldId id="264" r:id="rId13"/>
    <p:sldId id="265" r:id="rId14"/>
    <p:sldId id="266" r:id="rId15"/>
    <p:sldId id="267" r:id="rId16"/>
    <p:sldId id="268" r:id="rId17"/>
    <p:sldId id="273" r:id="rId18"/>
    <p:sldId id="271" r:id="rId19"/>
    <p:sldId id="274" r:id="rId20"/>
    <p:sldId id="275" r:id="rId21"/>
    <p:sldId id="272" r:id="rId22"/>
    <p:sldId id="258" r:id="rId23"/>
    <p:sldId id="276" r:id="rId24"/>
    <p:sldId id="277" r:id="rId25"/>
    <p:sldId id="278" r:id="rId26"/>
    <p:sldId id="279" r:id="rId27"/>
    <p:sldId id="280" r:id="rId28"/>
    <p:sldId id="260" r:id="rId29"/>
    <p:sldId id="262" r:id="rId30"/>
    <p:sldId id="261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BFFF-CF48-E54F-B87E-CE85437B4C1E}" type="datetimeFigureOut">
              <a:rPr lang="en-US" smtClean="0"/>
              <a:pPr/>
              <a:t>7/30/10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76F1-3B08-9F43-9EF0-481FF5F1C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apis/kml/documentation/kml_tut.html" TargetMode="External"/><Relationship Id="rId3" Type="http://schemas.openxmlformats.org/officeDocument/2006/relationships/hyperlink" Target="http://code.google.com/apis/kml/documentation/kmlreferenc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Web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Presenting Information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Tends to be very verbose</a:t>
            </a:r>
          </a:p>
          <a:p>
            <a:r>
              <a:rPr lang="en-US" dirty="0" smtClean="0"/>
              <a:t>Unforgiving format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Earth - elephant seal journey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elephantSealS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004" r="-16004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grammar of XML in widespread use </a:t>
            </a:r>
            <a:r>
              <a:rPr lang="en-US" dirty="0" smtClean="0"/>
              <a:t>– e</a:t>
            </a:r>
            <a:r>
              <a:rPr lang="en-US" dirty="0" smtClean="0"/>
              <a:t>.g.</a:t>
            </a:r>
            <a:r>
              <a:rPr lang="en-US" dirty="0" smtClean="0"/>
              <a:t> </a:t>
            </a:r>
            <a:r>
              <a:rPr lang="en-US" dirty="0" err="1" smtClean="0"/>
              <a:t>GoogleEarth</a:t>
            </a:r>
            <a:endParaRPr lang="en-US" dirty="0" smtClean="0"/>
          </a:p>
          <a:p>
            <a:r>
              <a:rPr lang="en-US" dirty="0" smtClean="0"/>
              <a:t>Progression from HTML presentation of earlier work (e.g. deconstruct-reconstruct HW)</a:t>
            </a:r>
          </a:p>
          <a:p>
            <a:r>
              <a:rPr lang="en-US" dirty="0" smtClean="0"/>
              <a:t>Build on understanding of a tree, e.g. file system, lists in R</a:t>
            </a:r>
          </a:p>
          <a:p>
            <a:r>
              <a:rPr lang="en-US" dirty="0" smtClean="0"/>
              <a:t>KML as an alternative language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KML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r>
              <a:rPr lang="en-US" dirty="0" smtClean="0"/>
              <a:t>Short set of tags</a:t>
            </a:r>
          </a:p>
          <a:p>
            <a:r>
              <a:rPr lang="en-US" dirty="0" smtClean="0"/>
              <a:t>KML tutorial – leave it to the students to fill in the details</a:t>
            </a:r>
          </a:p>
          <a:p>
            <a:pPr lvl="1"/>
            <a:r>
              <a:rPr lang="en-US" sz="2200" dirty="0" smtClean="0">
                <a:hlinkClick r:id="rId2"/>
              </a:rPr>
              <a:t>http://code.google.com/apis/kml/documentation/kml_tut.html</a:t>
            </a:r>
            <a:endParaRPr lang="en-US" sz="2200" dirty="0" smtClean="0"/>
          </a:p>
          <a:p>
            <a:pPr lvl="1"/>
            <a:r>
              <a:rPr lang="en-US" sz="2200" dirty="0" smtClean="0">
                <a:hlinkClick r:id="rId3"/>
              </a:rPr>
              <a:t>http://code.google.com/apis/kml/documentation/kmlreference.html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KML - </a:t>
            </a:r>
            <a:r>
              <a:rPr lang="en-US" dirty="0" err="1" smtClean="0"/>
              <a:t>Placemark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Placemark</a:t>
            </a:r>
            <a:r>
              <a:rPr lang="en-US" dirty="0" smtClean="0"/>
              <a:t> element is one of the most commonly used features. It marks a position on the Earth's surface. </a:t>
            </a:r>
          </a:p>
          <a:p>
            <a:pPr>
              <a:buNone/>
            </a:pPr>
            <a:r>
              <a:rPr lang="en-US" dirty="0" smtClean="0"/>
              <a:t>The simplest </a:t>
            </a:r>
            <a:r>
              <a:rPr lang="en-US" dirty="0" err="1" smtClean="0"/>
              <a:t>Placemark</a:t>
            </a:r>
            <a:r>
              <a:rPr lang="en-US" dirty="0" smtClean="0"/>
              <a:t> includes only a </a:t>
            </a:r>
            <a:r>
              <a:rPr lang="en-US" dirty="0" smtClean="0">
                <a:solidFill>
                  <a:srgbClr val="3366FF"/>
                </a:solidFill>
              </a:rPr>
              <a:t>&lt;Point&gt; </a:t>
            </a:r>
            <a:r>
              <a:rPr lang="en-US" dirty="0" smtClean="0"/>
              <a:t>element, which specifies the location of the </a:t>
            </a:r>
            <a:r>
              <a:rPr lang="en-US" dirty="0" err="1" smtClean="0"/>
              <a:t>Placemark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Placemark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Placemark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&lt;name&gt;Simple </a:t>
            </a:r>
            <a:r>
              <a:rPr lang="en-US" dirty="0" err="1" smtClean="0"/>
              <a:t>placemark</a:t>
            </a:r>
            <a:r>
              <a:rPr lang="en-US" dirty="0" smtClean="0"/>
              <a:t>&lt;/name&gt;</a:t>
            </a:r>
            <a:br>
              <a:rPr lang="en-US" dirty="0" smtClean="0"/>
            </a:br>
            <a:r>
              <a:rPr lang="en-US" dirty="0" smtClean="0"/>
              <a:t>&lt;description&gt;Attached to the ground. Places    itself at the height of the terrain.</a:t>
            </a:r>
          </a:p>
          <a:p>
            <a:pPr>
              <a:buNone/>
            </a:pPr>
            <a:r>
              <a:rPr lang="en-US" dirty="0" smtClean="0"/>
              <a:t>    &lt;/description&gt;</a:t>
            </a:r>
            <a:br>
              <a:rPr lang="en-US" dirty="0" smtClean="0"/>
            </a:br>
            <a:r>
              <a:rPr lang="en-US" dirty="0" smtClean="0"/>
              <a:t>&lt;Point&gt;</a:t>
            </a:r>
            <a:br>
              <a:rPr lang="en-US" dirty="0" smtClean="0"/>
            </a:br>
            <a:r>
              <a:rPr lang="en-US" dirty="0" smtClean="0"/>
              <a:t>  &lt;coordinates&gt;-122.08,37.42,0&lt;/coordinates&gt;</a:t>
            </a:r>
            <a:br>
              <a:rPr lang="en-US" dirty="0" smtClean="0"/>
            </a:br>
            <a:r>
              <a:rPr lang="en-US" dirty="0" smtClean="0"/>
              <a:t>&lt;/Point&gt;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Placemark</a:t>
            </a:r>
            <a:r>
              <a:rPr lang="en-US" dirty="0" smtClean="0"/>
              <a:t>&gt;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KML notions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overlay: The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GroundOverlay</a:t>
            </a:r>
            <a:r>
              <a:rPr lang="en-US" dirty="0" smtClean="0">
                <a:solidFill>
                  <a:srgbClr val="3366FF"/>
                </a:solidFill>
              </a:rPr>
              <a:t>&gt; </a:t>
            </a:r>
            <a:r>
              <a:rPr lang="en-US" dirty="0" smtClean="0"/>
              <a:t>drapes an image onto the Earth's terrain</a:t>
            </a:r>
          </a:p>
          <a:p>
            <a:r>
              <a:rPr lang="en-US" dirty="0" smtClean="0"/>
              <a:t>Path: made with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LineString</a:t>
            </a:r>
            <a:r>
              <a:rPr lang="en-US" dirty="0" smtClean="0">
                <a:solidFill>
                  <a:srgbClr val="3366FF"/>
                </a:solidFill>
              </a:rPr>
              <a:t>&gt;</a:t>
            </a:r>
            <a:r>
              <a:rPr lang="en-US" dirty="0" smtClean="0"/>
              <a:t>, a child of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Placemark</a:t>
            </a:r>
            <a:r>
              <a:rPr lang="en-US" dirty="0" smtClean="0">
                <a:solidFill>
                  <a:srgbClr val="3366FF"/>
                </a:solidFill>
              </a:rPr>
              <a:t>&gt;</a:t>
            </a:r>
          </a:p>
          <a:p>
            <a:r>
              <a:rPr lang="en-US" dirty="0" smtClean="0"/>
              <a:t>Polygon: the </a:t>
            </a:r>
            <a:r>
              <a:rPr lang="en-US" dirty="0" smtClean="0">
                <a:solidFill>
                  <a:srgbClr val="3366FF"/>
                </a:solidFill>
              </a:rPr>
              <a:t>&lt;Polygon&gt; </a:t>
            </a:r>
            <a:r>
              <a:rPr lang="en-US" dirty="0" smtClean="0"/>
              <a:t>tag is also a child of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Placemark</a:t>
            </a:r>
            <a:r>
              <a:rPr lang="en-US" dirty="0" smtClean="0">
                <a:solidFill>
                  <a:srgbClr val="3366FF"/>
                </a:solidFill>
              </a:rPr>
              <a:t>&gt;</a:t>
            </a:r>
          </a:p>
          <a:p>
            <a:r>
              <a:rPr lang="en-US" dirty="0" smtClean="0"/>
              <a:t>Styles: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LineStyle</a:t>
            </a:r>
            <a:r>
              <a:rPr lang="en-US" dirty="0" smtClean="0">
                <a:solidFill>
                  <a:srgbClr val="3366FF"/>
                </a:solidFill>
              </a:rPr>
              <a:t>&gt; </a:t>
            </a:r>
            <a:r>
              <a:rPr lang="en-US" dirty="0" smtClean="0"/>
              <a:t>for paths and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IconStyle</a:t>
            </a:r>
            <a:r>
              <a:rPr lang="en-US" dirty="0" smtClean="0">
                <a:solidFill>
                  <a:srgbClr val="3366FF"/>
                </a:solidFill>
              </a:rPr>
              <a:t>&gt; </a:t>
            </a:r>
            <a:r>
              <a:rPr lang="en-US" dirty="0" smtClean="0"/>
              <a:t>for points. All are children of </a:t>
            </a:r>
            <a:r>
              <a:rPr lang="en-US" dirty="0" smtClean="0">
                <a:solidFill>
                  <a:srgbClr val="3366FF"/>
                </a:solidFill>
              </a:rPr>
              <a:t>&lt;Style&gt;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KML programmatically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7" y="1600200"/>
            <a:ext cx="513663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kml</a:t>
            </a:r>
            <a:r>
              <a:rPr lang="en-US" sz="2000" dirty="0" smtClean="0"/>
              <a:t> = </a:t>
            </a:r>
            <a:r>
              <a:rPr lang="en-US" sz="2000" dirty="0" err="1" smtClean="0"/>
              <a:t>newXMLNode("kml</a:t>
            </a:r>
            <a:r>
              <a:rPr lang="en-US" sz="2000" dirty="0" smtClean="0"/>
              <a:t>")</a:t>
            </a:r>
          </a:p>
          <a:p>
            <a:pPr>
              <a:buNone/>
            </a:pPr>
            <a:r>
              <a:rPr lang="en-US" sz="2000" dirty="0" smtClean="0"/>
              <a:t>doc = </a:t>
            </a:r>
            <a:r>
              <a:rPr lang="en-US" sz="2000" dirty="0" err="1" smtClean="0"/>
              <a:t>newXMLNode("Document</a:t>
            </a:r>
            <a:r>
              <a:rPr lang="en-US" sz="2000" dirty="0" smtClean="0"/>
              <a:t>", parent=</a:t>
            </a:r>
            <a:r>
              <a:rPr lang="en-US" sz="2000" dirty="0" err="1" smtClean="0"/>
              <a:t>kml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err="1" smtClean="0"/>
              <a:t>newXMLNode("name</a:t>
            </a:r>
            <a:r>
              <a:rPr lang="en-US" sz="2000" dirty="0" smtClean="0"/>
              <a:t>", "GC path", parent=doc)</a:t>
            </a:r>
          </a:p>
          <a:p>
            <a:pPr>
              <a:buNone/>
            </a:pPr>
            <a:r>
              <a:rPr lang="en-US" sz="2000" dirty="0" smtClean="0"/>
              <a:t>pm = </a:t>
            </a:r>
            <a:r>
              <a:rPr lang="en-US" sz="2000" dirty="0" err="1" smtClean="0"/>
              <a:t>newXMLNode("Placemark</a:t>
            </a:r>
            <a:r>
              <a:rPr lang="en-US" sz="2000" dirty="0" smtClean="0"/>
              <a:t>", parent=doc)  </a:t>
            </a:r>
          </a:p>
          <a:p>
            <a:pPr>
              <a:buNone/>
            </a:pPr>
            <a:r>
              <a:rPr lang="en-US" sz="2000" dirty="0" smtClean="0"/>
              <a:t>style = </a:t>
            </a:r>
            <a:r>
              <a:rPr lang="en-US" sz="2000" dirty="0" err="1" smtClean="0"/>
              <a:t>newXMLNode("Style</a:t>
            </a:r>
            <a:r>
              <a:rPr lang="en-US" sz="2000" dirty="0" smtClean="0"/>
              <a:t>", parent=pm)  </a:t>
            </a:r>
          </a:p>
          <a:p>
            <a:pPr>
              <a:buNone/>
            </a:pPr>
            <a:r>
              <a:rPr lang="en-US" sz="2000" dirty="0" err="1" smtClean="0"/>
              <a:t>lsty</a:t>
            </a:r>
            <a:r>
              <a:rPr lang="en-US" sz="2000" dirty="0" smtClean="0"/>
              <a:t> = </a:t>
            </a:r>
            <a:r>
              <a:rPr lang="en-US" sz="2000" dirty="0" err="1" smtClean="0"/>
              <a:t>newXMLNode("LineStyle</a:t>
            </a:r>
            <a:r>
              <a:rPr lang="en-US" sz="2000" dirty="0" smtClean="0"/>
              <a:t>", parent=style)</a:t>
            </a:r>
          </a:p>
          <a:p>
            <a:pPr>
              <a:buNone/>
            </a:pPr>
            <a:r>
              <a:rPr lang="en-US" sz="2000" dirty="0" smtClean="0"/>
              <a:t>…</a:t>
            </a:r>
          </a:p>
          <a:p>
            <a:pPr>
              <a:buNone/>
            </a:pPr>
            <a:r>
              <a:rPr lang="en-US" sz="2000" dirty="0" err="1" smtClean="0"/>
              <a:t>saveXML(kml,"~/Documents/greatCircle.kml</a:t>
            </a:r>
            <a:r>
              <a:rPr lang="en-US" sz="2000" dirty="0" smtClean="0"/>
              <a:t>")</a:t>
            </a:r>
            <a:endParaRPr lang="en-US" sz="2000" dirty="0"/>
          </a:p>
        </p:txBody>
      </p:sp>
      <p:pic>
        <p:nvPicPr>
          <p:cNvPr id="4" name="Picture 3" descr="KMLs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1600200"/>
            <a:ext cx="33782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Nearest-Neighbor in geo-location</a:t>
            </a:r>
            <a:endParaRPr lang="en-US" dirty="0"/>
          </a:p>
        </p:txBody>
      </p:sp>
      <p:pic>
        <p:nvPicPr>
          <p:cNvPr id="8" name="Content Placeholder 7" descr="KNN-S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480" r="-3848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Scalable Vector Graphics (SVG)?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XML format for describing 2-D graphical displays </a:t>
            </a:r>
          </a:p>
          <a:p>
            <a:r>
              <a:rPr lang="en-US" dirty="0" smtClean="0"/>
              <a:t>Supports interactivity, animation, and filters for special effects</a:t>
            </a:r>
          </a:p>
          <a:p>
            <a:r>
              <a:rPr lang="en-US" dirty="0" smtClean="0"/>
              <a:t>Vector-based system that describes an image as a series of geometric shapes. (not raster based  that uses pixels)</a:t>
            </a:r>
          </a:p>
          <a:p>
            <a:r>
              <a:rPr lang="en-US" dirty="0" smtClean="0"/>
              <a:t> Shapes infinitely scalable because of vector descriptions</a:t>
            </a:r>
          </a:p>
          <a:p>
            <a:r>
              <a:rPr lang="en-US" dirty="0" smtClean="0"/>
              <a:t>Many commonly used Web browsers support SVG</a:t>
            </a:r>
          </a:p>
          <a:p>
            <a:r>
              <a:rPr lang="en-US" dirty="0" smtClean="0"/>
              <a:t>Can be included in HTML and PDF</a:t>
            </a:r>
          </a:p>
          <a:p>
            <a:r>
              <a:rPr lang="en-US" dirty="0" smtClean="0"/>
              <a:t>R has an SVG graphics device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Web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r>
              <a:rPr lang="en-US" dirty="0" smtClean="0"/>
              <a:t>Presentation of findings in an interactive way</a:t>
            </a:r>
          </a:p>
          <a:p>
            <a:pPr lvl="1"/>
            <a:r>
              <a:rPr lang="en-US" dirty="0" smtClean="0"/>
              <a:t>Animation with, e.g., Flash</a:t>
            </a:r>
          </a:p>
          <a:p>
            <a:pPr lvl="1"/>
            <a:r>
              <a:rPr lang="en-US" dirty="0" smtClean="0"/>
              <a:t>Graphical user interface with, e.g., </a:t>
            </a:r>
            <a:r>
              <a:rPr lang="en-US" dirty="0" err="1" smtClean="0"/>
              <a:t>TclTk</a:t>
            </a:r>
            <a:endParaRPr lang="en-US" dirty="0" smtClean="0"/>
          </a:p>
          <a:p>
            <a:pPr lvl="1"/>
            <a:r>
              <a:rPr lang="en-US" dirty="0" smtClean="0"/>
              <a:t>Dynamic Web pages with, e.g., JavaScript</a:t>
            </a:r>
          </a:p>
          <a:p>
            <a:pPr lvl="1"/>
            <a:r>
              <a:rPr lang="en-US" dirty="0" smtClean="0"/>
              <a:t>Interactivity with XML, e.g. KML for Google Earth and SVG in browser</a:t>
            </a:r>
          </a:p>
          <a:p>
            <a:pPr>
              <a:buNone/>
            </a:pPr>
            <a:r>
              <a:rPr lang="en-US" dirty="0" smtClean="0"/>
              <a:t>Our choice of topics is not meant to imply endorsement of this approach over others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SVG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tag: &lt;</a:t>
            </a:r>
            <a:r>
              <a:rPr lang="en-US" dirty="0" err="1" smtClean="0"/>
              <a:t>svg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Basic shapes are provided via: &lt;line&gt;, &lt;</a:t>
            </a:r>
            <a:r>
              <a:rPr lang="en-US" dirty="0" err="1" smtClean="0"/>
              <a:t>rect</a:t>
            </a:r>
            <a:r>
              <a:rPr lang="en-US" dirty="0" smtClean="0"/>
              <a:t>&gt;, &lt;circle&gt;, &lt;ellipse&gt;, and &lt;polygon&gt;</a:t>
            </a:r>
          </a:p>
          <a:p>
            <a:r>
              <a:rPr lang="en-US" dirty="0" smtClean="0"/>
              <a:t>&lt;path&gt; tag provides the information needed to draw a curve</a:t>
            </a:r>
          </a:p>
          <a:p>
            <a:r>
              <a:rPr lang="en-US" dirty="0" smtClean="0"/>
              <a:t>Attributes support mouse events, e.g. </a:t>
            </a:r>
            <a:r>
              <a:rPr lang="en-US" dirty="0" err="1" smtClean="0"/>
              <a:t>onmouseover</a:t>
            </a:r>
            <a:r>
              <a:rPr lang="en-US" dirty="0" smtClean="0"/>
              <a:t> = ”</a:t>
            </a:r>
            <a:r>
              <a:rPr lang="en-US" dirty="0" err="1" smtClean="0"/>
              <a:t>Javascript</a:t>
            </a:r>
            <a:r>
              <a:rPr lang="en-US" dirty="0" smtClean="0"/>
              <a:t> call”</a:t>
            </a:r>
          </a:p>
          <a:p>
            <a:r>
              <a:rPr lang="en-US" dirty="0" smtClean="0"/>
              <a:t>Supports animation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Interactive Web page – 100 years of Earthquakes</a:t>
            </a:r>
            <a:endParaRPr lang="en-US" dirty="0"/>
          </a:p>
        </p:txBody>
      </p:sp>
      <p:pic>
        <p:nvPicPr>
          <p:cNvPr id="4" name="Content Placeholder 3" descr="EQWebPageS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885" b="-1885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Interactivity in the browser</a:t>
            </a:r>
          </a:p>
          <a:p>
            <a:r>
              <a:rPr lang="en-US" dirty="0" smtClean="0"/>
              <a:t>Optimized for use in the browser</a:t>
            </a:r>
          </a:p>
          <a:p>
            <a:r>
              <a:rPr lang="en-US" dirty="0" smtClean="0"/>
              <a:t>Widely used</a:t>
            </a:r>
          </a:p>
          <a:p>
            <a:r>
              <a:rPr lang="en-US" dirty="0" smtClean="0"/>
              <a:t>Exposure to a different language</a:t>
            </a:r>
          </a:p>
          <a:p>
            <a:pPr lvl="1"/>
            <a:r>
              <a:rPr lang="en-US" dirty="0" smtClean="0"/>
              <a:t>Object oriented reference-based language</a:t>
            </a:r>
          </a:p>
          <a:p>
            <a:pPr lvl="1"/>
            <a:r>
              <a:rPr lang="en-US" dirty="0" smtClean="0"/>
              <a:t>Asynchronous, event-driven programming</a:t>
            </a:r>
          </a:p>
          <a:p>
            <a:r>
              <a:rPr lang="en-US" dirty="0" smtClean="0"/>
              <a:t>Students will not confuse it as an alternative to R because it is for a different purpose</a:t>
            </a:r>
          </a:p>
          <a:p>
            <a:r>
              <a:rPr lang="en-US" dirty="0" smtClean="0"/>
              <a:t>Interpreted scripting language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in HTML to respond to user actions on buttons, menus, checkboxes, etc. in HTML forms</a:t>
            </a:r>
          </a:p>
          <a:p>
            <a:pPr lvl="1"/>
            <a:r>
              <a:rPr lang="en-US" dirty="0" smtClean="0"/>
              <a:t>in-line within &lt;script&gt; elements within HTML/SVG</a:t>
            </a:r>
          </a:p>
          <a:p>
            <a:pPr lvl="1"/>
            <a:r>
              <a:rPr lang="en-US" dirty="0" smtClean="0"/>
              <a:t>value of attributes of HTML or SVG element</a:t>
            </a:r>
          </a:p>
          <a:p>
            <a:r>
              <a:rPr lang="en-US" dirty="0" smtClean="0"/>
              <a:t>Can dynamically and programmatically construct HTML and SVG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C++, Python and Java in its computational model.</a:t>
            </a:r>
          </a:p>
          <a:p>
            <a:r>
              <a:rPr lang="en-US" dirty="0" smtClean="0"/>
              <a:t>Much of its use focuses on classes and instances (objects) of these classes and their methods</a:t>
            </a:r>
          </a:p>
          <a:p>
            <a:r>
              <a:rPr lang="en-US" dirty="0" smtClean="0"/>
              <a:t>Not a </a:t>
            </a:r>
            <a:r>
              <a:rPr lang="en-US" dirty="0" err="1" smtClean="0"/>
              <a:t>vectorized</a:t>
            </a:r>
            <a:r>
              <a:rPr lang="en-US" dirty="0" smtClean="0"/>
              <a:t> language</a:t>
            </a:r>
          </a:p>
          <a:p>
            <a:r>
              <a:rPr lang="en-US" dirty="0" smtClean="0"/>
              <a:t>Requires variables to be declared within the scope in which they are used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Executable statements end with a semicolon</a:t>
            </a:r>
          </a:p>
          <a:p>
            <a:r>
              <a:rPr lang="en-US" dirty="0" smtClean="0"/>
              <a:t>Variables are declared via the </a:t>
            </a:r>
            <a:r>
              <a:rPr lang="en-US" dirty="0" err="1" smtClean="0"/>
              <a:t>var</a:t>
            </a:r>
            <a:r>
              <a:rPr lang="en-US" dirty="0" smtClean="0"/>
              <a:t> prefix </a:t>
            </a:r>
          </a:p>
          <a:p>
            <a:pPr lvl="1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global = 1; </a:t>
            </a:r>
          </a:p>
          <a:p>
            <a:r>
              <a:rPr lang="en-US" dirty="0" smtClean="0"/>
              <a:t>Curly braces group JavaScript statements together into executable blocks</a:t>
            </a:r>
          </a:p>
          <a:p>
            <a:pPr lvl="1">
              <a:buNone/>
            </a:pPr>
            <a:r>
              <a:rPr lang="en-US" dirty="0" smtClean="0"/>
              <a:t>if (</a:t>
            </a:r>
            <a:r>
              <a:rPr lang="en-US" dirty="0" err="1" smtClean="0"/>
              <a:t>x</a:t>
            </a:r>
            <a:r>
              <a:rPr lang="en-US" dirty="0" smtClean="0"/>
              <a:t> &lt; 2) {</a:t>
            </a:r>
          </a:p>
          <a:p>
            <a:pPr lvl="1">
              <a:buNone/>
            </a:pPr>
            <a:r>
              <a:rPr lang="en-US" dirty="0" smtClean="0"/>
              <a:t> ... </a:t>
            </a:r>
          </a:p>
          <a:p>
            <a:pPr lvl="1">
              <a:buNone/>
            </a:pPr>
            <a:r>
              <a:rPr lang="en-US" dirty="0" smtClean="0"/>
              <a:t>} else if( </a:t>
            </a:r>
            <a:r>
              <a:rPr lang="en-US" dirty="0" err="1" smtClean="0"/>
              <a:t>x</a:t>
            </a:r>
            <a:r>
              <a:rPr lang="en-US" dirty="0" smtClean="0"/>
              <a:t> &gt; 2 &amp;&amp; </a:t>
            </a:r>
            <a:r>
              <a:rPr lang="en-US" dirty="0" err="1" smtClean="0"/>
              <a:t>x</a:t>
            </a:r>
            <a:r>
              <a:rPr lang="en-US" dirty="0" smtClean="0"/>
              <a:t> &lt; 10) {</a:t>
            </a:r>
          </a:p>
          <a:p>
            <a:pPr lvl="1">
              <a:buNone/>
            </a:pPr>
            <a:r>
              <a:rPr lang="en-US" dirty="0" smtClean="0"/>
              <a:t> ... </a:t>
            </a:r>
          </a:p>
          <a:p>
            <a:pPr lvl="1">
              <a:buNone/>
            </a:pPr>
            <a:r>
              <a:rPr lang="en-US" dirty="0" smtClean="0"/>
              <a:t>} else ... </a:t>
            </a:r>
          </a:p>
          <a:p>
            <a:pPr>
              <a:buNone/>
            </a:pPr>
            <a:r>
              <a:rPr lang="en-US" dirty="0" smtClean="0"/>
              <a:t>(Control flow and comparison operators are similar to R)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Supports arrays, including multi-dimensional, ragged arrays</a:t>
            </a:r>
          </a:p>
          <a:p>
            <a:pPr lvl="1"/>
            <a:r>
              <a:rPr lang="en-US" dirty="0" smtClean="0"/>
              <a:t>uses 0-based indexing for arrays</a:t>
            </a:r>
          </a:p>
          <a:p>
            <a:pPr lvl="1"/>
            <a:r>
              <a:rPr lang="en-US" dirty="0" smtClean="0"/>
              <a:t>e.g. expression x[1][0] returns the first element in the second array</a:t>
            </a:r>
          </a:p>
          <a:p>
            <a:r>
              <a:rPr lang="en-US" dirty="0" smtClean="0"/>
              <a:t>equal sign (=) is the assignment operator. </a:t>
            </a:r>
          </a:p>
          <a:p>
            <a:pPr lvl="1"/>
            <a:r>
              <a:rPr lang="en-US" dirty="0" err="1" smtClean="0"/>
              <a:t>x</a:t>
            </a:r>
            <a:r>
              <a:rPr lang="en-US" dirty="0" smtClean="0"/>
              <a:t> += </a:t>
            </a:r>
            <a:r>
              <a:rPr lang="en-US" dirty="0" err="1" smtClean="0"/>
              <a:t>y</a:t>
            </a:r>
            <a:r>
              <a:rPr lang="en-US" dirty="0" smtClean="0"/>
              <a:t> is equivalent to the assignment </a:t>
            </a:r>
            <a:r>
              <a:rPr lang="en-US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-=, *=, and /= are similarly defined.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are defined using the keyword function as a prefix to the definition as in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function functionName(var1, var2, ..., </a:t>
            </a:r>
            <a:r>
              <a:rPr lang="en-US" dirty="0" err="1" smtClean="0"/>
              <a:t>varN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body-code </a:t>
            </a:r>
          </a:p>
          <a:p>
            <a:pPr>
              <a:buNone/>
            </a:pPr>
            <a:r>
              <a:rPr lang="en-US" dirty="0" smtClean="0"/>
              <a:t>}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for students to practice “learning how to learn”</a:t>
            </a:r>
          </a:p>
          <a:p>
            <a:pPr lvl="1"/>
            <a:r>
              <a:rPr lang="en-US" dirty="0" smtClean="0"/>
              <a:t>Give them a brief introduction to the technical subject and then let them loose to learn about it</a:t>
            </a:r>
          </a:p>
          <a:p>
            <a:pPr lvl="1"/>
            <a:r>
              <a:rPr lang="en-US" dirty="0" smtClean="0"/>
              <a:t> Must figure out how to combine modern methods, visualization, programming in a new, modern venue</a:t>
            </a:r>
          </a:p>
          <a:p>
            <a:r>
              <a:rPr lang="en-US" dirty="0" smtClean="0"/>
              <a:t>Learn practical tools that can be used in real settings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can showcase their work, e.g. create portfolio of their projects, which can help them get jobs</a:t>
            </a:r>
          </a:p>
          <a:p>
            <a:r>
              <a:rPr lang="en-US" dirty="0" smtClean="0"/>
              <a:t>In the future, when in the workforce, our students will spend a lot of their time preparing data for presentation (as opposed to applying methods to data)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Mode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Growing demand for interactive presentations of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</a:t>
            </a:r>
            <a:r>
              <a:rPr lang="en-US" dirty="0" err="1" smtClean="0"/>
              <a:t>GapMinder</a:t>
            </a:r>
            <a:r>
              <a:rPr lang="en-US" dirty="0" smtClean="0"/>
              <a:t>, where time moved from the x-axis to the time domain, i.e. animation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Public expects data to be presented in a way that they can interact with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Opportunity to bring research into the public forum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lot of fun for the students</a:t>
            </a:r>
          </a:p>
          <a:p>
            <a:r>
              <a:rPr lang="en-US" dirty="0" smtClean="0"/>
              <a:t>Students get to be creative</a:t>
            </a:r>
          </a:p>
          <a:p>
            <a:r>
              <a:rPr lang="en-US" dirty="0" smtClean="0"/>
              <a:t>Capstone to students’ work in the course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</a:t>
            </a:r>
            <a:r>
              <a:rPr lang="en-US" dirty="0" err="1" smtClean="0"/>
              <a:t>Rosling’s</a:t>
            </a:r>
            <a:r>
              <a:rPr lang="en-US" dirty="0" smtClean="0"/>
              <a:t> musings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85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should work on being as exportable and importable as possible</a:t>
            </a:r>
          </a:p>
          <a:p>
            <a:r>
              <a:rPr lang="en-US" dirty="0" smtClean="0"/>
              <a:t>Innovate the interface – e.g. use animation to communicate time</a:t>
            </a:r>
          </a:p>
          <a:p>
            <a:r>
              <a:rPr lang="en-US" dirty="0" smtClean="0"/>
              <a:t>Sharing information does not lead to understanding</a:t>
            </a:r>
          </a:p>
          <a:p>
            <a:r>
              <a:rPr lang="en-US" dirty="0" smtClean="0"/>
              <a:t>Each stat department should have a stable URL for best student work</a:t>
            </a:r>
          </a:p>
          <a:p>
            <a:r>
              <a:rPr lang="en-US" dirty="0" smtClean="0"/>
              <a:t>Need to put people together into teams: code, stats, design</a:t>
            </a:r>
          </a:p>
          <a:p>
            <a:r>
              <a:rPr lang="en-US" dirty="0" smtClean="0"/>
              <a:t>Need to put students in a position to innovate and communicate – tell a story</a:t>
            </a:r>
          </a:p>
          <a:p>
            <a:r>
              <a:rPr lang="en-US" dirty="0" smtClean="0"/>
              <a:t>Keep on-line tools explorative, don’t make a weak analytic tool, use R instead</a:t>
            </a:r>
          </a:p>
          <a:p>
            <a:r>
              <a:rPr lang="en-US" dirty="0" smtClean="0"/>
              <a:t>R is great but if you want to teach the broad community, use Flash and put on the Web (unfortunately can’t be imported into 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Create a competition for best video presentation of information</a:t>
            </a:r>
          </a:p>
          <a:p>
            <a:r>
              <a:rPr lang="en-US" dirty="0" smtClean="0"/>
              <a:t>2-types of video watchers: lean-forward and dig deeper </a:t>
            </a:r>
            <a:r>
              <a:rPr lang="en-US" dirty="0" err="1" smtClean="0"/>
              <a:t>vs</a:t>
            </a:r>
            <a:r>
              <a:rPr lang="en-US" dirty="0" smtClean="0"/>
              <a:t> lean backward, push button once and sip a latte. Don’t just develop for the first kind of watcher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 presentation of analysis of elephant seal journey</a:t>
            </a:r>
          </a:p>
          <a:p>
            <a:r>
              <a:rPr lang="en-US" dirty="0" smtClean="0"/>
              <a:t>SVG interactive plot in geo-location analysis </a:t>
            </a:r>
          </a:p>
          <a:p>
            <a:r>
              <a:rPr lang="en-US" dirty="0" smtClean="0"/>
              <a:t>Interactive Web page – Communication between SVG plot and Google Earth embedded in Web page for presenting earthquake data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Declarative language, rather than procedural </a:t>
            </a:r>
          </a:p>
          <a:p>
            <a:pPr lvl="1"/>
            <a:r>
              <a:rPr lang="en-US" dirty="0" smtClean="0"/>
              <a:t>Describe </a:t>
            </a:r>
            <a:r>
              <a:rPr lang="en-US" i="1" dirty="0" smtClean="0"/>
              <a:t>what</a:t>
            </a:r>
            <a:r>
              <a:rPr lang="en-US" dirty="0" smtClean="0"/>
              <a:t> the program should accomplish, rather than </a:t>
            </a:r>
            <a:r>
              <a:rPr lang="en-US" i="1" dirty="0" smtClean="0"/>
              <a:t>how</a:t>
            </a:r>
            <a:r>
              <a:rPr lang="en-US" dirty="0" smtClean="0"/>
              <a:t> to go about accomplishing it.</a:t>
            </a:r>
          </a:p>
          <a:p>
            <a:r>
              <a:rPr lang="en-US" dirty="0" smtClean="0"/>
              <a:t>Separate content from form </a:t>
            </a:r>
          </a:p>
          <a:p>
            <a:pPr lvl="1"/>
            <a:r>
              <a:rPr lang="en-US" dirty="0" smtClean="0"/>
              <a:t>Separate what it is, e.g. section, from how to display/format it</a:t>
            </a:r>
          </a:p>
          <a:p>
            <a:r>
              <a:rPr lang="en-US" dirty="0" smtClean="0"/>
              <a:t>Structure hierarchical </a:t>
            </a:r>
          </a:p>
          <a:p>
            <a:pPr lvl="1"/>
            <a:r>
              <a:rPr lang="en-US" dirty="0" smtClean="0"/>
              <a:t>Basic unit – element, node, chunk</a:t>
            </a:r>
          </a:p>
          <a:p>
            <a:pPr lvl="1"/>
            <a:r>
              <a:rPr lang="en-US" dirty="0" smtClean="0"/>
              <a:t>Needed for signifying nesting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XML is a meta-language facility for defining markup languages</a:t>
            </a:r>
          </a:p>
          <a:p>
            <a:r>
              <a:rPr lang="en-US" dirty="0" smtClean="0"/>
              <a:t>Framework for supplying meta-information to data</a:t>
            </a:r>
          </a:p>
          <a:p>
            <a:pPr lvl="1"/>
            <a:r>
              <a:rPr lang="en-US" dirty="0" smtClean="0"/>
              <a:t>Elements are delimited by tags</a:t>
            </a:r>
          </a:p>
          <a:p>
            <a:pPr lvl="1"/>
            <a:r>
              <a:rPr lang="en-US" dirty="0" smtClean="0"/>
              <a:t>Tags open and close the elements – e.g. &lt;coordinates&gt;-122.08,37.42,0&lt;/coordinates&gt;</a:t>
            </a:r>
          </a:p>
          <a:p>
            <a:pPr lvl="1"/>
            <a:r>
              <a:rPr lang="en-US" dirty="0" smtClean="0"/>
              <a:t>Attributes supply additional information about the element, e.g. &lt;Cube currency = "CZK”&gt;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XML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KML – keyhole Markup Language: geographic annotation and visualization on Internet-based  maps and 3D earth browsers</a:t>
            </a:r>
          </a:p>
          <a:p>
            <a:r>
              <a:rPr lang="en-US" dirty="0" err="1" smtClean="0"/>
              <a:t>DocBook</a:t>
            </a:r>
            <a:r>
              <a:rPr lang="en-US" dirty="0" smtClean="0"/>
              <a:t> – semantic markup language for technical publications</a:t>
            </a:r>
          </a:p>
          <a:p>
            <a:r>
              <a:rPr lang="en-US" dirty="0" err="1" smtClean="0"/>
              <a:t>docx</a:t>
            </a:r>
            <a:r>
              <a:rPr lang="en-US" dirty="0" smtClean="0"/>
              <a:t>, </a:t>
            </a:r>
            <a:r>
              <a:rPr lang="en-US" dirty="0" err="1" smtClean="0"/>
              <a:t>xlsx</a:t>
            </a:r>
            <a:r>
              <a:rPr lang="en-US" dirty="0" smtClean="0"/>
              <a:t> and </a:t>
            </a:r>
            <a:r>
              <a:rPr lang="en-US" dirty="0" err="1" smtClean="0"/>
              <a:t>pptx</a:t>
            </a:r>
            <a:r>
              <a:rPr lang="en-US" dirty="0" smtClean="0"/>
              <a:t> – XML-based formats for office suite</a:t>
            </a:r>
          </a:p>
          <a:p>
            <a:r>
              <a:rPr lang="en-US" dirty="0" smtClean="0"/>
              <a:t>SGML, CSML, SDMX, …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Well-formed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Elements – start with an open tag &lt;</a:t>
            </a:r>
            <a:r>
              <a:rPr lang="en-US" sz="3200" dirty="0" err="1" smtClean="0"/>
              <a:t>para</a:t>
            </a:r>
            <a:r>
              <a:rPr lang="en-US" sz="3200" dirty="0" smtClean="0"/>
              <a:t>&gt; and end with a closing tag &lt;/</a:t>
            </a:r>
            <a:r>
              <a:rPr lang="en-US" sz="3200" dirty="0" err="1" smtClean="0"/>
              <a:t>para</a:t>
            </a:r>
            <a:r>
              <a:rPr lang="en-US" sz="3200" dirty="0" smtClean="0"/>
              <a:t>&gt;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Document must have one root element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Tag names are case sensitive</a:t>
            </a:r>
          </a:p>
          <a:p>
            <a:r>
              <a:rPr lang="en-US" dirty="0" smtClean="0"/>
              <a:t>Attribute values must appear in quotes</a:t>
            </a:r>
          </a:p>
          <a:p>
            <a:r>
              <a:rPr lang="en-US" dirty="0" smtClean="0"/>
              <a:t>Restrictions on tag names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tools can be used to parse</a:t>
            </a:r>
          </a:p>
          <a:p>
            <a:r>
              <a:rPr lang="en-US" dirty="0" smtClean="0"/>
              <a:t>Highly extensible – add your own elements to a grammar</a:t>
            </a:r>
          </a:p>
          <a:p>
            <a:r>
              <a:rPr lang="en-US" dirty="0" smtClean="0"/>
              <a:t>Easily machine generated </a:t>
            </a:r>
            <a:r>
              <a:rPr lang="en-US" i="1" dirty="0" smtClean="0"/>
              <a:t>and</a:t>
            </a:r>
            <a:r>
              <a:rPr lang="en-US" dirty="0" smtClean="0"/>
              <a:t> plain text</a:t>
            </a:r>
          </a:p>
          <a:p>
            <a:r>
              <a:rPr lang="en-US" dirty="0" smtClean="0"/>
              <a:t>Separates content from form</a:t>
            </a:r>
          </a:p>
          <a:p>
            <a:r>
              <a:rPr lang="en-US" dirty="0" smtClean="0"/>
              <a:t>Supports complex data structures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1610</Words>
  <Application>Microsoft Macintosh PowerPoint</Application>
  <PresentationFormat>On-screen Show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Web Technologies</vt:lpstr>
      <vt:lpstr>Why Web Technologies?</vt:lpstr>
      <vt:lpstr>Alternative Mode of Presentation</vt:lpstr>
      <vt:lpstr>Examples</vt:lpstr>
      <vt:lpstr>XML Concepts</vt:lpstr>
      <vt:lpstr>XML</vt:lpstr>
      <vt:lpstr>Examples of XML grammars</vt:lpstr>
      <vt:lpstr>Well-formed XML</vt:lpstr>
      <vt:lpstr>Pros</vt:lpstr>
      <vt:lpstr>Cons</vt:lpstr>
      <vt:lpstr>Google Earth - elephant seal journey </vt:lpstr>
      <vt:lpstr>Why KML?</vt:lpstr>
      <vt:lpstr>Introduction to KML for students</vt:lpstr>
      <vt:lpstr>KML - Placemark</vt:lpstr>
      <vt:lpstr>Placemark Example</vt:lpstr>
      <vt:lpstr>Other KML notions</vt:lpstr>
      <vt:lpstr>Create KML programmatically</vt:lpstr>
      <vt:lpstr>Nearest-Neighbor in geo-location</vt:lpstr>
      <vt:lpstr>Why Scalable Vector Graphics (SVG)?</vt:lpstr>
      <vt:lpstr>Features of SVG</vt:lpstr>
      <vt:lpstr>Interactive Web page – 100 years of Earthquakes</vt:lpstr>
      <vt:lpstr>Why JavaScript?</vt:lpstr>
      <vt:lpstr>Interactivity</vt:lpstr>
      <vt:lpstr>Computational model</vt:lpstr>
      <vt:lpstr>Syntax</vt:lpstr>
      <vt:lpstr>Variables</vt:lpstr>
      <vt:lpstr>JavaScript functions</vt:lpstr>
      <vt:lpstr>Benefits to Student</vt:lpstr>
      <vt:lpstr>Benefits to Student</vt:lpstr>
      <vt:lpstr>Plus…</vt:lpstr>
      <vt:lpstr>Hans Rosling’s musings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Technologies</dc:title>
  <dc:creator>Deborah Nolan</dc:creator>
  <cp:lastModifiedBy>Deborah Nolan</cp:lastModifiedBy>
  <cp:revision>27</cp:revision>
  <dcterms:created xsi:type="dcterms:W3CDTF">2010-07-31T05:21:32Z</dcterms:created>
  <dcterms:modified xsi:type="dcterms:W3CDTF">2010-07-31T05:23:55Z</dcterms:modified>
</cp:coreProperties>
</file>