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84" r:id="rId30"/>
    <p:sldId id="285" r:id="rId31"/>
    <p:sldId id="278" r:id="rId32"/>
    <p:sldId id="279" r:id="rId33"/>
    <p:sldId id="280" r:id="rId34"/>
    <p:sldId id="281" r:id="rId35"/>
    <p:sldId id="282" r:id="rId36"/>
    <p:sldId id="283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04" y="-8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6DE6F-6034-A648-AEEF-F60B94F0D6B8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898CE-5F1C-E549-AF7C-097DCB972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theme</a:t>
            </a:r>
            <a:r>
              <a:rPr lang="en-US" baseline="0" dirty="0" smtClean="0"/>
              <a:t> here is accessing data from the Web. We start with scraping HTML and the high-level function </a:t>
            </a:r>
            <a:r>
              <a:rPr lang="en-US" baseline="0" dirty="0" err="1" smtClean="0"/>
              <a:t>readHTMLTable</a:t>
            </a:r>
            <a:r>
              <a:rPr lang="en-US" baseline="0" dirty="0" smtClean="0"/>
              <a:t>().  We then go into looking at the structure of HTML and accessing different parts of the document using </a:t>
            </a:r>
            <a:r>
              <a:rPr lang="en-US" baseline="0" dirty="0" err="1" smtClean="0"/>
              <a:t>Xpath</a:t>
            </a:r>
            <a:r>
              <a:rPr lang="en-US" baseline="0" dirty="0" smtClean="0"/>
              <a:t>.</a:t>
            </a:r>
            <a:br>
              <a:rPr lang="en-US" baseline="0" dirty="0" smtClean="0"/>
            </a:br>
            <a:r>
              <a:rPr lang="en-US" baseline="0" dirty="0" smtClean="0"/>
              <a:t>This introduces the structure of XML and the ways of accessing sub-nodes in the tree (</a:t>
            </a:r>
            <a:r>
              <a:rPr lang="en-US" baseline="0" dirty="0" err="1" smtClean="0"/>
              <a:t>xpath</a:t>
            </a:r>
            <a:r>
              <a:rPr lang="en-US" baseline="0" dirty="0" smtClean="0"/>
              <a:t> or manually via traversal.)  Then we go on to looking at more complex queries which are dynamic, i.e. forms.</a:t>
            </a:r>
            <a:br>
              <a:rPr lang="en-US" baseline="0" dirty="0" smtClean="0"/>
            </a:br>
            <a:r>
              <a:rPr lang="en-US" baseline="0" dirty="0" smtClean="0"/>
              <a:t>We look at GET and POST. We show that there are functions for these, but they are built upon lower-level primitives and so required design from which we can learn.  Then we move to XML-RPC and SOAP.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898CE-5F1C-E549-AF7C-097DCB9724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B9E75-A816-A546-801C-5FDCD86A16FD}" type="datetimeFigureOut">
              <a:rPr lang="en-US" smtClean="0"/>
              <a:pPr/>
              <a:t>7/31/10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85D85-E7E7-484E-BEB1-1204B3458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zillow.com/howto/api/APIOverview.htm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eveloper.yahoo.com/search/web/V1/webSearch.htm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ateinflation.com/consumer-price-index/usa-historical-cpi.php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oap.genome.jp/KEGG.wsdl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egg.iface@functions$list_databases(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Technologies</a:t>
            </a:r>
            <a:br>
              <a:rPr lang="en-US" dirty="0" smtClean="0"/>
            </a:br>
            <a:r>
              <a:rPr lang="en-US" dirty="0" smtClean="0"/>
              <a:t>Accessing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Parse the XML/HTML document</a:t>
            </a:r>
          </a:p>
          <a:p>
            <a:pPr lvl="1"/>
            <a:r>
              <a:rPr lang="en-US" dirty="0" smtClean="0"/>
              <a:t>doc = </a:t>
            </a:r>
            <a:r>
              <a:rPr lang="en-US" dirty="0" err="1" smtClean="0"/>
              <a:t>htmParse</a:t>
            </a:r>
            <a:r>
              <a:rPr lang="en-US" dirty="0" smtClean="0"/>
              <a:t> (“</a:t>
            </a:r>
            <a:r>
              <a:rPr lang="en-US" sz="1400" dirty="0" err="1" smtClean="0"/>
              <a:t>http://www.rateinflation.com/consumer-price-index/usa-historical-cpi.php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Find the &lt;table&gt; elements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tbls</a:t>
            </a:r>
            <a:r>
              <a:rPr lang="en-US" dirty="0" smtClean="0"/>
              <a:t> = </a:t>
            </a:r>
            <a:r>
              <a:rPr lang="en-US" dirty="0" err="1" smtClean="0"/>
              <a:t>getNodeSet(doc</a:t>
            </a:r>
            <a:r>
              <a:rPr lang="en-US" dirty="0" smtClean="0"/>
              <a:t>, “//table”)</a:t>
            </a:r>
          </a:p>
          <a:p>
            <a:r>
              <a:rPr lang="en-US" dirty="0" err="1" smtClean="0"/>
              <a:t>getNodeSet</a:t>
            </a:r>
            <a:r>
              <a:rPr lang="en-US" dirty="0" smtClean="0"/>
              <a:t>() takes a document or a node and searches through the sub-tree using a language for describing how to find the nodes of interest.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// is </a:t>
            </a:r>
            <a:r>
              <a:rPr lang="en-US" dirty="0" err="1" smtClean="0"/>
              <a:t>srt</a:t>
            </a:r>
            <a:r>
              <a:rPr lang="en-US" dirty="0" smtClean="0"/>
              <a:t>-hand for “/</a:t>
            </a:r>
            <a:r>
              <a:rPr lang="en-US" dirty="0" err="1" smtClean="0"/>
              <a:t>descendant::table</a:t>
            </a:r>
            <a:r>
              <a:rPr lang="en-US" dirty="0" smtClean="0"/>
              <a:t>”,</a:t>
            </a:r>
            <a:br>
              <a:rPr lang="en-US" dirty="0" smtClean="0"/>
            </a:br>
            <a:r>
              <a:rPr lang="en-US" dirty="0" smtClean="0"/>
              <a:t>  / is the top-level/root node</a:t>
            </a:r>
            <a:br>
              <a:rPr lang="en-US" dirty="0" smtClean="0"/>
            </a:br>
            <a:r>
              <a:rPr lang="en-US" dirty="0" smtClean="0"/>
              <a:t>  descendant is an “axis”</a:t>
            </a:r>
            <a:br>
              <a:rPr lang="en-US" dirty="0" smtClean="0"/>
            </a:br>
            <a:r>
              <a:rPr lang="en-US" dirty="0" smtClean="0"/>
              <a:t>  table is the node-test</a:t>
            </a:r>
          </a:p>
          <a:p>
            <a:r>
              <a:rPr lang="en-US" dirty="0" smtClean="0"/>
              <a:t>If the &lt;table&gt; of interest had an id attribute, we could add a predicate, e.g.</a:t>
            </a:r>
          </a:p>
          <a:p>
            <a:pPr lvl="1"/>
            <a:r>
              <a:rPr lang="en-US" dirty="0" err="1" smtClean="0"/>
              <a:t>getNodeSet(doc</a:t>
            </a:r>
            <a:r>
              <a:rPr lang="en-US" dirty="0" smtClean="0"/>
              <a:t>, “//</a:t>
            </a:r>
            <a:r>
              <a:rPr lang="en-US" dirty="0" err="1" smtClean="0"/>
              <a:t>table[@id</a:t>
            </a:r>
            <a:r>
              <a:rPr lang="en-US" dirty="0" smtClean="0"/>
              <a:t>=‘</a:t>
            </a:r>
            <a:r>
              <a:rPr lang="en-US" dirty="0" err="1" smtClean="0"/>
              <a:t>cpi</a:t>
            </a:r>
            <a:r>
              <a:rPr lang="en-US" dirty="0" smtClean="0"/>
              <a:t>’]”)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getNodeSet</a:t>
            </a:r>
            <a:r>
              <a:rPr lang="en-US" dirty="0" smtClean="0"/>
              <a:t>() returns a list of matching nodes.</a:t>
            </a:r>
          </a:p>
          <a:p>
            <a:r>
              <a:rPr lang="en-US" dirty="0" smtClean="0"/>
              <a:t>We can then recursively extract the nodes of interest, e.g. the &lt;</a:t>
            </a:r>
            <a:r>
              <a:rPr lang="en-US" dirty="0" err="1" smtClean="0"/>
              <a:t>tr</a:t>
            </a:r>
            <a:r>
              <a:rPr lang="en-US" dirty="0" smtClean="0"/>
              <a:t>&gt; and the &lt;td&gt; elements</a:t>
            </a:r>
          </a:p>
          <a:p>
            <a:pPr lvl="1"/>
            <a:r>
              <a:rPr lang="en-US" dirty="0" smtClean="0"/>
              <a:t>can walk the tree ourselves if shallow</a:t>
            </a:r>
          </a:p>
          <a:p>
            <a:pPr lvl="1"/>
            <a:r>
              <a:rPr lang="en-US" dirty="0" smtClean="0"/>
              <a:t>or use </a:t>
            </a:r>
            <a:r>
              <a:rPr lang="en-US" dirty="0" err="1" smtClean="0"/>
              <a:t>getNodeSet</a:t>
            </a:r>
            <a:r>
              <a:rPr lang="en-US" dirty="0" smtClean="0"/>
              <a:t>() to query the </a:t>
            </a:r>
            <a:r>
              <a:rPr lang="en-US" dirty="0" err="1" smtClean="0"/>
              <a:t>subtree</a:t>
            </a:r>
            <a:r>
              <a:rPr lang="en-US" dirty="0" smtClean="0"/>
              <a:t> easily</a:t>
            </a:r>
          </a:p>
          <a:p>
            <a:r>
              <a:rPr lang="en-US" dirty="0" smtClean="0"/>
              <a:t>Convert the values in these sub-nodes to R values and combine into data structure.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 the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node has a name</a:t>
            </a:r>
          </a:p>
          <a:p>
            <a:pPr lvl="1"/>
            <a:r>
              <a:rPr lang="en-US" dirty="0" err="1" smtClean="0"/>
              <a:t>xmlName(node</a:t>
            </a:r>
            <a:r>
              <a:rPr lang="en-US" dirty="0" smtClean="0"/>
              <a:t>)</a:t>
            </a:r>
          </a:p>
          <a:p>
            <a:r>
              <a:rPr lang="en-US" dirty="0" smtClean="0"/>
              <a:t>Attributes</a:t>
            </a:r>
          </a:p>
          <a:p>
            <a:pPr lvl="1"/>
            <a:r>
              <a:rPr lang="en-US" dirty="0" err="1" smtClean="0"/>
              <a:t>xmlAttrs(node</a:t>
            </a:r>
            <a:r>
              <a:rPr lang="en-US" dirty="0" smtClean="0"/>
              <a:t>), </a:t>
            </a:r>
            <a:br>
              <a:rPr lang="en-US" dirty="0" smtClean="0"/>
            </a:br>
            <a:r>
              <a:rPr lang="en-US" dirty="0" err="1" smtClean="0"/>
              <a:t>xmlGetAttr(node</a:t>
            </a:r>
            <a:r>
              <a:rPr lang="en-US" dirty="0" smtClean="0"/>
              <a:t>, “</a:t>
            </a:r>
            <a:r>
              <a:rPr lang="en-US" dirty="0" err="1" smtClean="0"/>
              <a:t>attrName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Children</a:t>
            </a:r>
          </a:p>
          <a:p>
            <a:pPr lvl="1"/>
            <a:r>
              <a:rPr lang="en-US" dirty="0" err="1" smtClean="0"/>
              <a:t>xmlChildren(node</a:t>
            </a:r>
            <a:r>
              <a:rPr lang="en-US" dirty="0" smtClean="0"/>
              <a:t>) – list of child nodes</a:t>
            </a:r>
          </a:p>
          <a:p>
            <a:r>
              <a:rPr lang="en-US" dirty="0" smtClean="0"/>
              <a:t>Parent node</a:t>
            </a:r>
          </a:p>
          <a:p>
            <a:pPr lvl="1"/>
            <a:r>
              <a:rPr lang="en-US" dirty="0" err="1" smtClean="0"/>
              <a:t>xmlParent(node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rows = </a:t>
            </a:r>
            <a:r>
              <a:rPr lang="en-US" dirty="0" err="1" smtClean="0"/>
              <a:t>getNodeSet(tbl</a:t>
            </a:r>
            <a:r>
              <a:rPr lang="en-US" dirty="0" smtClean="0"/>
              <a:t>, “.//</a:t>
            </a:r>
            <a:r>
              <a:rPr lang="en-US" dirty="0" err="1" smtClean="0"/>
              <a:t>tr</a:t>
            </a:r>
            <a:r>
              <a:rPr lang="en-US" dirty="0" smtClean="0"/>
              <a:t>”)</a:t>
            </a:r>
            <a:br>
              <a:rPr lang="en-US" dirty="0" smtClean="0"/>
            </a:br>
            <a:r>
              <a:rPr lang="en-US" dirty="0" err="1" smtClean="0"/>
              <a:t>do.call(“rbind</a:t>
            </a:r>
            <a:r>
              <a:rPr lang="en-US" dirty="0" smtClean="0"/>
              <a:t>”, </a:t>
            </a:r>
            <a:r>
              <a:rPr lang="en-US" dirty="0" err="1" smtClean="0"/>
              <a:t>lapply(rows</a:t>
            </a:r>
            <a:r>
              <a:rPr lang="en-US" dirty="0" smtClean="0"/>
              <a:t>, </a:t>
            </a:r>
            <a:r>
              <a:rPr lang="en-US" dirty="0" err="1" smtClean="0"/>
              <a:t>getRowValues</a:t>
            </a:r>
            <a:r>
              <a:rPr lang="en-US" dirty="0" smtClean="0"/>
              <a:t>))</a:t>
            </a:r>
          </a:p>
          <a:p>
            <a:r>
              <a:rPr lang="en-US" dirty="0" err="1" smtClean="0"/>
              <a:t>getRowValues</a:t>
            </a:r>
            <a:r>
              <a:rPr lang="en-US" dirty="0" smtClean="0"/>
              <a:t> gets all the &lt;td&gt; within a &lt;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xpathSApply(row</a:t>
            </a:r>
            <a:r>
              <a:rPr lang="en-US" dirty="0" smtClean="0"/>
              <a:t>, “.//td”, </a:t>
            </a:r>
            <a:r>
              <a:rPr lang="en-US" dirty="0" err="1" smtClean="0"/>
              <a:t>xmlValue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Xpath</a:t>
            </a:r>
            <a:r>
              <a:rPr lang="en-US" dirty="0" smtClean="0"/>
              <a:t> is similar to regular expressions</a:t>
            </a:r>
          </a:p>
          <a:p>
            <a:pPr lvl="1"/>
            <a:r>
              <a:rPr lang="en-US" dirty="0" smtClean="0"/>
              <a:t>It is a way of expressing complex patters very tersely and having the </a:t>
            </a:r>
            <a:r>
              <a:rPr lang="en-US" dirty="0" err="1" smtClean="0"/>
              <a:t>Xpath</a:t>
            </a:r>
            <a:r>
              <a:rPr lang="en-US" dirty="0" smtClean="0"/>
              <a:t> engine implement the search.</a:t>
            </a:r>
          </a:p>
          <a:p>
            <a:r>
              <a:rPr lang="en-US" dirty="0" smtClean="0"/>
              <a:t>Works for any XML document, so very general.</a:t>
            </a:r>
          </a:p>
          <a:p>
            <a:r>
              <a:rPr lang="en-US" dirty="0" smtClean="0"/>
              <a:t>Can build up very precise or general queries</a:t>
            </a:r>
          </a:p>
          <a:p>
            <a:pPr lvl="1"/>
            <a:r>
              <a:rPr lang="en-US" dirty="0" smtClean="0"/>
              <a:t>contextual knowledge important to catch all the nodes we want, but no more.</a:t>
            </a:r>
          </a:p>
          <a:p>
            <a:r>
              <a:rPr lang="en-US" dirty="0" smtClean="0"/>
              <a:t>We use </a:t>
            </a:r>
            <a:r>
              <a:rPr lang="en-US" dirty="0" err="1" smtClean="0"/>
              <a:t>Xpath</a:t>
            </a:r>
            <a:r>
              <a:rPr lang="en-US" dirty="0" smtClean="0"/>
              <a:t> for processing XML from many different sources.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HTML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if we want more or different years?</a:t>
            </a:r>
          </a:p>
          <a:p>
            <a:pPr lvl="1"/>
            <a:r>
              <a:rPr lang="en-US" dirty="0" smtClean="0"/>
              <a:t>Use the HTML form?</a:t>
            </a:r>
          </a:p>
          <a:p>
            <a:r>
              <a:rPr lang="en-US" dirty="0" smtClean="0"/>
              <a:t>But how can we mimic selecting the Start and End years from within R, i.e. programmatically?</a:t>
            </a:r>
          </a:p>
          <a:p>
            <a:r>
              <a:rPr lang="en-US" dirty="0" smtClean="0"/>
              <a:t>An HTML form is like an R function</a:t>
            </a:r>
          </a:p>
          <a:p>
            <a:pPr lvl="1"/>
            <a:r>
              <a:rPr lang="en-US" dirty="0" smtClean="0"/>
              <a:t>takes inputs, returns an result – an HTML document</a:t>
            </a:r>
          </a:p>
          <a:p>
            <a:r>
              <a:rPr lang="en-US" dirty="0" smtClean="0"/>
              <a:t>Need to mimic a Web browser to pass arguments to Web server.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RCurl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RCurl</a:t>
            </a:r>
            <a:r>
              <a:rPr lang="en-US" dirty="0" smtClean="0"/>
              <a:t> package provides an R interface to a very general and powerful library that can perform Web queries programmatically and that are very customizable.</a:t>
            </a:r>
          </a:p>
          <a:p>
            <a:r>
              <a:rPr lang="en-US" dirty="0" smtClean="0"/>
              <a:t>3 main functions:</a:t>
            </a:r>
          </a:p>
          <a:p>
            <a:pPr lvl="1"/>
            <a:r>
              <a:rPr lang="en-US" dirty="0" err="1" smtClean="0"/>
              <a:t>getURLContent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getForm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postForm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functionality to </a:t>
            </a:r>
            <a:r>
              <a:rPr lang="en-US" dirty="0" err="1" smtClean="0"/>
              <a:t>download.url</a:t>
            </a:r>
            <a:r>
              <a:rPr lang="en-US" dirty="0" smtClean="0"/>
              <a:t>(), but much more customizable and general</a:t>
            </a:r>
          </a:p>
          <a:p>
            <a:r>
              <a:rPr lang="en-US" dirty="0" smtClean="0"/>
              <a:t>Can handle</a:t>
            </a:r>
          </a:p>
          <a:p>
            <a:pPr lvl="1"/>
            <a:r>
              <a:rPr lang="en-US" dirty="0" smtClean="0"/>
              <a:t>Secure HTTP – https</a:t>
            </a:r>
          </a:p>
          <a:p>
            <a:pPr lvl="1"/>
            <a:r>
              <a:rPr lang="en-US" dirty="0" smtClean="0"/>
              <a:t>cookies, passwords </a:t>
            </a:r>
          </a:p>
          <a:p>
            <a:pPr lvl="1"/>
            <a:r>
              <a:rPr lang="en-US" dirty="0" smtClean="0"/>
              <a:t>many additional important options</a:t>
            </a:r>
          </a:p>
          <a:p>
            <a:pPr lvl="1"/>
            <a:r>
              <a:rPr lang="en-US" dirty="0" smtClean="0"/>
              <a:t>maintain state across requests</a:t>
            </a:r>
          </a:p>
          <a:p>
            <a:pPr lvl="1"/>
            <a:r>
              <a:rPr lang="en-US" dirty="0" smtClean="0"/>
              <a:t>multiple concurrent requests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Examine HTML document and look for the &lt;form&gt;. </a:t>
            </a:r>
            <a:br>
              <a:rPr lang="en-US" dirty="0" smtClean="0"/>
            </a:br>
            <a:r>
              <a:rPr lang="en-US" dirty="0" smtClean="0"/>
              <a:t>Find the parameter names and use these as named parameters in </a:t>
            </a:r>
            <a:r>
              <a:rPr lang="en-US" dirty="0" err="1" smtClean="0"/>
              <a:t>getForm</a:t>
            </a:r>
            <a:r>
              <a:rPr lang="en-US" dirty="0" smtClean="0"/>
              <a:t>()</a:t>
            </a:r>
            <a:endParaRPr lang="en-US" dirty="0" smtClean="0"/>
          </a:p>
          <a:p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postForm("</a:t>
            </a:r>
            <a:r>
              <a:rPr lang="en-US" sz="1200" dirty="0" err="1" smtClean="0"/>
              <a:t>http://www.rateinflation.com/consumer-price-index/usa-historical-cpi.php</a:t>
            </a:r>
            <a:r>
              <a:rPr lang="en-US" dirty="0" smtClean="0"/>
              <a:t>",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  form </a:t>
            </a:r>
            <a:r>
              <a:rPr lang="en-US" dirty="0" smtClean="0"/>
              <a:t>= "</a:t>
            </a:r>
            <a:r>
              <a:rPr lang="en-US" dirty="0" err="1" smtClean="0"/>
              <a:t>usacpi</a:t>
            </a:r>
            <a:r>
              <a:rPr lang="en-US" dirty="0" smtClean="0"/>
              <a:t>",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  </a:t>
            </a:r>
            <a:r>
              <a:rPr lang="en-US" dirty="0" err="1" smtClean="0"/>
              <a:t>fromYear</a:t>
            </a:r>
            <a:r>
              <a:rPr lang="en-US" dirty="0" smtClean="0"/>
              <a:t> </a:t>
            </a:r>
            <a:r>
              <a:rPr lang="en-US" dirty="0" smtClean="0"/>
              <a:t>= "1945",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  </a:t>
            </a:r>
            <a:r>
              <a:rPr lang="en-US" dirty="0" err="1" smtClean="0"/>
              <a:t>toYear</a:t>
            </a:r>
            <a:r>
              <a:rPr lang="en-US" dirty="0" smtClean="0"/>
              <a:t> =  </a:t>
            </a:r>
            <a:r>
              <a:rPr lang="en-US" dirty="0" smtClean="0"/>
              <a:t>"1965",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                       `</a:t>
            </a:r>
            <a:r>
              <a:rPr lang="en-US" dirty="0" smtClean="0"/>
              <a:t>_</a:t>
            </a:r>
            <a:r>
              <a:rPr lang="en-US" dirty="0" err="1" smtClean="0"/>
              <a:t>submit_check</a:t>
            </a:r>
            <a:r>
              <a:rPr lang="en-US" dirty="0" smtClean="0"/>
              <a:t>` = "1" 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Then </a:t>
            </a:r>
            <a:r>
              <a:rPr lang="en-US" dirty="0" smtClean="0"/>
              <a:t>pass this to </a:t>
            </a:r>
            <a:r>
              <a:rPr lang="en-US" dirty="0" err="1" smtClean="0"/>
              <a:t>readHTMLTable</a:t>
            </a:r>
            <a:r>
              <a:rPr lang="en-US" smtClean="0"/>
              <a:t>(), which =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HTML pages</a:t>
            </a:r>
          </a:p>
          <a:p>
            <a:r>
              <a:rPr lang="en-US" dirty="0" err="1" smtClean="0"/>
              <a:t>XPath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HTML forms</a:t>
            </a:r>
          </a:p>
          <a:p>
            <a:r>
              <a:rPr lang="en-US" dirty="0" smtClean="0"/>
              <a:t>REST</a:t>
            </a:r>
          </a:p>
          <a:p>
            <a:r>
              <a:rPr lang="en-US" dirty="0" smtClean="0"/>
              <a:t>SOAP</a:t>
            </a:r>
          </a:p>
          <a:p>
            <a:r>
              <a:rPr lang="en-US" dirty="0" smtClean="0"/>
              <a:t>XML-RPC</a:t>
            </a:r>
            <a:endParaRPr lang="en-US" dirty="0" smtClean="0"/>
          </a:p>
          <a:p>
            <a:r>
              <a:rPr lang="en-US" dirty="0" smtClean="0"/>
              <a:t>(You don’t have to teach them all, but there are interesting aspects to all.)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Representational State Transfer</a:t>
            </a:r>
          </a:p>
          <a:p>
            <a:r>
              <a:rPr lang="en-US" dirty="0" smtClean="0"/>
              <a:t>URL represents a state which can be queried or even updated via remote calls/queries.</a:t>
            </a:r>
          </a:p>
          <a:p>
            <a:r>
              <a:rPr lang="en-US" dirty="0" smtClean="0"/>
              <a:t>Send parameterized Web query via </a:t>
            </a:r>
            <a:r>
              <a:rPr lang="en-US" dirty="0" err="1" smtClean="0"/>
              <a:t>getForm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specify URL</a:t>
            </a:r>
          </a:p>
          <a:p>
            <a:pPr lvl="1"/>
            <a:r>
              <a:rPr lang="en-US" dirty="0" smtClean="0"/>
              <a:t>name value pairs for parameters</a:t>
            </a:r>
          </a:p>
          <a:p>
            <a:r>
              <a:rPr lang="en-US" dirty="0" smtClean="0"/>
              <a:t>Get back a “document”</a:t>
            </a:r>
          </a:p>
          <a:p>
            <a:pPr lvl="1"/>
            <a:r>
              <a:rPr lang="en-US" dirty="0" smtClean="0"/>
              <a:t>may be</a:t>
            </a:r>
          </a:p>
          <a:p>
            <a:pPr lvl="2"/>
            <a:r>
              <a:rPr lang="en-US" dirty="0" smtClean="0"/>
              <a:t>raw text</a:t>
            </a:r>
          </a:p>
          <a:p>
            <a:pPr lvl="2"/>
            <a:r>
              <a:rPr lang="en-US" dirty="0" smtClean="0"/>
              <a:t>XML</a:t>
            </a:r>
          </a:p>
          <a:p>
            <a:pPr lvl="2"/>
            <a:r>
              <a:rPr lang="en-US" dirty="0" smtClean="0"/>
              <a:t>JSONIO</a:t>
            </a:r>
          </a:p>
          <a:p>
            <a:pPr lvl="2"/>
            <a:r>
              <a:rPr lang="en-US" dirty="0" smtClean="0"/>
              <a:t>binary data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text – use text manipulation, regular expressions, connections to read into R object</a:t>
            </a:r>
          </a:p>
          <a:p>
            <a:r>
              <a:rPr lang="en-US" dirty="0" smtClean="0"/>
              <a:t>JSON – JavaScript Object Notation</a:t>
            </a:r>
          </a:p>
          <a:p>
            <a:pPr lvl="1"/>
            <a:r>
              <a:rPr lang="en-US" dirty="0" smtClean="0"/>
              <a:t>use RJSONIO or </a:t>
            </a:r>
            <a:r>
              <a:rPr lang="en-US" dirty="0" err="1" smtClean="0"/>
              <a:t>rjson</a:t>
            </a:r>
            <a:endParaRPr lang="en-US" dirty="0" smtClean="0"/>
          </a:p>
          <a:p>
            <a:r>
              <a:rPr lang="en-US" dirty="0" smtClean="0"/>
              <a:t>XML – </a:t>
            </a:r>
            <a:r>
              <a:rPr lang="en-US" dirty="0" err="1" smtClean="0"/>
              <a:t>parseXML</a:t>
            </a:r>
            <a:r>
              <a:rPr lang="en-US" dirty="0" smtClean="0"/>
              <a:t>() and </a:t>
            </a:r>
            <a:r>
              <a:rPr lang="en-US" dirty="0" err="1" smtClean="0"/>
              <a:t>Xpath</a:t>
            </a:r>
            <a:r>
              <a:rPr lang="en-US" dirty="0" smtClean="0"/>
              <a:t> (</a:t>
            </a:r>
            <a:r>
              <a:rPr lang="en-US" dirty="0" err="1" smtClean="0"/>
              <a:t>getNodeSet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Binary data – treat as is, or if compressed, uncompress in-memory via </a:t>
            </a:r>
            <a:r>
              <a:rPr lang="en-US" dirty="0" err="1" smtClean="0"/>
              <a:t>Rcompression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Zillow</a:t>
            </a:r>
            <a:r>
              <a:rPr lang="en-US" dirty="0" smtClean="0"/>
              <a:t> provides information and price estimates of homes</a:t>
            </a:r>
          </a:p>
          <a:p>
            <a:r>
              <a:rPr lang="en-US" dirty="0" smtClean="0"/>
              <a:t>REST API info at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>
                <a:hlinkClick r:id="rId2"/>
              </a:rPr>
              <a:t>http://www.zillow.com/howto/api/APIOverview.htm</a:t>
            </a:r>
            <a:endParaRPr lang="en-US" sz="2400" dirty="0" smtClean="0"/>
          </a:p>
          <a:p>
            <a:r>
              <a:rPr lang="en-US" dirty="0" smtClean="0"/>
              <a:t>Register to get a </a:t>
            </a:r>
            <a:r>
              <a:rPr lang="en-US" dirty="0" err="1" smtClean="0"/>
              <a:t>Zillow</a:t>
            </a:r>
            <a:r>
              <a:rPr lang="en-US" dirty="0" smtClean="0"/>
              <a:t> Web Service ID (ZWSID) that you pass in each call to a </a:t>
            </a:r>
            <a:r>
              <a:rPr lang="en-US" dirty="0" err="1" smtClean="0"/>
              <a:t>Zillow</a:t>
            </a:r>
            <a:r>
              <a:rPr lang="en-US" dirty="0" smtClean="0"/>
              <a:t> API method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</a:t>
            </a:r>
            <a:r>
              <a:rPr lang="en-US" dirty="0" err="1" smtClean="0"/>
              <a:t>GetZEstimate</a:t>
            </a:r>
            <a:r>
              <a:rPr lang="en-US" dirty="0" smtClean="0"/>
              <a:t> for a property giving street address</a:t>
            </a:r>
          </a:p>
          <a:p>
            <a:pPr lvl="1"/>
            <a:r>
              <a:rPr lang="en-US" dirty="0" err="1" smtClean="0"/>
              <a:t>getForm(</a:t>
            </a:r>
            <a:r>
              <a:rPr lang="en-US" sz="2000" dirty="0" err="1" smtClean="0"/>
              <a:t>"http://www.zillow.com/webservice/GetSearchResults.htm</a:t>
            </a:r>
            <a:r>
              <a:rPr lang="en-US" sz="2000" dirty="0" smtClean="0"/>
              <a:t>"</a:t>
            </a:r>
            <a:r>
              <a:rPr lang="en-US" dirty="0" smtClean="0"/>
              <a:t>,                                         </a:t>
            </a:r>
            <a:br>
              <a:rPr lang="en-US" dirty="0" smtClean="0"/>
            </a:br>
            <a:r>
              <a:rPr lang="en-US" dirty="0" smtClean="0"/>
              <a:t>                  `</a:t>
            </a:r>
            <a:r>
              <a:rPr lang="en-US" dirty="0" err="1" smtClean="0"/>
              <a:t>zws</a:t>
            </a:r>
            <a:r>
              <a:rPr lang="en-US" dirty="0" smtClean="0"/>
              <a:t>-id` = ZWSID, </a:t>
            </a:r>
            <a:br>
              <a:rPr lang="en-US" dirty="0" smtClean="0"/>
            </a:br>
            <a:r>
              <a:rPr lang="en-US" dirty="0" smtClean="0"/>
              <a:t>                   address = “1292 Monterey Ave”, </a:t>
            </a:r>
          </a:p>
          <a:p>
            <a:pPr lvl="2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citystatezip</a:t>
            </a:r>
            <a:r>
              <a:rPr lang="en-US" dirty="0" smtClean="0"/>
              <a:t> = “Berkeley, CA”)</a:t>
            </a:r>
          </a:p>
          <a:p>
            <a:pPr lvl="2">
              <a:buNone/>
            </a:pPr>
            <a:r>
              <a:rPr lang="en-US" dirty="0" smtClean="0"/>
              <a:t>Result is a text string which contains an XML document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Result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 contains &lt;request&gt;, &lt;message&gt;, &lt;response&gt;</a:t>
            </a:r>
          </a:p>
          <a:p>
            <a:r>
              <a:rPr lang="en-US" dirty="0" smtClean="0"/>
              <a:t>Extract property id, price estimate, lat./long., comparables link, etc.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Xpath</a:t>
            </a:r>
            <a:r>
              <a:rPr lang="en-US" dirty="0" smtClean="0"/>
              <a:t> and </a:t>
            </a:r>
            <a:r>
              <a:rPr lang="en-US" dirty="0" err="1" smtClean="0"/>
              <a:t>xmlValue</a:t>
            </a:r>
            <a:r>
              <a:rPr lang="en-US" dirty="0" smtClean="0"/>
              <a:t>().</a:t>
            </a:r>
          </a:p>
          <a:p>
            <a:r>
              <a:rPr lang="en-US" dirty="0" smtClean="0"/>
              <a:t>doc = </a:t>
            </a:r>
            <a:r>
              <a:rPr lang="en-US" dirty="0" err="1" smtClean="0"/>
              <a:t>xmlParse(txt</a:t>
            </a:r>
            <a:r>
              <a:rPr lang="en-US" dirty="0" smtClean="0"/>
              <a:t>, </a:t>
            </a:r>
            <a:r>
              <a:rPr lang="en-US" dirty="0" err="1" smtClean="0"/>
              <a:t>asText</a:t>
            </a:r>
            <a:r>
              <a:rPr lang="en-US" dirty="0" smtClean="0"/>
              <a:t> = TRUE)</a:t>
            </a:r>
          </a:p>
          <a:p>
            <a:r>
              <a:rPr lang="en-US" dirty="0" err="1" smtClean="0"/>
              <a:t>est</a:t>
            </a:r>
            <a:r>
              <a:rPr lang="en-US" dirty="0" smtClean="0"/>
              <a:t> = doc[[“//result/</a:t>
            </a:r>
            <a:r>
              <a:rPr lang="en-US" dirty="0" err="1" smtClean="0"/>
              <a:t>zestimate</a:t>
            </a:r>
            <a:r>
              <a:rPr lang="en-US" dirty="0" smtClean="0"/>
              <a:t>”]]</a:t>
            </a:r>
          </a:p>
          <a:p>
            <a:r>
              <a:rPr lang="en-US" dirty="0" err="1" smtClean="0"/>
              <a:t>as.numeric(xmlValue(est[[“amount</a:t>
            </a:r>
            <a:r>
              <a:rPr lang="en-US" dirty="0" smtClean="0"/>
              <a:t>”]]))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 package </a:t>
            </a:r>
            <a:r>
              <a:rPr lang="en-US" dirty="0" err="1" smtClean="0"/>
              <a:t>Zillow</a:t>
            </a:r>
            <a:r>
              <a:rPr lang="en-US" dirty="0" smtClean="0"/>
              <a:t> provides functions for several of the API methods and hides all the details.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Yahoo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Yahoo Web Search Service</a:t>
            </a:r>
          </a:p>
          <a:p>
            <a:pPr lvl="1"/>
            <a:r>
              <a:rPr lang="en-US" dirty="0" smtClean="0">
                <a:hlinkClick r:id="rId2"/>
              </a:rPr>
              <a:t>http://developer.yahoo.com/search/web/V1/webSearch.html</a:t>
            </a:r>
            <a:endParaRPr lang="en-US" dirty="0" smtClean="0"/>
          </a:p>
          <a:p>
            <a:r>
              <a:rPr lang="en-US" dirty="0" smtClean="0"/>
              <a:t>out = getForm("http://search.yahooapis.com/WebSearchService/V1/webSearch",                                                                    </a:t>
            </a:r>
            <a:br>
              <a:rPr lang="en-US" dirty="0" smtClean="0"/>
            </a:br>
            <a:r>
              <a:rPr lang="en-US" dirty="0" smtClean="0"/>
              <a:t>           </a:t>
            </a:r>
            <a:r>
              <a:rPr lang="en-US" dirty="0" err="1" smtClean="0"/>
              <a:t>appid</a:t>
            </a:r>
            <a:r>
              <a:rPr lang="en-US" dirty="0" smtClean="0"/>
              <a:t> = </a:t>
            </a:r>
            <a:r>
              <a:rPr lang="en-US" dirty="0" err="1" smtClean="0"/>
              <a:t>yahooAppIdString</a:t>
            </a:r>
            <a:r>
              <a:rPr lang="en-US" dirty="0" smtClean="0"/>
              <a:t>,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query = "REST XML Yahoo",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results = 100,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output = "</a:t>
            </a:r>
            <a:r>
              <a:rPr lang="en-US" dirty="0" err="1" smtClean="0"/>
              <a:t>json</a:t>
            </a:r>
            <a:r>
              <a:rPr lang="en-US" dirty="0" smtClean="0"/>
              <a:t>")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library(RJSONIO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 </a:t>
            </a:r>
            <a:r>
              <a:rPr lang="en-US" dirty="0" err="1" smtClean="0"/>
              <a:t>fromJSON(out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is a list with 1 element named </a:t>
            </a:r>
            <a:r>
              <a:rPr lang="en-US" dirty="0" err="1" smtClean="0"/>
              <a:t>ResultSet</a:t>
            </a:r>
            <a:endParaRPr lang="en-US" dirty="0" smtClean="0"/>
          </a:p>
          <a:p>
            <a:r>
              <a:rPr lang="en-US" dirty="0" err="1" smtClean="0"/>
              <a:t>length(ans$ResultSet</a:t>
            </a:r>
            <a:r>
              <a:rPr lang="en-US" dirty="0" smtClean="0"/>
              <a:t>)   # 6</a:t>
            </a:r>
          </a:p>
          <a:p>
            <a:r>
              <a:rPr lang="en-US" dirty="0" err="1" smtClean="0"/>
              <a:t>names(ans$ResultSet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[1] "type"                  "</a:t>
            </a:r>
            <a:r>
              <a:rPr lang="en-US" dirty="0" err="1" smtClean="0"/>
              <a:t>totalResultsAvailable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    [3] "</a:t>
            </a:r>
            <a:r>
              <a:rPr lang="en-US" dirty="0" err="1" smtClean="0"/>
              <a:t>totalResultsReturned</a:t>
            </a:r>
            <a:r>
              <a:rPr lang="en-US" dirty="0" smtClean="0"/>
              <a:t>"  "</a:t>
            </a:r>
            <a:r>
              <a:rPr lang="en-US" dirty="0" err="1" smtClean="0"/>
              <a:t>firstResultPosition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    [5] "</a:t>
            </a:r>
            <a:r>
              <a:rPr lang="en-US" dirty="0" err="1" smtClean="0"/>
              <a:t>moreSearch</a:t>
            </a:r>
            <a:r>
              <a:rPr lang="en-US" dirty="0" smtClean="0"/>
              <a:t>"            "Result"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Search Result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names(ans$ResultSet$Result[[1]])</a:t>
            </a:r>
          </a:p>
          <a:p>
            <a:r>
              <a:rPr lang="en-US" sz="2400" dirty="0" smtClean="0">
                <a:latin typeface="American Typewriter"/>
                <a:cs typeface="American Typewriter"/>
              </a:rPr>
              <a:t>[1] "Title"           "Summary"          "</a:t>
            </a:r>
            <a:r>
              <a:rPr lang="en-US" sz="2400" dirty="0" err="1" smtClean="0">
                <a:latin typeface="American Typewriter"/>
                <a:cs typeface="American Typewriter"/>
              </a:rPr>
              <a:t>Url</a:t>
            </a:r>
            <a:r>
              <a:rPr lang="en-US" sz="2400" dirty="0" smtClean="0">
                <a:latin typeface="American Typewriter"/>
                <a:cs typeface="American Typewriter"/>
              </a:rPr>
              <a:t>"</a:t>
            </a:r>
          </a:p>
          <a:p>
            <a:pPr>
              <a:buNone/>
            </a:pPr>
            <a:r>
              <a:rPr lang="en-US" sz="2400" dirty="0" smtClean="0">
                <a:latin typeface="American Typewriter"/>
                <a:cs typeface="American Typewriter"/>
              </a:rPr>
              <a:t>   [4] "</a:t>
            </a:r>
            <a:r>
              <a:rPr lang="en-US" sz="2400" dirty="0" err="1" smtClean="0">
                <a:latin typeface="American Typewriter"/>
                <a:cs typeface="American Typewriter"/>
              </a:rPr>
              <a:t>ClickUrl</a:t>
            </a:r>
            <a:r>
              <a:rPr lang="en-US" sz="2400" dirty="0" smtClean="0">
                <a:latin typeface="American Typewriter"/>
                <a:cs typeface="American Typewriter"/>
              </a:rPr>
              <a:t>”      "</a:t>
            </a:r>
            <a:r>
              <a:rPr lang="en-US" sz="2400" dirty="0" err="1" smtClean="0">
                <a:latin typeface="American Typewriter"/>
                <a:cs typeface="American Typewriter"/>
              </a:rPr>
              <a:t>DisplayUrl</a:t>
            </a:r>
            <a:r>
              <a:rPr lang="en-US" sz="2400" dirty="0" smtClean="0">
                <a:latin typeface="American Typewriter"/>
                <a:cs typeface="American Typewriter"/>
              </a:rPr>
              <a:t>"       "</a:t>
            </a:r>
            <a:r>
              <a:rPr lang="en-US" sz="2400" dirty="0" err="1" smtClean="0">
                <a:latin typeface="American Typewriter"/>
                <a:cs typeface="American Typewriter"/>
              </a:rPr>
              <a:t>ModificationDate</a:t>
            </a:r>
            <a:r>
              <a:rPr lang="en-US" sz="2400" dirty="0" smtClean="0">
                <a:latin typeface="American Typewriter"/>
                <a:cs typeface="American Typewriter"/>
              </a:rPr>
              <a:t>"</a:t>
            </a:r>
          </a:p>
          <a:p>
            <a:pPr>
              <a:buNone/>
            </a:pPr>
            <a:r>
              <a:rPr lang="en-US" sz="2400" dirty="0" smtClean="0">
                <a:latin typeface="American Typewriter"/>
                <a:cs typeface="American Typewriter"/>
              </a:rPr>
              <a:t>   [7] "</a:t>
            </a:r>
            <a:r>
              <a:rPr lang="en-US" sz="2400" dirty="0" err="1" smtClean="0">
                <a:latin typeface="American Typewriter"/>
                <a:cs typeface="American Typewriter"/>
              </a:rPr>
              <a:t>MimeType</a:t>
            </a:r>
            <a:r>
              <a:rPr lang="en-US" sz="2400" dirty="0" smtClean="0">
                <a:latin typeface="American Typewriter"/>
                <a:cs typeface="American Typewriter"/>
              </a:rPr>
              <a:t>” "Cache"</a:t>
            </a:r>
            <a:endParaRPr lang="en-US" sz="2400" dirty="0">
              <a:latin typeface="American Typewriter"/>
              <a:cs typeface="American Typewriter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simple and easy to get started</a:t>
            </a:r>
          </a:p>
          <a:p>
            <a:pPr lvl="1"/>
            <a:r>
              <a:rPr lang="en-US" dirty="0" smtClean="0"/>
              <a:t>natural exploitation of URLs as resources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cannot send or retrieved complex/hierarchical data structures</a:t>
            </a:r>
          </a:p>
          <a:p>
            <a:pPr lvl="1"/>
            <a:r>
              <a:rPr lang="en-US" dirty="0" smtClean="0"/>
              <a:t>have to process result manually</a:t>
            </a:r>
          </a:p>
          <a:p>
            <a:pPr lvl="1"/>
            <a:r>
              <a:rPr lang="en-US" dirty="0" smtClean="0"/>
              <a:t>have to find methods and inputs manually by reading documentation.</a:t>
            </a:r>
          </a:p>
          <a:p>
            <a:pPr lvl="2"/>
            <a:r>
              <a:rPr lang="en-US" dirty="0" smtClean="0"/>
              <a:t>Do this once and build R functions to hide the details.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Price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a financial time series and need to adjust for inflation.</a:t>
            </a:r>
            <a:br>
              <a:rPr lang="en-US" dirty="0" smtClean="0"/>
            </a:br>
            <a:r>
              <a:rPr lang="en-US" dirty="0" smtClean="0"/>
              <a:t>We need the CPI values for the relevant period.</a:t>
            </a:r>
          </a:p>
          <a:p>
            <a:r>
              <a:rPr lang="en-US" dirty="0" smtClean="0"/>
              <a:t>We can look this up on the Web, e.g.</a:t>
            </a:r>
          </a:p>
          <a:p>
            <a:pPr lvl="1"/>
            <a:r>
              <a:rPr lang="en-US" sz="2400" dirty="0" smtClean="0">
                <a:hlinkClick r:id="rId2"/>
              </a:rPr>
              <a:t>http://www.rateinflation.com/consumer-price-index/usa-historical-cpi.php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GoogleDocs</a:t>
            </a:r>
            <a:endParaRPr lang="en-US" dirty="0" smtClean="0"/>
          </a:p>
          <a:p>
            <a:r>
              <a:rPr lang="en-US" dirty="0" smtClean="0"/>
              <a:t>EBI</a:t>
            </a:r>
          </a:p>
          <a:p>
            <a:r>
              <a:rPr lang="en-US" dirty="0" err="1" smtClean="0"/>
              <a:t>Flickr</a:t>
            </a:r>
            <a:endParaRPr lang="en-US" dirty="0" smtClean="0"/>
          </a:p>
          <a:p>
            <a:r>
              <a:rPr lang="en-US" dirty="0" smtClean="0"/>
              <a:t>Twitter</a:t>
            </a:r>
          </a:p>
          <a:p>
            <a:r>
              <a:rPr lang="en-US" dirty="0" err="1" smtClean="0"/>
              <a:t>Zillow</a:t>
            </a:r>
            <a:endParaRPr lang="en-US" dirty="0" smtClean="0"/>
          </a:p>
          <a:p>
            <a:r>
              <a:rPr lang="en-US" dirty="0" smtClean="0"/>
              <a:t>NY Times</a:t>
            </a:r>
          </a:p>
          <a:p>
            <a:r>
              <a:rPr lang="en-US" dirty="0" smtClean="0"/>
              <a:t>Google Trends</a:t>
            </a:r>
          </a:p>
          <a:p>
            <a:r>
              <a:rPr lang="en-US" dirty="0" err="1" smtClean="0"/>
              <a:t>MusicBrainz</a:t>
            </a:r>
            <a:endParaRPr lang="en-US" dirty="0" smtClean="0"/>
          </a:p>
          <a:p>
            <a:r>
              <a:rPr lang="en-US" dirty="0" err="1" smtClean="0"/>
              <a:t>LastFM</a:t>
            </a:r>
            <a:endParaRPr lang="en-US" dirty="0" smtClean="0"/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R packages for several of these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Simple Object Access Protocol</a:t>
            </a:r>
          </a:p>
          <a:p>
            <a:r>
              <a:rPr lang="en-US" dirty="0" smtClean="0"/>
              <a:t>Richer and more complex than REST</a:t>
            </a:r>
          </a:p>
          <a:p>
            <a:pPr lvl="1"/>
            <a:r>
              <a:rPr lang="en-US" dirty="0" smtClean="0"/>
              <a:t>can send highly structured data via XML</a:t>
            </a:r>
          </a:p>
          <a:p>
            <a:pPr lvl="1"/>
            <a:r>
              <a:rPr lang="en-US" dirty="0" smtClean="0"/>
              <a:t>Send request in an Envelope containing a request to invoke a method in the server’s object</a:t>
            </a:r>
          </a:p>
          <a:p>
            <a:pPr lvl="2"/>
            <a:r>
              <a:rPr lang="en-US" dirty="0" smtClean="0"/>
              <a:t>Send arguments as self-describing objects</a:t>
            </a:r>
          </a:p>
          <a:p>
            <a:r>
              <a:rPr lang="en-US" dirty="0" smtClean="0"/>
              <a:t>SOAP allows us to define new data types and </a:t>
            </a:r>
            <a:r>
              <a:rPr lang="en-US" dirty="0"/>
              <a:t> </a:t>
            </a:r>
            <a:r>
              <a:rPr lang="en-US" dirty="0" smtClean="0"/>
              <a:t>structures</a:t>
            </a:r>
          </a:p>
          <a:p>
            <a:pPr lvl="1"/>
            <a:r>
              <a:rPr lang="en-US" dirty="0" smtClean="0"/>
              <a:t>application specific data types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Would have to construct the SOAP request</a:t>
            </a:r>
          </a:p>
          <a:p>
            <a:pPr lvl="1"/>
            <a:r>
              <a:rPr lang="en-US" dirty="0" smtClean="0"/>
              <a:t>the envelop and the message</a:t>
            </a:r>
          </a:p>
          <a:p>
            <a:pPr lvl="1"/>
            <a:r>
              <a:rPr lang="en-US" dirty="0" smtClean="0"/>
              <a:t>Too many details to do manually.</a:t>
            </a:r>
          </a:p>
          <a:p>
            <a:r>
              <a:rPr lang="en-US" dirty="0" smtClean="0"/>
              <a:t>Instead, SOAP service publishes a description of its methods and data types</a:t>
            </a:r>
          </a:p>
          <a:p>
            <a:pPr lvl="1"/>
            <a:r>
              <a:rPr lang="en-US" dirty="0" smtClean="0"/>
              <a:t>WSDL document – Web Service Description Language</a:t>
            </a:r>
          </a:p>
          <a:p>
            <a:r>
              <a:rPr lang="en-US" dirty="0" smtClean="0"/>
              <a:t>Code reads this and generates R functions to invoke each of the methods, coercing the R arguments to their XML representation and converting the XML result to an R object.</a:t>
            </a:r>
          </a:p>
          <a:p>
            <a:r>
              <a:rPr lang="en-US" dirty="0" smtClean="0"/>
              <a:t>Transparent to user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3008313" cy="1162050"/>
          </a:xfrm>
        </p:spPr>
        <p:txBody>
          <a:bodyPr/>
          <a:lstStyle/>
          <a:p>
            <a:r>
              <a:rPr lang="en-US" smtClean="0"/>
              <a:t>KEGG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5870159" cy="57519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870159" y="1"/>
            <a:ext cx="3282645" cy="25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Kyoto Encyclopedia of Genes and </a:t>
            </a:r>
          </a:p>
          <a:p>
            <a:r>
              <a:rPr lang="en-US" dirty="0" smtClean="0"/>
              <a:t>Genomes provides a SOAP </a:t>
            </a:r>
          </a:p>
          <a:p>
            <a:r>
              <a:rPr lang="en-US" dirty="0" smtClean="0"/>
              <a:t>Web Service (among other </a:t>
            </a:r>
          </a:p>
          <a:p>
            <a:r>
              <a:rPr lang="en-US" dirty="0" smtClean="0"/>
              <a:t>services) to access its system </a:t>
            </a:r>
          </a:p>
          <a:p>
            <a:r>
              <a:rPr lang="en-US" dirty="0" smtClean="0"/>
              <a:t>functionality (API)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08312" y="6126163"/>
            <a:ext cx="546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www.genome.jp/kegg/soap</a:t>
            </a:r>
            <a:r>
              <a:rPr lang="en-US" dirty="0" smtClean="0"/>
              <a:t>/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library(SSOAP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u</a:t>
            </a:r>
            <a:r>
              <a:rPr lang="en-US" dirty="0" smtClean="0"/>
              <a:t> = </a:t>
            </a:r>
            <a:r>
              <a:rPr lang="en-US" dirty="0" smtClean="0">
                <a:hlinkClick r:id="rId2"/>
              </a:rPr>
              <a:t>“http://soap.genome.jp/KEGG.wsdl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kegg.wsdl</a:t>
            </a:r>
            <a:r>
              <a:rPr lang="en-US" dirty="0" smtClean="0"/>
              <a:t> = </a:t>
            </a:r>
            <a:r>
              <a:rPr lang="en-US" dirty="0" err="1" smtClean="0"/>
              <a:t>processWSDL(u</a:t>
            </a:r>
            <a:r>
              <a:rPr lang="en-US" dirty="0" smtClean="0"/>
              <a:t>)</a:t>
            </a:r>
          </a:p>
          <a:p>
            <a:r>
              <a:rPr lang="en-US" sz="2800" dirty="0" err="1" smtClean="0"/>
              <a:t>kegg.iface</a:t>
            </a:r>
            <a:r>
              <a:rPr lang="en-US" sz="2800" dirty="0" smtClean="0"/>
              <a:t> = </a:t>
            </a:r>
            <a:r>
              <a:rPr lang="en-US" sz="2800" dirty="0" err="1" smtClean="0"/>
              <a:t>genSOAPClientInterface</a:t>
            </a:r>
            <a:r>
              <a:rPr lang="en-US" sz="2800" dirty="0" smtClean="0"/>
              <a:t>(, </a:t>
            </a:r>
            <a:r>
              <a:rPr lang="en-US" sz="2800" dirty="0" err="1" smtClean="0"/>
              <a:t>kegg.wsdl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Now we have an S4 object containing class definitions and a list of functions</a:t>
            </a:r>
          </a:p>
          <a:p>
            <a:r>
              <a:rPr lang="en-US" sz="2800" dirty="0" err="1" smtClean="0"/>
              <a:t>names(kegg.iface@functions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Invoke the </a:t>
            </a:r>
            <a:r>
              <a:rPr lang="en-US" dirty="0" err="1" smtClean="0"/>
              <a:t>list_databases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>
                <a:hlinkClick r:id="rId2"/>
              </a:rPr>
              <a:t>kegg.iface@functions$list_databases(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returns a list of S4 Definition objects</a:t>
            </a:r>
          </a:p>
          <a:p>
            <a:pPr lvl="1"/>
            <a:r>
              <a:rPr lang="en-US" dirty="0" smtClean="0"/>
              <a:t>e.g. An object of class "Definition”</a:t>
            </a:r>
            <a:br>
              <a:rPr lang="en-US" dirty="0" smtClean="0"/>
            </a:br>
            <a:r>
              <a:rPr lang="en-US" dirty="0" smtClean="0"/>
              <a:t>       Slot "</a:t>
            </a:r>
            <a:r>
              <a:rPr lang="en-US" dirty="0" err="1" smtClean="0"/>
              <a:t>entry_id</a:t>
            </a:r>
            <a:r>
              <a:rPr lang="en-US" dirty="0" smtClean="0"/>
              <a:t>”:</a:t>
            </a:r>
            <a:br>
              <a:rPr lang="en-US" dirty="0" smtClean="0"/>
            </a:br>
            <a:r>
              <a:rPr lang="en-US" dirty="0" smtClean="0"/>
              <a:t>       [1] "</a:t>
            </a:r>
            <a:r>
              <a:rPr lang="en-US" dirty="0" err="1" smtClean="0"/>
              <a:t>nt</a:t>
            </a:r>
            <a:r>
              <a:rPr lang="en-US" dirty="0" smtClean="0"/>
              <a:t>”</a:t>
            </a:r>
          </a:p>
          <a:p>
            <a:pPr lvl="1">
              <a:buNone/>
            </a:pPr>
            <a:r>
              <a:rPr lang="en-US" dirty="0" smtClean="0"/>
              <a:t>           Slot "definition”:</a:t>
            </a:r>
            <a:br>
              <a:rPr lang="en-US" dirty="0" smtClean="0"/>
            </a:br>
            <a:r>
              <a:rPr lang="en-US" dirty="0" smtClean="0"/>
              <a:t>       [1] "Non-redundant nucleic acid sequence database"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merican Typewriter"/>
                <a:cs typeface="American Typewriter"/>
              </a:rPr>
              <a:t>Get enzymes for a specific gene id</a:t>
            </a:r>
          </a:p>
          <a:p>
            <a:r>
              <a:rPr lang="en-US" sz="2400" dirty="0" smtClean="0">
                <a:latin typeface="American Typewriter"/>
                <a:cs typeface="American Typewriter"/>
              </a:rPr>
              <a:t>iface@functions$get_enzymes_by_gene('eco:b0002')</a:t>
            </a:r>
          </a:p>
          <a:p>
            <a:pPr lvl="1"/>
            <a:r>
              <a:rPr lang="en-US" dirty="0" smtClean="0"/>
              <a:t>[1] "ec:1.1.1.3" "ec:2.7.2.4"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0004" y="-854686"/>
            <a:ext cx="16125363" cy="9423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for the most recent 5 years is in the main table.</a:t>
            </a:r>
          </a:p>
          <a:p>
            <a:r>
              <a:rPr lang="en-US" dirty="0" smtClean="0"/>
              <a:t>There is also an HTML form that allows the reader to specify the interval of interest.</a:t>
            </a:r>
            <a:br>
              <a:rPr lang="en-US" dirty="0" smtClean="0"/>
            </a:br>
            <a:r>
              <a:rPr lang="en-US" dirty="0" smtClean="0"/>
              <a:t>We’ll return to this.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to read the data for the 5 years for each month?</a:t>
            </a:r>
          </a:p>
          <a:p>
            <a:r>
              <a:rPr lang="en-US" dirty="0" smtClean="0"/>
              <a:t>Simple answer:  </a:t>
            </a:r>
            <a:r>
              <a:rPr lang="en-US" dirty="0" err="1" smtClean="0"/>
              <a:t>readHTMLTable</a:t>
            </a:r>
            <a:r>
              <a:rPr lang="en-US" dirty="0" smtClean="0"/>
              <a:t>() in the XML package.</a:t>
            </a:r>
          </a:p>
          <a:p>
            <a:r>
              <a:rPr lang="en-US" dirty="0" err="1" smtClean="0"/>
              <a:t>tbls</a:t>
            </a:r>
            <a:r>
              <a:rPr lang="en-US" dirty="0" smtClean="0"/>
              <a:t> = </a:t>
            </a:r>
            <a:r>
              <a:rPr lang="en-US" dirty="0" err="1" smtClean="0"/>
              <a:t>readHTMLTable(“</a:t>
            </a:r>
            <a:r>
              <a:rPr lang="en-US" sz="2000" dirty="0" err="1" smtClean="0"/>
              <a:t>http://www.rateinflation.com/consumer-price-index/usa-historical-cpi.php</a:t>
            </a:r>
            <a:r>
              <a:rPr lang="en-US" dirty="0" smtClean="0"/>
              <a:t>”)</a:t>
            </a:r>
          </a:p>
          <a:p>
            <a:r>
              <a:rPr lang="en-US" dirty="0" err="1" smtClean="0"/>
              <a:t>length(tbls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sapply(tbls</a:t>
            </a:r>
            <a:r>
              <a:rPr lang="en-US" dirty="0" smtClean="0"/>
              <a:t>, </a:t>
            </a:r>
            <a:r>
              <a:rPr lang="en-US" dirty="0" err="1" smtClean="0"/>
              <a:t>nrow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want the last one – 6 rows, including the header.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cpi</a:t>
            </a:r>
            <a:r>
              <a:rPr lang="en-US" dirty="0" smtClean="0"/>
              <a:t> = </a:t>
            </a:r>
            <a:r>
              <a:rPr lang="en-US" dirty="0" err="1" smtClean="0"/>
              <a:t>readHTMLTable("</a:t>
            </a:r>
            <a:r>
              <a:rPr lang="en-US" sz="1800" dirty="0" err="1" smtClean="0"/>
              <a:t>http://www.rateinflation.com/consumer-price-index/usa-historical-cpi.php</a:t>
            </a:r>
            <a:r>
              <a:rPr lang="en-US" dirty="0" smtClean="0"/>
              <a:t>", </a:t>
            </a:r>
            <a:br>
              <a:rPr lang="en-US" dirty="0" smtClean="0"/>
            </a:br>
            <a:r>
              <a:rPr lang="en-US" dirty="0" smtClean="0"/>
              <a:t>    which = 11, header = TRUE)</a:t>
            </a:r>
          </a:p>
          <a:p>
            <a:r>
              <a:rPr lang="en-US" dirty="0" smtClean="0"/>
              <a:t>Fix up the types of each column, converting from a factor to a number.</a:t>
            </a:r>
          </a:p>
          <a:p>
            <a:r>
              <a:rPr lang="en-US" dirty="0" err="1" smtClean="0"/>
              <a:t>cpi</a:t>
            </a:r>
            <a:r>
              <a:rPr lang="en-US" dirty="0" smtClean="0"/>
              <a:t>= </a:t>
            </a:r>
            <a:r>
              <a:rPr lang="en-US" dirty="0" err="1" smtClean="0"/>
              <a:t>as.data.frame</a:t>
            </a:r>
            <a:r>
              <a:rPr lang="en-US" dirty="0" smtClean="0"/>
              <a:t>(</a:t>
            </a:r>
            <a:br>
              <a:rPr lang="en-US" dirty="0" smtClean="0"/>
            </a:br>
            <a:r>
              <a:rPr lang="en-US" dirty="0" smtClean="0"/>
              <a:t>                   </a:t>
            </a:r>
            <a:r>
              <a:rPr lang="en-US" dirty="0" err="1" smtClean="0"/>
              <a:t>lapply(cpi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                                </a:t>
            </a:r>
            <a:r>
              <a:rPr lang="en-US" dirty="0" err="1" smtClean="0"/>
              <a:t>function(x</a:t>
            </a:r>
            <a:r>
              <a:rPr lang="en-US" dirty="0" smtClean="0"/>
              <a:t>)                                      </a:t>
            </a:r>
            <a:br>
              <a:rPr lang="en-US" dirty="0" smtClean="0"/>
            </a:br>
            <a:r>
              <a:rPr lang="en-US" dirty="0" smtClean="0"/>
              <a:t>                                    </a:t>
            </a:r>
            <a:r>
              <a:rPr lang="en-US" dirty="0" err="1" smtClean="0"/>
              <a:t>as.numeric(as.character(x</a:t>
            </a:r>
            <a:r>
              <a:rPr lang="en-US" dirty="0" smtClean="0"/>
              <a:t>)))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Interesting answer is how that function is implemented</a:t>
            </a:r>
          </a:p>
          <a:p>
            <a:r>
              <a:rPr lang="en-US" dirty="0" smtClean="0"/>
              <a:t>Examine the HTML</a:t>
            </a:r>
          </a:p>
          <a:p>
            <a:pPr lvl="1"/>
            <a:r>
              <a:rPr lang="en-US" dirty="0" smtClean="0"/>
              <a:t>find all &lt;table&gt; elements</a:t>
            </a:r>
          </a:p>
          <a:p>
            <a:pPr lvl="1"/>
            <a:r>
              <a:rPr lang="en-US" dirty="0" smtClean="0"/>
              <a:t>process each of these to convert to a data frame</a:t>
            </a:r>
          </a:p>
          <a:p>
            <a:pPr lvl="2"/>
            <a:r>
              <a:rPr lang="en-US" dirty="0" smtClean="0"/>
              <a:t>find &lt;</a:t>
            </a:r>
            <a:r>
              <a:rPr lang="en-US" dirty="0" err="1" smtClean="0"/>
              <a:t>tr</a:t>
            </a:r>
            <a:r>
              <a:rPr lang="en-US" dirty="0" smtClean="0"/>
              <a:t>&gt; elements for each row</a:t>
            </a:r>
          </a:p>
          <a:p>
            <a:pPr lvl="2"/>
            <a:r>
              <a:rPr lang="en-US" dirty="0" smtClean="0"/>
              <a:t>recognize &lt;</a:t>
            </a:r>
            <a:r>
              <a:rPr lang="en-US" dirty="0" err="1" smtClean="0"/>
              <a:t>th</a:t>
            </a:r>
            <a:r>
              <a:rPr lang="en-US" dirty="0" smtClean="0"/>
              <a:t>&gt; elements or &lt;</a:t>
            </a:r>
            <a:r>
              <a:rPr lang="en-US" dirty="0" err="1" smtClean="0"/>
              <a:t>thead</a:t>
            </a:r>
            <a:r>
              <a:rPr lang="en-US" dirty="0" smtClean="0"/>
              <a:t>&gt; for header</a:t>
            </a:r>
          </a:p>
          <a:p>
            <a:pPr lvl="2"/>
            <a:r>
              <a:rPr lang="en-US" dirty="0" smtClean="0"/>
              <a:t>&lt;td&gt; for data value</a:t>
            </a:r>
          </a:p>
          <a:p>
            <a:pPr lvl="2"/>
            <a:r>
              <a:rPr lang="en-US" dirty="0" smtClean="0"/>
              <a:t>Unravel into </a:t>
            </a:r>
            <a:r>
              <a:rPr lang="en-US" dirty="0" err="1" smtClean="0"/>
              <a:t>data.frame</a:t>
            </a:r>
            <a:endParaRPr lang="en-US" dirty="0" smtClean="0"/>
          </a:p>
          <a:p>
            <a:r>
              <a:rPr lang="en-US" dirty="0" smtClean="0"/>
              <a:t>Details in the XML package and </a:t>
            </a:r>
            <a:r>
              <a:rPr lang="en-US" dirty="0" err="1" smtClean="0"/>
              <a:t>readHTMLTable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But general concepts in </a:t>
            </a:r>
            <a:r>
              <a:rPr lang="en-US" dirty="0" err="1" smtClean="0"/>
              <a:t>Xpath</a:t>
            </a:r>
            <a:r>
              <a:rPr lang="en-US" dirty="0" smtClean="0"/>
              <a:t> and finding &lt;table&gt; nodes.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Xpath</a:t>
            </a:r>
            <a:r>
              <a:rPr lang="en-US" dirty="0" smtClean="0"/>
              <a:t> is yet another DSL – domain specific language</a:t>
            </a:r>
          </a:p>
          <a:p>
            <a:r>
              <a:rPr lang="en-US" dirty="0" smtClean="0"/>
              <a:t>XML documents are trees and </a:t>
            </a:r>
            <a:r>
              <a:rPr lang="en-US" dirty="0" err="1" smtClean="0"/>
              <a:t>Xpath</a:t>
            </a:r>
            <a:r>
              <a:rPr lang="en-US" dirty="0" smtClean="0"/>
              <a:t> is a mechanism for finding nodes anywhere within the tree based on a “pattern”</a:t>
            </a:r>
          </a:p>
          <a:p>
            <a:r>
              <a:rPr lang="en-US" dirty="0" smtClean="0"/>
              <a:t>Pattern is a path that identifies sequence of nodes by</a:t>
            </a:r>
          </a:p>
          <a:p>
            <a:pPr lvl="1"/>
            <a:r>
              <a:rPr lang="en-US" dirty="0" smtClean="0"/>
              <a:t>direction or “axis” (parent, child, ancestor, descendant, </a:t>
            </a:r>
            <a:br>
              <a:rPr lang="en-US" dirty="0" smtClean="0"/>
            </a:br>
            <a:r>
              <a:rPr lang="en-US" dirty="0" smtClean="0"/>
              <a:t>                  sideways (&lt;- -&gt;))</a:t>
            </a:r>
          </a:p>
          <a:p>
            <a:pPr lvl="1"/>
            <a:r>
              <a:rPr lang="en-US" dirty="0" smtClean="0"/>
              <a:t>node test – i.e. the name  (e.g. table, </a:t>
            </a:r>
            <a:r>
              <a:rPr lang="en-US" dirty="0" err="1" smtClean="0"/>
              <a:t>thead</a:t>
            </a:r>
            <a:r>
              <a:rPr lang="en-US" dirty="0" smtClean="0"/>
              <a:t>, </a:t>
            </a:r>
            <a:r>
              <a:rPr lang="en-US" dirty="0" err="1" smtClean="0"/>
              <a:t>tr</a:t>
            </a:r>
            <a:r>
              <a:rPr lang="en-US" dirty="0" smtClean="0"/>
              <a:t>, td)</a:t>
            </a:r>
          </a:p>
          <a:p>
            <a:pPr lvl="1"/>
            <a:r>
              <a:rPr lang="en-US" dirty="0" smtClean="0"/>
              <a:t>predicate test (has an attribute </a:t>
            </a:r>
            <a:r>
              <a:rPr lang="en-US" dirty="0" err="1" smtClean="0"/>
              <a:t>href</a:t>
            </a:r>
            <a:r>
              <a:rPr lang="en-US" dirty="0" smtClean="0"/>
              <a:t>, has an attribute </a:t>
            </a:r>
            <a:r>
              <a:rPr lang="en-US" dirty="0" err="1" smtClean="0"/>
              <a:t>href</a:t>
            </a:r>
            <a:r>
              <a:rPr lang="en-US" dirty="0" smtClean="0"/>
              <a:t> = “</a:t>
            </a:r>
            <a:r>
              <a:rPr lang="en-US" dirty="0" err="1" smtClean="0"/>
              <a:t>foo</a:t>
            </a:r>
            <a:r>
              <a:rPr lang="en-US" dirty="0" smtClean="0"/>
              <a:t>”)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5165</TotalTime>
  <Words>2084</Words>
  <Application>Microsoft Macintosh PowerPoint</Application>
  <PresentationFormat>On-screen Show (4:3)</PresentationFormat>
  <Paragraphs>210</Paragraphs>
  <Slides>36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Web Technologies Accessing Data</vt:lpstr>
      <vt:lpstr>Topics</vt:lpstr>
      <vt:lpstr>Consumer Price Index</vt:lpstr>
      <vt:lpstr>Slide 4</vt:lpstr>
      <vt:lpstr>Slide 5</vt:lpstr>
      <vt:lpstr>Slide 6</vt:lpstr>
      <vt:lpstr>Slide 7</vt:lpstr>
      <vt:lpstr>Details</vt:lpstr>
      <vt:lpstr>XPath</vt:lpstr>
      <vt:lpstr>Slide 10</vt:lpstr>
      <vt:lpstr>Slide 11</vt:lpstr>
      <vt:lpstr>Slide 12</vt:lpstr>
      <vt:lpstr>Walking the tree</vt:lpstr>
      <vt:lpstr>Slide 14</vt:lpstr>
      <vt:lpstr>Slide 15</vt:lpstr>
      <vt:lpstr>Back to the HTML form</vt:lpstr>
      <vt:lpstr>RCurl</vt:lpstr>
      <vt:lpstr>Slide 18</vt:lpstr>
      <vt:lpstr>Slide 19</vt:lpstr>
      <vt:lpstr>REST</vt:lpstr>
      <vt:lpstr>Process result</vt:lpstr>
      <vt:lpstr>Zillow</vt:lpstr>
      <vt:lpstr>Slide 23</vt:lpstr>
      <vt:lpstr>Getting the Result Info</vt:lpstr>
      <vt:lpstr>Slide 25</vt:lpstr>
      <vt:lpstr>Yahoo Search</vt:lpstr>
      <vt:lpstr>Slide 27</vt:lpstr>
      <vt:lpstr>Individual Search Result Item</vt:lpstr>
      <vt:lpstr>REST</vt:lpstr>
      <vt:lpstr>Slide 30</vt:lpstr>
      <vt:lpstr>SOAP</vt:lpstr>
      <vt:lpstr>SOAP</vt:lpstr>
      <vt:lpstr>KEGG</vt:lpstr>
      <vt:lpstr>From R</vt:lpstr>
      <vt:lpstr>Slide 35</vt:lpstr>
      <vt:lpstr>Slide 36</vt:lpstr>
    </vt:vector>
  </TitlesOfParts>
  <Company>UC Davis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Technologies Accessing Data</dc:title>
  <dc:creator>Duncan Temple Lang</dc:creator>
  <cp:lastModifiedBy>Duncan Temple Lang</cp:lastModifiedBy>
  <cp:revision>128</cp:revision>
  <dcterms:created xsi:type="dcterms:W3CDTF">2010-07-31T16:49:25Z</dcterms:created>
  <dcterms:modified xsi:type="dcterms:W3CDTF">2010-07-31T17:20:54Z</dcterms:modified>
</cp:coreProperties>
</file>