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Masters/slideMaster12.xml" ContentType="application/vnd.openxmlformats-officedocument.presentationml.slideMaster+xml"/>
  <Override PartName="/docProps/app.xml" ContentType="application/vnd.openxmlformats-officedocument.extended-properties+xml"/>
  <Override PartName="/ppt/slideMasters/slideMaster13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5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45.xml" ContentType="application/vnd.openxmlformats-officedocument.presentationml.slideLayout+xml"/>
  <Default Extension="png" ContentType="image/png"/>
  <Override PartName="/ppt/slideLayouts/slideLayout82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ppt/slideMasters/slideMaster9.xml" ContentType="application/vnd.openxmlformats-officedocument.presentationml.slideMaster+xml"/>
  <Default Extension="bin" ContentType="application/vnd.openxmlformats-officedocument.presentationml.printerSettings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2.xml" ContentType="application/vnd.openxmlformats-officedocument.theme+xml"/>
  <Override PartName="/ppt/theme/theme4.xml" ContentType="application/vnd.openxmlformats-officedocument.theme+xml"/>
  <Override PartName="/ppt/slideLayouts/slideLayout15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84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5.xml" ContentType="application/vnd.openxmlformats-officedocument.presentationml.slideLayout+xml"/>
  <Default Extension="xml" ContentType="application/xml"/>
  <Override PartName="/ppt/slideLayouts/slideLayout2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presentation.xml" ContentType="application/vnd.openxmlformats-officedocument.presentationml.presentation.main+xml"/>
  <Default Extension="jpeg" ContentType="image/jpeg"/>
  <Override PartName="/ppt/slideLayouts/slideLayout7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1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16.xml" ContentType="application/vnd.openxmlformats-officedocument.them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theme/theme1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6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01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24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13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151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notesMasterIdLst>
    <p:notesMasterId r:id="rId39"/>
  </p:notesMasterIdLst>
  <p:sldIdLst>
    <p:sldId id="256" r:id="rId16"/>
    <p:sldId id="286" r:id="rId17"/>
    <p:sldId id="332" r:id="rId18"/>
    <p:sldId id="261" r:id="rId19"/>
    <p:sldId id="259" r:id="rId20"/>
    <p:sldId id="260" r:id="rId21"/>
    <p:sldId id="351" r:id="rId22"/>
    <p:sldId id="266" r:id="rId23"/>
    <p:sldId id="268" r:id="rId24"/>
    <p:sldId id="258" r:id="rId25"/>
    <p:sldId id="352" r:id="rId26"/>
    <p:sldId id="310" r:id="rId27"/>
    <p:sldId id="348" r:id="rId28"/>
    <p:sldId id="350" r:id="rId29"/>
    <p:sldId id="353" r:id="rId30"/>
    <p:sldId id="270" r:id="rId31"/>
    <p:sldId id="354" r:id="rId32"/>
    <p:sldId id="271" r:id="rId33"/>
    <p:sldId id="273" r:id="rId34"/>
    <p:sldId id="272" r:id="rId35"/>
    <p:sldId id="346" r:id="rId36"/>
    <p:sldId id="349" r:id="rId37"/>
    <p:sldId id="355" r:id="rId3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pitchFamily="-112" charset="0"/>
        <a:ea typeface="ヒラギノ角ゴ Pro W3" pitchFamily="-112" charset="-128"/>
        <a:cs typeface="ヒラギノ角ゴ Pro W3" pitchFamily="-112" charset="-128"/>
        <a:sym typeface="Chalkboard" pitchFamily="-112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pitchFamily="-112" charset="0"/>
        <a:ea typeface="ヒラギノ角ゴ Pro W3" pitchFamily="-112" charset="-128"/>
        <a:cs typeface="ヒラギノ角ゴ Pro W3" pitchFamily="-112" charset="-128"/>
        <a:sym typeface="Chalkboard" pitchFamily="-112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pitchFamily="-112" charset="0"/>
        <a:ea typeface="ヒラギノ角ゴ Pro W3" pitchFamily="-112" charset="-128"/>
        <a:cs typeface="ヒラギノ角ゴ Pro W3" pitchFamily="-112" charset="-128"/>
        <a:sym typeface="Chalkboard" pitchFamily="-112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pitchFamily="-112" charset="0"/>
        <a:ea typeface="ヒラギノ角ゴ Pro W3" pitchFamily="-112" charset="-128"/>
        <a:cs typeface="ヒラギノ角ゴ Pro W3" pitchFamily="-112" charset="-128"/>
        <a:sym typeface="Chalkboard" pitchFamily="-112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pitchFamily="-112" charset="0"/>
        <a:ea typeface="ヒラギノ角ゴ Pro W3" pitchFamily="-112" charset="-128"/>
        <a:cs typeface="ヒラギノ角ゴ Pro W3" pitchFamily="-112" charset="-128"/>
        <a:sym typeface="Chalkboard" pitchFamily="-112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Chalkboard" pitchFamily="-112" charset="0"/>
        <a:ea typeface="ヒラギノ角ゴ Pro W3" pitchFamily="-112" charset="-128"/>
        <a:cs typeface="ヒラギノ角ゴ Pro W3" pitchFamily="-112" charset="-128"/>
        <a:sym typeface="Chalkboard" pitchFamily="-112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Chalkboard" pitchFamily="-112" charset="0"/>
        <a:ea typeface="ヒラギノ角ゴ Pro W3" pitchFamily="-112" charset="-128"/>
        <a:cs typeface="ヒラギノ角ゴ Pro W3" pitchFamily="-112" charset="-128"/>
        <a:sym typeface="Chalkboard" pitchFamily="-112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Chalkboard" pitchFamily="-112" charset="0"/>
        <a:ea typeface="ヒラギノ角ゴ Pro W3" pitchFamily="-112" charset="-128"/>
        <a:cs typeface="ヒラギノ角ゴ Pro W3" pitchFamily="-112" charset="-128"/>
        <a:sym typeface="Chalkboard" pitchFamily="-112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Chalkboard" pitchFamily="-112" charset="0"/>
        <a:ea typeface="ヒラギノ角ゴ Pro W3" pitchFamily="-112" charset="-128"/>
        <a:cs typeface="ヒラギノ角ゴ Pro W3" pitchFamily="-112" charset="-128"/>
        <a:sym typeface="Chalkboard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2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20.xml"/><Relationship Id="rId31" Type="http://schemas.openxmlformats.org/officeDocument/2006/relationships/slide" Target="slides/slide16.xml"/><Relationship Id="rId34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Master" Target="slideMasters/slideMaster7.xml"/><Relationship Id="rId36" Type="http://schemas.openxmlformats.org/officeDocument/2006/relationships/slide" Target="slides/slide21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0" Type="http://schemas.openxmlformats.org/officeDocument/2006/relationships/slideMaster" Target="slideMasters/slideMaster10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12.xml"/><Relationship Id="rId14" Type="http://schemas.openxmlformats.org/officeDocument/2006/relationships/slideMaster" Target="slideMasters/slideMaster14.xml"/><Relationship Id="rId23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13.xml"/><Relationship Id="rId26" Type="http://schemas.openxmlformats.org/officeDocument/2006/relationships/slide" Target="slides/slide11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42" Type="http://schemas.openxmlformats.org/officeDocument/2006/relationships/viewProps" Target="viewProps.xml"/><Relationship Id="rId29" Type="http://schemas.openxmlformats.org/officeDocument/2006/relationships/slide" Target="slides/slide14.xml"/><Relationship Id="rId6" Type="http://schemas.openxmlformats.org/officeDocument/2006/relationships/slideMaster" Target="slideMasters/slideMaster6.xml"/><Relationship Id="rId16" Type="http://schemas.openxmlformats.org/officeDocument/2006/relationships/slide" Target="slides/slide1.xml"/><Relationship Id="rId33" Type="http://schemas.openxmlformats.org/officeDocument/2006/relationships/slide" Target="slides/slide18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19" Type="http://schemas.openxmlformats.org/officeDocument/2006/relationships/slide" Target="slides/slide4.xml"/><Relationship Id="rId38" Type="http://schemas.openxmlformats.org/officeDocument/2006/relationships/slide" Target="slides/slide23.xml"/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ED140-5C45-0148-82DB-039DA1C68D6F}" type="datetimeFigureOut">
              <a:rPr lang="en-US" smtClean="0"/>
              <a:pPr/>
              <a:t>7/30/10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31131-402D-F14D-B6B1-137AC5E2D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1131-402D-F14D-B6B1-137AC5E2D7A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89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65400"/>
            <a:ext cx="2616200" cy="410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65400"/>
            <a:ext cx="7696200" cy="410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300" y="2946400"/>
            <a:ext cx="198755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47250" y="2946400"/>
            <a:ext cx="198755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066800"/>
            <a:ext cx="5156200" cy="7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066800"/>
            <a:ext cx="5156200" cy="7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2962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296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" y="1244600"/>
            <a:ext cx="6350000" cy="843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0500" y="1244600"/>
            <a:ext cx="6350000" cy="843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1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1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4225" y="25400"/>
            <a:ext cx="3216275" cy="965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" y="25400"/>
            <a:ext cx="9496425" cy="965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1333500"/>
            <a:ext cx="6375400" cy="835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33500"/>
            <a:ext cx="6375400" cy="835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1850" y="25400"/>
            <a:ext cx="3232150" cy="966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" y="25400"/>
            <a:ext cx="9544050" cy="966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4940300"/>
            <a:ext cx="29400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9350" y="4940300"/>
            <a:ext cx="29400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21275" y="1790700"/>
            <a:ext cx="15081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6900" y="1790700"/>
            <a:ext cx="4371975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03200"/>
            <a:ext cx="2925762" cy="850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03200"/>
            <a:ext cx="8624888" cy="8509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89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207000"/>
            <a:ext cx="104648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text styles</a:t>
            </a:r>
          </a:p>
          <a:p>
            <a:pPr lvl="1"/>
            <a:r>
              <a:rPr lang="en-US">
                <a:sym typeface="Chalkboard" pitchFamily="-112" charset="0"/>
              </a:rPr>
              <a:t>Second level</a:t>
            </a:r>
          </a:p>
          <a:p>
            <a:pPr lvl="2"/>
            <a:r>
              <a:rPr lang="en-US">
                <a:sym typeface="Chalkboard" pitchFamily="-112" charset="0"/>
              </a:rPr>
              <a:t>Third level</a:t>
            </a:r>
          </a:p>
          <a:p>
            <a:pPr lvl="3"/>
            <a:r>
              <a:rPr lang="en-US">
                <a:sym typeface="Chalkboard" pitchFamily="-112" charset="0"/>
              </a:rPr>
              <a:t>Fourth level</a:t>
            </a:r>
          </a:p>
          <a:p>
            <a:pPr lvl="4"/>
            <a:r>
              <a:rPr lang="en-US">
                <a:sym typeface="Chalkboard" pitchFamily="-112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654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5105400" cy="574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text styles</a:t>
            </a:r>
          </a:p>
          <a:p>
            <a:pPr lvl="1"/>
            <a:r>
              <a:rPr lang="en-US">
                <a:sym typeface="Chalkboard" pitchFamily="-112" charset="0"/>
              </a:rPr>
              <a:t>Second level</a:t>
            </a:r>
          </a:p>
          <a:p>
            <a:pPr lvl="2"/>
            <a:r>
              <a:rPr lang="en-US">
                <a:sym typeface="Chalkboard" pitchFamily="-112" charset="0"/>
              </a:rPr>
              <a:t>Third level</a:t>
            </a:r>
          </a:p>
          <a:p>
            <a:pPr lvl="3"/>
            <a:r>
              <a:rPr lang="en-US">
                <a:sym typeface="Chalkboard" pitchFamily="-112" charset="0"/>
              </a:rPr>
              <a:t>Fourth level</a:t>
            </a:r>
          </a:p>
          <a:p>
            <a:pPr lvl="4"/>
            <a:r>
              <a:rPr lang="en-US">
                <a:sym typeface="Chalkboard" pitchFamily="-112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7300" y="2946400"/>
            <a:ext cx="4127500" cy="574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text styles</a:t>
            </a:r>
          </a:p>
          <a:p>
            <a:pPr lvl="1"/>
            <a:r>
              <a:rPr lang="en-US">
                <a:sym typeface="Chalkboard" pitchFamily="-112" charset="0"/>
              </a:rPr>
              <a:t>Second level</a:t>
            </a:r>
          </a:p>
          <a:p>
            <a:pPr lvl="2"/>
            <a:r>
              <a:rPr lang="en-US">
                <a:sym typeface="Chalkboard" pitchFamily="-112" charset="0"/>
              </a:rPr>
              <a:t>Third level</a:t>
            </a:r>
          </a:p>
          <a:p>
            <a:pPr lvl="3"/>
            <a:r>
              <a:rPr lang="en-US">
                <a:sym typeface="Chalkboard" pitchFamily="-112" charset="0"/>
              </a:rPr>
              <a:t>Fourth level</a:t>
            </a:r>
          </a:p>
          <a:p>
            <a:pPr lvl="4"/>
            <a:r>
              <a:rPr lang="en-US">
                <a:sym typeface="Chalkboard" pitchFamily="-112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066800"/>
            <a:ext cx="104648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text styles</a:t>
            </a:r>
          </a:p>
          <a:p>
            <a:pPr lvl="1"/>
            <a:r>
              <a:rPr lang="en-US">
                <a:sym typeface="Chalkboard" pitchFamily="-112" charset="0"/>
              </a:rPr>
              <a:t>Second level</a:t>
            </a:r>
          </a:p>
          <a:p>
            <a:pPr lvl="2"/>
            <a:r>
              <a:rPr lang="en-US">
                <a:sym typeface="Chalkboard" pitchFamily="-112" charset="0"/>
              </a:rPr>
              <a:t>Third level</a:t>
            </a:r>
          </a:p>
          <a:p>
            <a:pPr lvl="3"/>
            <a:r>
              <a:rPr lang="en-US">
                <a:sym typeface="Chalkboard" pitchFamily="-112" charset="0"/>
              </a:rPr>
              <a:t>Fourth level</a:t>
            </a:r>
          </a:p>
          <a:p>
            <a:pPr lvl="4"/>
            <a:r>
              <a:rPr lang="en-US">
                <a:sym typeface="Chalkboard" pitchFamily="-112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marL="8413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marL="13874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marL="19208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marL="24923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marL="30765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35337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39909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44481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49053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6068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text styles</a:t>
            </a:r>
          </a:p>
          <a:p>
            <a:pPr lvl="1"/>
            <a:r>
              <a:rPr lang="en-US">
                <a:sym typeface="Chalkboard" pitchFamily="-112" charset="0"/>
              </a:rPr>
              <a:t>Second level</a:t>
            </a:r>
          </a:p>
          <a:p>
            <a:pPr lvl="2"/>
            <a:r>
              <a:rPr lang="en-US">
                <a:sym typeface="Chalkboard" pitchFamily="-112" charset="0"/>
              </a:rPr>
              <a:t>Third level</a:t>
            </a:r>
          </a:p>
          <a:p>
            <a:pPr lvl="3"/>
            <a:r>
              <a:rPr lang="en-US">
                <a:sym typeface="Chalkboard" pitchFamily="-112" charset="0"/>
              </a:rPr>
              <a:t>Fourth level</a:t>
            </a:r>
          </a:p>
          <a:p>
            <a:pPr lvl="4"/>
            <a:r>
              <a:rPr lang="en-US">
                <a:sym typeface="Chalkboard" pitchFamily="-112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marL="841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marL="13874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marL="19208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marL="2492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marL="3076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3533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3990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4448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4905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25400"/>
            <a:ext cx="118618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244600"/>
            <a:ext cx="12852400" cy="843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text styles</a:t>
            </a:r>
          </a:p>
          <a:p>
            <a:pPr lvl="1"/>
            <a:r>
              <a:rPr lang="en-US">
                <a:sym typeface="Chalkboard" pitchFamily="-112" charset="0"/>
              </a:rPr>
              <a:t>Second level</a:t>
            </a:r>
          </a:p>
          <a:p>
            <a:pPr lvl="2"/>
            <a:r>
              <a:rPr lang="en-US">
                <a:sym typeface="Chalkboard" pitchFamily="-112" charset="0"/>
              </a:rPr>
              <a:t>Third level</a:t>
            </a:r>
          </a:p>
          <a:p>
            <a:pPr lvl="3"/>
            <a:r>
              <a:rPr lang="en-US">
                <a:sym typeface="Chalkboard" pitchFamily="-112" charset="0"/>
              </a:rPr>
              <a:t>Fourth level</a:t>
            </a:r>
          </a:p>
          <a:p>
            <a:pPr lvl="4"/>
            <a:r>
              <a:rPr lang="en-US">
                <a:sym typeface="Chalkboard" pitchFamily="-11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marL="841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marL="13874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marL="19208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marL="2492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marL="3076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3533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3990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4448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4905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25400"/>
            <a:ext cx="124460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1333500"/>
            <a:ext cx="12903200" cy="835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text styles</a:t>
            </a:r>
          </a:p>
          <a:p>
            <a:pPr lvl="1"/>
            <a:r>
              <a:rPr lang="en-US">
                <a:sym typeface="Chalkboard" pitchFamily="-112" charset="0"/>
              </a:rPr>
              <a:t>Second level</a:t>
            </a:r>
          </a:p>
          <a:p>
            <a:pPr lvl="2"/>
            <a:r>
              <a:rPr lang="en-US">
                <a:sym typeface="Chalkboard" pitchFamily="-112" charset="0"/>
              </a:rPr>
              <a:t>Third level</a:t>
            </a:r>
          </a:p>
          <a:p>
            <a:pPr lvl="3"/>
            <a:r>
              <a:rPr lang="en-US">
                <a:sym typeface="Chalkboard" pitchFamily="-112" charset="0"/>
              </a:rPr>
              <a:t>Fourth level</a:t>
            </a:r>
          </a:p>
          <a:p>
            <a:pPr lvl="4"/>
            <a:r>
              <a:rPr lang="en-US">
                <a:sym typeface="Chalkboard" pitchFamily="-11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marL="841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marL="13874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marL="19208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marL="2492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marL="3076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3533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3990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4448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4905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text styles</a:t>
            </a:r>
          </a:p>
          <a:p>
            <a:pPr lvl="1"/>
            <a:r>
              <a:rPr lang="en-US">
                <a:sym typeface="Chalkboard" pitchFamily="-112" charset="0"/>
              </a:rPr>
              <a:t>Second level</a:t>
            </a:r>
          </a:p>
          <a:p>
            <a:pPr lvl="2"/>
            <a:r>
              <a:rPr lang="en-US">
                <a:sym typeface="Chalkboard" pitchFamily="-112" charset="0"/>
              </a:rPr>
              <a:t>Third level</a:t>
            </a:r>
          </a:p>
          <a:p>
            <a:pPr lvl="3"/>
            <a:r>
              <a:rPr lang="en-US">
                <a:sym typeface="Chalkboard" pitchFamily="-112" charset="0"/>
              </a:rPr>
              <a:t>Fourth level</a:t>
            </a:r>
          </a:p>
          <a:p>
            <a:pPr lvl="4"/>
            <a:r>
              <a:rPr lang="en-US">
                <a:sym typeface="Chalkboard" pitchFamily="-112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marL="841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marL="13874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marL="19208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marL="2492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marL="3076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3533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3990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4448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4905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4940300"/>
            <a:ext cx="60325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text styles</a:t>
            </a:r>
          </a:p>
          <a:p>
            <a:pPr lvl="1"/>
            <a:r>
              <a:rPr lang="en-US">
                <a:sym typeface="Chalkboard" pitchFamily="-112" charset="0"/>
              </a:rPr>
              <a:t>Second level</a:t>
            </a:r>
          </a:p>
          <a:p>
            <a:pPr lvl="2"/>
            <a:r>
              <a:rPr lang="en-US">
                <a:sym typeface="Chalkboard" pitchFamily="-112" charset="0"/>
              </a:rPr>
              <a:t>Third level</a:t>
            </a:r>
          </a:p>
          <a:p>
            <a:pPr lvl="3"/>
            <a:r>
              <a:rPr lang="en-US">
                <a:sym typeface="Chalkboard" pitchFamily="-112" charset="0"/>
              </a:rPr>
              <a:t>Fourth level</a:t>
            </a:r>
          </a:p>
          <a:p>
            <a:pPr lvl="4"/>
            <a:r>
              <a:rPr lang="en-US">
                <a:sym typeface="Chalkboard" pitchFamily="-112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1790700"/>
            <a:ext cx="60325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marL="892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marL="14382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marL="19716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marL="2543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marL="3127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3584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4041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4498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4956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marL="892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marL="14382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marL="19716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marL="2543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marL="3127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3584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4041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4498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4956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5105400" cy="574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text styles</a:t>
            </a:r>
          </a:p>
          <a:p>
            <a:pPr lvl="1"/>
            <a:r>
              <a:rPr lang="en-US">
                <a:sym typeface="Chalkboard" pitchFamily="-112" charset="0"/>
              </a:rPr>
              <a:t>Second level</a:t>
            </a:r>
          </a:p>
          <a:p>
            <a:pPr lvl="2"/>
            <a:r>
              <a:rPr lang="en-US">
                <a:sym typeface="Chalkboard" pitchFamily="-112" charset="0"/>
              </a:rPr>
              <a:t>Third level</a:t>
            </a:r>
          </a:p>
          <a:p>
            <a:pPr lvl="3"/>
            <a:r>
              <a:rPr lang="en-US">
                <a:sym typeface="Chalkboard" pitchFamily="-112" charset="0"/>
              </a:rPr>
              <a:t>Fourth level</a:t>
            </a:r>
          </a:p>
          <a:p>
            <a:pPr lvl="4"/>
            <a:r>
              <a:rPr lang="en-US">
                <a:sym typeface="Chalkboard" pitchFamily="-112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pitchFamily="-112" charset="0"/>
              </a:rPr>
              <a:t>Click to edit Master text styles</a:t>
            </a:r>
          </a:p>
          <a:p>
            <a:pPr lvl="1"/>
            <a:r>
              <a:rPr lang="en-US">
                <a:sym typeface="Chalkboard" pitchFamily="-112" charset="0"/>
              </a:rPr>
              <a:t>Second level</a:t>
            </a:r>
          </a:p>
          <a:p>
            <a:pPr lvl="2"/>
            <a:r>
              <a:rPr lang="en-US">
                <a:sym typeface="Chalkboard" pitchFamily="-112" charset="0"/>
              </a:rPr>
              <a:t>Third level</a:t>
            </a:r>
          </a:p>
          <a:p>
            <a:pPr lvl="3"/>
            <a:r>
              <a:rPr lang="en-US">
                <a:sym typeface="Chalkboard" pitchFamily="-112" charset="0"/>
              </a:rPr>
              <a:t>Fourth level</a:t>
            </a:r>
          </a:p>
          <a:p>
            <a:pPr lvl="4"/>
            <a:r>
              <a:rPr lang="en-US">
                <a:sym typeface="Chalkboard" pitchFamily="-112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-112" charset="0"/>
          <a:ea typeface="ヒラギノ角ゴ Pro W3" pitchFamily="-112" charset="-128"/>
          <a:cs typeface="ヒラギノ角ゴ Pro W3" pitchFamily="-112" charset="-128"/>
          <a:sym typeface="Chalkboard" pitchFamily="-112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190500"/>
            <a:ext cx="10464800" cy="4914900"/>
          </a:xfrm>
          <a:ln/>
        </p:spPr>
        <p:txBody>
          <a:bodyPr anchor="ctr"/>
          <a:lstStyle/>
          <a:p>
            <a:r>
              <a:rPr lang="en-US" dirty="0" smtClean="0">
                <a:solidFill>
                  <a:srgbClr val="000000"/>
                </a:solidFill>
              </a:rPr>
              <a:t>Programming Fundamentals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Getting</a:t>
            </a:r>
            <a:r>
              <a:rPr lang="en-US" dirty="0" smtClean="0">
                <a:solidFill>
                  <a:srgbClr val="000000"/>
                </a:solidFill>
              </a:rPr>
              <a:t> Started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1358900"/>
            <a:ext cx="12903200" cy="8356600"/>
          </a:xfrm>
          <a:ln/>
        </p:spPr>
        <p:txBody>
          <a:bodyPr/>
          <a:lstStyle/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Get students familiar with the basics of the environment</a:t>
            </a:r>
            <a:r>
              <a:rPr lang="en-US" dirty="0" smtClean="0">
                <a:solidFill>
                  <a:srgbClr val="000000"/>
                </a:solidFill>
              </a:rPr>
              <a:t>.  Do this with an interactive demo. Place online after class a transcript of session (with comments).</a:t>
            </a:r>
          </a:p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to </a:t>
            </a:r>
            <a:r>
              <a:rPr lang="en-US" dirty="0" smtClean="0">
                <a:solidFill>
                  <a:srgbClr val="000000"/>
                </a:solidFill>
              </a:rPr>
              <a:t>start (command line or GUI) and quit </a:t>
            </a:r>
            <a:r>
              <a:rPr lang="en-US" dirty="0" err="1" smtClean="0">
                <a:solidFill>
                  <a:srgbClr val="3366FF"/>
                </a:solidFill>
              </a:rPr>
              <a:t>q</a:t>
            </a:r>
            <a:r>
              <a:rPr lang="en-US" dirty="0" smtClean="0">
                <a:solidFill>
                  <a:srgbClr val="3366FF"/>
                </a:solidFill>
              </a:rPr>
              <a:t>()</a:t>
            </a:r>
            <a:endParaRPr lang="en-US" dirty="0" smtClean="0">
              <a:solidFill>
                <a:srgbClr val="000000"/>
              </a:solidFill>
            </a:endParaRPr>
          </a:p>
          <a:p>
            <a:pPr marL="892175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How to use R as a calculator</a:t>
            </a:r>
          </a:p>
          <a:p>
            <a:pPr marL="892175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Show </a:t>
            </a:r>
            <a:r>
              <a:rPr lang="en-US" dirty="0">
                <a:solidFill>
                  <a:srgbClr val="000000"/>
                </a:solidFill>
              </a:rPr>
              <a:t>them the continuation </a:t>
            </a:r>
            <a:r>
              <a:rPr lang="en-US" dirty="0" smtClean="0">
                <a:solidFill>
                  <a:srgbClr val="000000"/>
                </a:solidFill>
              </a:rPr>
              <a:t>prompt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&gt; 2 *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+  3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Terminology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Invoke</a:t>
            </a:r>
            <a:r>
              <a:rPr lang="en-US" dirty="0" smtClean="0">
                <a:solidFill>
                  <a:srgbClr val="000000"/>
                </a:solidFill>
              </a:rPr>
              <a:t> a computation with an </a:t>
            </a:r>
            <a:r>
              <a:rPr lang="en-US" b="1" dirty="0" smtClean="0">
                <a:solidFill>
                  <a:srgbClr val="000000"/>
                </a:solidFill>
              </a:rPr>
              <a:t>expression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Pass the expression off to the computer to </a:t>
            </a:r>
            <a:r>
              <a:rPr lang="en-US" b="1" dirty="0" smtClean="0">
                <a:solidFill>
                  <a:srgbClr val="000000"/>
                </a:solidFill>
              </a:rPr>
              <a:t>evaluate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Return</a:t>
            </a:r>
            <a:r>
              <a:rPr lang="en-US" dirty="0" smtClean="0">
                <a:solidFill>
                  <a:srgbClr val="000000"/>
                </a:solidFill>
              </a:rPr>
              <a:t> a value or output of the expression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Syntax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Do arithmetic - </a:t>
            </a:r>
            <a:r>
              <a:rPr lang="en-US" dirty="0">
                <a:solidFill>
                  <a:srgbClr val="3366FF"/>
                </a:solidFill>
              </a:rPr>
              <a:t>1 + </a:t>
            </a:r>
            <a:r>
              <a:rPr lang="en-US" dirty="0" smtClean="0">
                <a:solidFill>
                  <a:srgbClr val="3366FF"/>
                </a:solidFill>
              </a:rPr>
              <a:t>pi</a:t>
            </a:r>
          </a:p>
          <a:p>
            <a:pPr marL="892175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Order of operations – </a:t>
            </a:r>
            <a:r>
              <a:rPr lang="en-US" dirty="0" smtClean="0">
                <a:solidFill>
                  <a:srgbClr val="3366FF"/>
                </a:solidFill>
              </a:rPr>
              <a:t>log(100) + sin(pi/2) * 15</a:t>
            </a:r>
            <a:r>
              <a:rPr lang="en-US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3366FF"/>
                </a:solidFill>
              </a:rPr>
              <a:t>(log(100) + sin(pi/</a:t>
            </a:r>
            <a:r>
              <a:rPr lang="en-US" dirty="0" smtClean="0">
                <a:solidFill>
                  <a:srgbClr val="3366FF"/>
                </a:solidFill>
              </a:rPr>
              <a:t>2)) </a:t>
            </a:r>
            <a:r>
              <a:rPr lang="en-US" dirty="0" smtClean="0">
                <a:solidFill>
                  <a:srgbClr val="3366FF"/>
                </a:solidFill>
              </a:rPr>
              <a:t>* 15</a:t>
            </a:r>
          </a:p>
          <a:p>
            <a:pPr marL="892175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Simple plots -  </a:t>
            </a:r>
            <a:r>
              <a:rPr lang="en-US" dirty="0" err="1">
                <a:solidFill>
                  <a:srgbClr val="3366FF"/>
                </a:solidFill>
              </a:rPr>
              <a:t>curve(sin</a:t>
            </a:r>
            <a:r>
              <a:rPr lang="en-US" dirty="0">
                <a:solidFill>
                  <a:srgbClr val="3366FF"/>
                </a:solidFill>
              </a:rPr>
              <a:t>, -pi, pi)</a:t>
            </a:r>
          </a:p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Assign </a:t>
            </a:r>
            <a:r>
              <a:rPr lang="en-US" dirty="0" smtClean="0">
                <a:solidFill>
                  <a:srgbClr val="000000"/>
                </a:solidFill>
              </a:rPr>
              <a:t>results </a:t>
            </a:r>
            <a:r>
              <a:rPr lang="en-US" dirty="0">
                <a:solidFill>
                  <a:srgbClr val="000000"/>
                </a:solidFill>
              </a:rPr>
              <a:t>to variables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3366FF"/>
                </a:solidFill>
              </a:rPr>
              <a:t>x</a:t>
            </a:r>
            <a:r>
              <a:rPr lang="en-US" dirty="0">
                <a:solidFill>
                  <a:srgbClr val="3366FF"/>
                </a:solidFill>
              </a:rPr>
              <a:t> =  1 + pi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3366FF"/>
                </a:solidFill>
              </a:rPr>
              <a:t>print(x</a:t>
            </a:r>
            <a:r>
              <a:rPr lang="en-US" dirty="0">
                <a:solidFill>
                  <a:srgbClr val="3366FF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3366FF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        result of evaluating a non-assignment =&gt; </a:t>
            </a:r>
            <a:r>
              <a:rPr lang="en-US" dirty="0" smtClean="0">
                <a:solidFill>
                  <a:srgbClr val="000000"/>
                </a:solidFill>
              </a:rPr>
              <a:t>print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Transcript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&gt; 1 + pi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[1] 4.141593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&gt; log(100) + sin(pi/2) * 15 #multiplication first, log base </a:t>
            </a:r>
            <a:r>
              <a:rPr lang="en-US" dirty="0" err="1" smtClean="0">
                <a:solidFill>
                  <a:srgbClr val="000000"/>
                </a:solidFill>
              </a:rPr>
              <a:t>e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[1] 19.60517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&gt; (log(100) + sin(pi/2)) * 15  #parentheses modify order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[1] 84.07755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&gt; (log(100, base = 10) + sin(pi/2)) * 15 #change parameter called base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[1] 45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Transcript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&gt; </a:t>
            </a:r>
            <a:r>
              <a:rPr lang="en-US" dirty="0" err="1" smtClean="0">
                <a:solidFill>
                  <a:srgbClr val="000000"/>
                </a:solidFill>
              </a:rPr>
              <a:t>curve(sin</a:t>
            </a:r>
            <a:r>
              <a:rPr lang="en-US" dirty="0" smtClean="0">
                <a:solidFill>
                  <a:srgbClr val="000000"/>
                </a:solidFill>
              </a:rPr>
              <a:t>, -pi, pi)   #curve function called, 3 arguments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&gt;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= 1 + pi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&gt; </a:t>
            </a:r>
            <a:r>
              <a:rPr lang="en-US" dirty="0" err="1" smtClean="0">
                <a:solidFill>
                  <a:srgbClr val="000000"/>
                </a:solidFill>
              </a:rPr>
              <a:t>print(x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[1] 4.141593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&gt;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[1] 4.141593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&gt;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= rnorm(100)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&gt; </a:t>
            </a:r>
            <a:r>
              <a:rPr lang="en-US" dirty="0" err="1" smtClean="0">
                <a:solidFill>
                  <a:srgbClr val="000000"/>
                </a:solidFill>
              </a:rPr>
              <a:t>mean(x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[1] 0.02533064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92175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Parsing: break down expression – </a:t>
            </a:r>
          </a:p>
          <a:p>
            <a:pPr marL="1438275"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white space, </a:t>
            </a:r>
          </a:p>
          <a:p>
            <a:pPr marL="1438275"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digits </a:t>
            </a:r>
            <a:r>
              <a:rPr lang="en-US" dirty="0" smtClean="0">
                <a:solidFill>
                  <a:srgbClr val="3366FF"/>
                </a:solidFill>
              </a:rPr>
              <a:t>2x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2*</a:t>
            </a:r>
            <a:r>
              <a:rPr lang="en-US" dirty="0" err="1" smtClean="0">
                <a:solidFill>
                  <a:srgbClr val="3366FF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</a:p>
          <a:p>
            <a:pPr marL="1438275"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naming conventions</a:t>
            </a:r>
          </a:p>
          <a:p>
            <a:pPr marL="892175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No declarations of variables needed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or type information</a:t>
            </a:r>
          </a:p>
          <a:p>
            <a:pPr marL="892175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0"/>
            <a:ext cx="12903200" cy="9690100"/>
          </a:xfrm>
          <a:ln/>
        </p:spPr>
        <p:txBody>
          <a:bodyPr/>
          <a:lstStyle/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Explore assignments</a:t>
            </a:r>
          </a:p>
          <a:p>
            <a:pPr marL="1438275" lvl="1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stored in session area - global environment</a:t>
            </a:r>
          </a:p>
          <a:p>
            <a:pPr marL="1438275" lvl="1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see names of existing variables - </a:t>
            </a:r>
            <a:r>
              <a:rPr lang="en-US" dirty="0">
                <a:solidFill>
                  <a:srgbClr val="3366FF"/>
                </a:solidFill>
              </a:rPr>
              <a:t>objects()</a:t>
            </a:r>
          </a:p>
          <a:p>
            <a:pPr marL="1438275" lvl="1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where does </a:t>
            </a:r>
            <a:r>
              <a:rPr lang="en-US" dirty="0" smtClean="0">
                <a:solidFill>
                  <a:srgbClr val="3366FF"/>
                </a:solidFill>
              </a:rPr>
              <a:t>curve()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come from?</a:t>
            </a:r>
          </a:p>
          <a:p>
            <a:pPr marL="1971675" lvl="2">
              <a:buFont typeface="Arial"/>
              <a:buChar char="•"/>
            </a:pPr>
            <a:r>
              <a:rPr lang="en-US" dirty="0" err="1">
                <a:solidFill>
                  <a:srgbClr val="3366FF"/>
                </a:solidFill>
              </a:rPr>
              <a:t>find(“curve</a:t>
            </a:r>
            <a:r>
              <a:rPr lang="en-US" dirty="0">
                <a:solidFill>
                  <a:srgbClr val="3366FF"/>
                </a:solidFill>
              </a:rPr>
              <a:t>”)</a:t>
            </a:r>
          </a:p>
          <a:p>
            <a:pPr marL="1971675" lvl="2"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</a:rPr>
              <a:t>search()</a:t>
            </a:r>
            <a:r>
              <a:rPr lang="en-US" dirty="0">
                <a:solidFill>
                  <a:srgbClr val="000000"/>
                </a:solidFill>
              </a:rPr>
              <a:t> and the concept of the search path</a:t>
            </a:r>
          </a:p>
          <a:p>
            <a:pPr marL="2543175" lvl="3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does R use </a:t>
            </a:r>
            <a:r>
              <a:rPr lang="en-US" dirty="0" smtClean="0">
                <a:solidFill>
                  <a:srgbClr val="000000"/>
                </a:solidFill>
              </a:rPr>
              <a:t>this </a:t>
            </a:r>
          </a:p>
          <a:p>
            <a:pPr marL="2543175" lvl="3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&gt; </a:t>
            </a:r>
            <a:r>
              <a:rPr lang="en-US" dirty="0" smtClean="0">
                <a:solidFill>
                  <a:srgbClr val="3366FF"/>
                </a:solidFill>
              </a:rPr>
              <a:t>pi= 3</a:t>
            </a:r>
          </a:p>
          <a:p>
            <a:pPr marL="2543175" lvl="3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&gt; </a:t>
            </a:r>
            <a:r>
              <a:rPr lang="en-US" dirty="0" err="1" smtClean="0">
                <a:solidFill>
                  <a:srgbClr val="3366FF"/>
                </a:solidFill>
              </a:rPr>
              <a:t>find("pi</a:t>
            </a:r>
            <a:r>
              <a:rPr lang="en-US" dirty="0" smtClean="0">
                <a:solidFill>
                  <a:srgbClr val="3366FF"/>
                </a:solidFill>
              </a:rPr>
              <a:t>")</a:t>
            </a:r>
          </a:p>
          <a:p>
            <a:pPr marL="2543175" lvl="3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[1] ".</a:t>
            </a:r>
            <a:r>
              <a:rPr lang="en-US" dirty="0" err="1" smtClean="0">
                <a:solidFill>
                  <a:srgbClr val="000000"/>
                </a:solidFill>
              </a:rPr>
              <a:t>GlobalEnv</a:t>
            </a:r>
            <a:r>
              <a:rPr lang="en-US" dirty="0" smtClean="0">
                <a:solidFill>
                  <a:srgbClr val="000000"/>
                </a:solidFill>
              </a:rPr>
              <a:t>"   "</a:t>
            </a:r>
            <a:r>
              <a:rPr lang="en-US" dirty="0" err="1" smtClean="0">
                <a:solidFill>
                  <a:srgbClr val="000000"/>
                </a:solidFill>
              </a:rPr>
              <a:t>package:base</a:t>
            </a:r>
            <a:r>
              <a:rPr lang="en-US" dirty="0" smtClean="0">
                <a:solidFill>
                  <a:srgbClr val="000000"/>
                </a:solidFill>
              </a:rPr>
              <a:t>"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Remove one or more objects – </a:t>
            </a:r>
            <a:r>
              <a:rPr lang="en-US" dirty="0" err="1" smtClean="0">
                <a:solidFill>
                  <a:srgbClr val="3366FF"/>
                </a:solidFill>
              </a:rPr>
              <a:t>rm(x</a:t>
            </a:r>
            <a:r>
              <a:rPr lang="en-US" dirty="0" smtClean="0">
                <a:solidFill>
                  <a:srgbClr val="3366FF"/>
                </a:solidFill>
              </a:rPr>
              <a:t>, pi)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Save variables for future use –</a:t>
            </a:r>
            <a:r>
              <a:rPr lang="en-US" dirty="0" smtClean="0">
                <a:solidFill>
                  <a:schemeClr val="bg2"/>
                </a:solidFill>
              </a:rPr>
              <a:t>                       </a:t>
            </a:r>
            <a:r>
              <a:rPr lang="en-US" dirty="0" err="1" smtClean="0">
                <a:solidFill>
                  <a:srgbClr val="3366FF"/>
                </a:solidFill>
              </a:rPr>
              <a:t>save</a:t>
            </a:r>
            <a:r>
              <a:rPr lang="en-US" dirty="0" err="1" smtClean="0">
                <a:solidFill>
                  <a:srgbClr val="3366FF"/>
                </a:solidFill>
              </a:rPr>
              <a:t>(x</a:t>
            </a:r>
            <a:r>
              <a:rPr lang="en-US" dirty="0" smtClean="0">
                <a:solidFill>
                  <a:srgbClr val="3366FF"/>
                </a:solidFill>
              </a:rPr>
              <a:t>, </a:t>
            </a:r>
            <a:r>
              <a:rPr lang="en-US" dirty="0" err="1" smtClean="0">
                <a:solidFill>
                  <a:srgbClr val="3366FF"/>
                </a:solidFill>
              </a:rPr>
              <a:t>z</a:t>
            </a:r>
            <a:r>
              <a:rPr lang="en-US" dirty="0" smtClean="0">
                <a:solidFill>
                  <a:srgbClr val="3366FF"/>
                </a:solidFill>
              </a:rPr>
              <a:t>, file =“</a:t>
            </a:r>
            <a:r>
              <a:rPr lang="en-US" dirty="0" err="1" smtClean="0">
                <a:solidFill>
                  <a:srgbClr val="3366FF"/>
                </a:solidFill>
              </a:rPr>
              <a:t>myvars.rda</a:t>
            </a:r>
            <a:r>
              <a:rPr lang="en-US" dirty="0" smtClean="0">
                <a:solidFill>
                  <a:srgbClr val="3366FF"/>
                </a:solidFill>
              </a:rPr>
              <a:t>”)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Restore – </a:t>
            </a:r>
            <a:r>
              <a:rPr lang="en-US" dirty="0" err="1" smtClean="0">
                <a:solidFill>
                  <a:srgbClr val="3366FF"/>
                </a:solidFill>
              </a:rPr>
              <a:t>load(“myfile.rda</a:t>
            </a:r>
            <a:r>
              <a:rPr lang="en-US" dirty="0" smtClean="0">
                <a:solidFill>
                  <a:srgbClr val="3366FF"/>
                </a:solidFill>
              </a:rPr>
              <a:t>”)   </a:t>
            </a:r>
            <a:r>
              <a:rPr lang="en-US" dirty="0" smtClean="0">
                <a:solidFill>
                  <a:schemeClr val="bg2"/>
                </a:solidFill>
              </a:rPr>
              <a:t>(Where are these?)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Keep track of code – </a:t>
            </a:r>
            <a:r>
              <a:rPr lang="en-US" dirty="0" smtClean="0">
                <a:solidFill>
                  <a:srgbClr val="3366FF"/>
                </a:solidFill>
              </a:rPr>
              <a:t>history()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What about ‘+’ in </a:t>
            </a:r>
            <a:r>
              <a:rPr lang="en-US" dirty="0">
                <a:solidFill>
                  <a:srgbClr val="3366FF"/>
                </a:solidFill>
              </a:rPr>
              <a:t>1 + 2</a:t>
            </a:r>
            <a:r>
              <a:rPr lang="en-US" dirty="0">
                <a:solidFill>
                  <a:srgbClr val="000000"/>
                </a:solidFill>
              </a:rPr>
              <a:t>?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Does R just know about that?</a:t>
            </a:r>
          </a:p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</a:rPr>
              <a:t>find(“+”)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“</a:t>
            </a:r>
            <a:r>
              <a:rPr lang="en-US" dirty="0" err="1">
                <a:solidFill>
                  <a:srgbClr val="000000"/>
                </a:solidFill>
              </a:rPr>
              <a:t>package:base</a:t>
            </a:r>
            <a:r>
              <a:rPr lang="en-US" dirty="0">
                <a:solidFill>
                  <a:srgbClr val="000000"/>
                </a:solidFill>
              </a:rPr>
              <a:t>”</a:t>
            </a:r>
          </a:p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 + 2 is actually a function call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3366FF"/>
                </a:solidFill>
              </a:rPr>
              <a:t>  `+`(1, 2)</a:t>
            </a:r>
          </a:p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In fact, everything in R is a function call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simple, single concept that makes lots of things easy to reason about, and several computational tasks feasible</a:t>
            </a:r>
            <a:r>
              <a:rPr lang="en-US" dirty="0" smtClean="0">
                <a:solidFill>
                  <a:srgbClr val="000000"/>
                </a:solidFill>
              </a:rPr>
              <a:t>. (infix </a:t>
            </a:r>
            <a:r>
              <a:rPr lang="en-US" dirty="0" err="1" smtClean="0">
                <a:solidFill>
                  <a:srgbClr val="000000"/>
                </a:solidFill>
              </a:rPr>
              <a:t>vs</a:t>
            </a:r>
            <a:r>
              <a:rPr lang="en-US" dirty="0" smtClean="0">
                <a:solidFill>
                  <a:srgbClr val="000000"/>
                </a:solidFill>
              </a:rPr>
              <a:t> function style)</a:t>
            </a:r>
          </a:p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Notion of function call is similar to other languages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e.g. shell -   find . -name '*.R'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Everything's an</a:t>
            </a:r>
            <a:r>
              <a:rPr lang="en-US" dirty="0" smtClean="0">
                <a:solidFill>
                  <a:srgbClr val="000000"/>
                </a:solidFill>
              </a:rPr>
              <a:t> Object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If we can see '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', can we see '+'?</a:t>
            </a:r>
          </a:p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Print the value of + - poor choice!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`+`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sin</a:t>
            </a:r>
          </a:p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We can pass a function as an argument to a function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curve(</a:t>
            </a:r>
            <a:r>
              <a:rPr lang="en-US" dirty="0" err="1">
                <a:solidFill>
                  <a:srgbClr val="3366FF"/>
                </a:solidFill>
              </a:rPr>
              <a:t>sin</a:t>
            </a:r>
            <a:r>
              <a:rPr lang="en-US" dirty="0">
                <a:solidFill>
                  <a:srgbClr val="3366FF"/>
                </a:solidFill>
              </a:rPr>
              <a:t>)</a:t>
            </a:r>
          </a:p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So functions are first class values.</a:t>
            </a:r>
          </a:p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In fact, every value is a first class object.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92175"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Programming concepts and understanding of the essentials of programming languages form the basis of  computing.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Function Calls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9217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What's a function?</a:t>
            </a:r>
          </a:p>
          <a:p>
            <a:pPr marL="1438275" lvl="1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for now, a black box that takes zero or more inputs, and returns a value, an object.</a:t>
            </a:r>
          </a:p>
          <a:p>
            <a:pPr marL="1438275" lvl="1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leads to 2 issues:</a:t>
            </a:r>
          </a:p>
          <a:p>
            <a:pPr marL="1971675" lvl="2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do we specify the inputs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parameter matching</a:t>
            </a:r>
          </a:p>
          <a:p>
            <a:pPr marL="1971675" lvl="2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what sort of values can we pass in and get out?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data structures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Getting</a:t>
            </a:r>
            <a:r>
              <a:rPr lang="en-US" dirty="0" smtClean="0">
                <a:solidFill>
                  <a:srgbClr val="000000"/>
                </a:solidFill>
              </a:rPr>
              <a:t> Help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1358900"/>
            <a:ext cx="12903200" cy="8356600"/>
          </a:xfrm>
          <a:ln/>
        </p:spPr>
        <p:txBody>
          <a:bodyPr/>
          <a:lstStyle/>
          <a:p>
            <a:pPr marL="892175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How to get help (</a:t>
            </a:r>
            <a:r>
              <a:rPr lang="en-US" dirty="0" err="1" smtClean="0">
                <a:solidFill>
                  <a:srgbClr val="000000"/>
                </a:solidFill>
              </a:rPr>
              <a:t>help.start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892175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It is useful to show them the elements of a help page and how to read them,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interpret some of the "ambiguous" content,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explain some of the terms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follow the See Also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connect to the manuals which give some more details</a:t>
            </a:r>
          </a:p>
          <a:p>
            <a:pPr marL="892175">
              <a:buFontTx/>
              <a:buBlip>
                <a:blip r:embed="rId2"/>
              </a:buBlip>
            </a:pPr>
            <a:endParaRPr lang="en-US" dirty="0" smtClean="0">
              <a:solidFill>
                <a:srgbClr val="000000"/>
              </a:solidFill>
            </a:endParaRPr>
          </a:p>
          <a:p>
            <a:pPr marL="892175"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Help Page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helpS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4083" r="-44083"/>
          <a:stretch>
            <a:fillRect/>
          </a:stretch>
        </p:blipFill>
        <p:spPr>
          <a:xfrm>
            <a:off x="-2794000" y="1397000"/>
            <a:ext cx="12039600" cy="8356600"/>
          </a:xfrm>
        </p:spPr>
      </p:pic>
      <p:sp>
        <p:nvSpPr>
          <p:cNvPr id="5" name="TextBox 4"/>
          <p:cNvSpPr txBox="1"/>
          <p:nvPr/>
        </p:nvSpPr>
        <p:spPr>
          <a:xfrm>
            <a:off x="6807200" y="1524000"/>
            <a:ext cx="6197600" cy="820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 smtClean="0">
                <a:solidFill>
                  <a:srgbClr val="3366FF"/>
                </a:solidFill>
              </a:rPr>
              <a:t>help(mean</a:t>
            </a:r>
            <a:r>
              <a:rPr lang="en-US" sz="3600" dirty="0" smtClean="0">
                <a:solidFill>
                  <a:srgbClr val="3366FF"/>
                </a:solidFill>
              </a:rPr>
              <a:t>)</a:t>
            </a:r>
          </a:p>
          <a:p>
            <a:pPr algn="l"/>
            <a:endParaRPr lang="en-US" sz="3600" dirty="0" smtClean="0">
              <a:solidFill>
                <a:srgbClr val="3366FF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3600" dirty="0" smtClean="0">
                <a:solidFill>
                  <a:srgbClr val="008000"/>
                </a:solidFill>
              </a:rPr>
              <a:t>Description</a:t>
            </a:r>
            <a:r>
              <a:rPr lang="en-US" sz="3600" dirty="0" smtClean="0">
                <a:solidFill>
                  <a:srgbClr val="000000"/>
                </a:solidFill>
              </a:rPr>
              <a:t>  - what the function does</a:t>
            </a:r>
          </a:p>
          <a:p>
            <a:pPr algn="l">
              <a:spcAft>
                <a:spcPts val="600"/>
              </a:spcAft>
            </a:pPr>
            <a:r>
              <a:rPr lang="en-US" sz="3600" dirty="0" smtClean="0">
                <a:solidFill>
                  <a:srgbClr val="008000"/>
                </a:solidFill>
              </a:rPr>
              <a:t>Usage</a:t>
            </a:r>
            <a:r>
              <a:rPr lang="en-US" sz="3600" dirty="0" smtClean="0">
                <a:solidFill>
                  <a:srgbClr val="000000"/>
                </a:solidFill>
              </a:rPr>
              <a:t> – definition/how to call the function</a:t>
            </a:r>
          </a:p>
          <a:p>
            <a:pPr algn="l">
              <a:spcAft>
                <a:spcPts val="600"/>
              </a:spcAft>
            </a:pPr>
            <a:r>
              <a:rPr lang="en-US" sz="3600" dirty="0" smtClean="0">
                <a:solidFill>
                  <a:srgbClr val="008000"/>
                </a:solidFill>
              </a:rPr>
              <a:t>Arguments</a:t>
            </a:r>
            <a:r>
              <a:rPr lang="en-US" sz="3600" dirty="0" smtClean="0">
                <a:solidFill>
                  <a:srgbClr val="000000"/>
                </a:solidFill>
              </a:rPr>
              <a:t> -  purpose of each argument</a:t>
            </a:r>
          </a:p>
          <a:p>
            <a:pPr algn="l">
              <a:spcAft>
                <a:spcPts val="600"/>
              </a:spcAft>
            </a:pPr>
            <a:r>
              <a:rPr lang="en-US" sz="3600" dirty="0" smtClean="0">
                <a:solidFill>
                  <a:srgbClr val="008000"/>
                </a:solidFill>
              </a:rPr>
              <a:t>Value</a:t>
            </a:r>
            <a:r>
              <a:rPr lang="en-US" sz="3600" dirty="0" smtClean="0">
                <a:solidFill>
                  <a:srgbClr val="000000"/>
                </a:solidFill>
              </a:rPr>
              <a:t> – return value from function</a:t>
            </a:r>
          </a:p>
          <a:p>
            <a:pPr algn="l">
              <a:spcAft>
                <a:spcPts val="600"/>
              </a:spcAft>
            </a:pPr>
            <a:r>
              <a:rPr lang="en-US" sz="3600" dirty="0" smtClean="0">
                <a:solidFill>
                  <a:srgbClr val="008000"/>
                </a:solidFill>
              </a:rPr>
              <a:t>References</a:t>
            </a:r>
            <a:r>
              <a:rPr lang="en-US" sz="3600" dirty="0" smtClean="0">
                <a:solidFill>
                  <a:srgbClr val="000000"/>
                </a:solidFill>
              </a:rPr>
              <a:t> - </a:t>
            </a:r>
          </a:p>
          <a:p>
            <a:pPr algn="l">
              <a:spcAft>
                <a:spcPts val="600"/>
              </a:spcAft>
            </a:pPr>
            <a:r>
              <a:rPr lang="en-US" sz="3600" dirty="0" smtClean="0">
                <a:solidFill>
                  <a:srgbClr val="008000"/>
                </a:solidFill>
              </a:rPr>
              <a:t>See Also </a:t>
            </a:r>
            <a:r>
              <a:rPr lang="en-US" sz="3600" dirty="0" smtClean="0">
                <a:solidFill>
                  <a:srgbClr val="000000"/>
                </a:solidFill>
              </a:rPr>
              <a:t>– related functions</a:t>
            </a:r>
          </a:p>
          <a:p>
            <a:pPr algn="l">
              <a:spcAft>
                <a:spcPts val="600"/>
              </a:spcAft>
            </a:pPr>
            <a:r>
              <a:rPr lang="en-US" sz="3600" dirty="0" smtClean="0">
                <a:solidFill>
                  <a:srgbClr val="008000"/>
                </a:solidFill>
              </a:rPr>
              <a:t>Examples</a:t>
            </a:r>
            <a:r>
              <a:rPr lang="en-US" sz="3600" dirty="0" smtClean="0">
                <a:solidFill>
                  <a:srgbClr val="000000"/>
                </a:solidFill>
              </a:rPr>
              <a:t> -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Work environment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Where do you write your code? Not in a Word document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Text editors – the GUI’s editor, </a:t>
            </a:r>
            <a:r>
              <a:rPr lang="en-US" dirty="0" err="1" smtClean="0">
                <a:solidFill>
                  <a:srgbClr val="000000"/>
                </a:solidFill>
              </a:rPr>
              <a:t>eMacs</a:t>
            </a:r>
            <a:r>
              <a:rPr lang="en-US" dirty="0" smtClean="0">
                <a:solidFill>
                  <a:srgbClr val="000000"/>
                </a:solidFill>
              </a:rPr>
              <a:t> &amp; ESS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How do you find your data, code?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File system – trees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Simple shell commands – </a:t>
            </a:r>
            <a:r>
              <a:rPr lang="en-US" dirty="0" err="1" smtClean="0">
                <a:solidFill>
                  <a:srgbClr val="3366FF"/>
                </a:solidFill>
              </a:rPr>
              <a:t>cd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3366FF"/>
                </a:solidFill>
              </a:rPr>
              <a:t>ls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3366FF"/>
                </a:solidFill>
              </a:rPr>
              <a:t>pwd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66FF"/>
                </a:solidFill>
              </a:rPr>
              <a:t>cp, </a:t>
            </a:r>
            <a:r>
              <a:rPr lang="en-US" dirty="0" err="1" smtClean="0">
                <a:solidFill>
                  <a:srgbClr val="3366FF"/>
                </a:solidFill>
              </a:rPr>
              <a:t>mv</a:t>
            </a:r>
            <a:r>
              <a:rPr lang="en-US" smtClean="0">
                <a:solidFill>
                  <a:srgbClr val="3366FF"/>
                </a:solidFill>
              </a:rPr>
              <a:t>, rm</a:t>
            </a:r>
            <a:r>
              <a:rPr lang="en-US" dirty="0" smtClean="0">
                <a:solidFill>
                  <a:srgbClr val="3366FF"/>
                </a:solidFill>
              </a:rPr>
              <a:t>, </a:t>
            </a:r>
            <a:r>
              <a:rPr lang="en-US" dirty="0" err="1" smtClean="0">
                <a:solidFill>
                  <a:srgbClr val="3366FF"/>
                </a:solidFill>
              </a:rPr>
              <a:t>mkdir</a:t>
            </a:r>
            <a:r>
              <a:rPr lang="en-US" dirty="0" smtClean="0">
                <a:solidFill>
                  <a:srgbClr val="3366FF"/>
                </a:solidFill>
              </a:rPr>
              <a:t>, </a:t>
            </a:r>
            <a:r>
              <a:rPr lang="en-US" dirty="0" err="1" smtClean="0">
                <a:solidFill>
                  <a:srgbClr val="3366FF"/>
                </a:solidFill>
              </a:rPr>
              <a:t>rmdir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endParaRPr lang="en-US" dirty="0" smtClean="0"/>
          </a:p>
          <a:p>
            <a:r>
              <a:rPr lang="en-US" dirty="0" smtClean="0">
                <a:solidFill>
                  <a:schemeClr val="bg2"/>
                </a:solidFill>
              </a:rPr>
              <a:t>Can you use a faster computer? – </a:t>
            </a:r>
            <a:r>
              <a:rPr lang="en-US" dirty="0" err="1" smtClean="0">
                <a:solidFill>
                  <a:srgbClr val="3366FF"/>
                </a:solidFill>
              </a:rPr>
              <a:t>ssh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 smtClean="0">
                <a:solidFill>
                  <a:srgbClr val="3366FF"/>
                </a:solidFill>
              </a:rPr>
              <a:t>scp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Goals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To outline what aspects of a language (specifically R) you might want to teach your students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Discuss how to teach this effectively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concepts, examples, motivation, context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Discuss aspects of the language that not all users </a:t>
            </a:r>
            <a:r>
              <a:rPr lang="en-US" dirty="0" smtClean="0">
                <a:solidFill>
                  <a:srgbClr val="000000"/>
                </a:solidFill>
              </a:rPr>
              <a:t>are </a:t>
            </a:r>
            <a:r>
              <a:rPr lang="en-US" dirty="0">
                <a:solidFill>
                  <a:srgbClr val="000000"/>
                </a:solidFill>
              </a:rPr>
              <a:t>familiar with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and to show the logic/simplicity of the </a:t>
            </a:r>
            <a:r>
              <a:rPr lang="en-US" dirty="0" smtClean="0">
                <a:solidFill>
                  <a:srgbClr val="000000"/>
                </a:solidFill>
              </a:rPr>
              <a:t>language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Three aspects to statistical programming</a:t>
            </a:r>
          </a:p>
          <a:p>
            <a:pPr marL="1438275" lvl="1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interactive use for exploratory data analysis</a:t>
            </a:r>
          </a:p>
          <a:p>
            <a:pPr marL="1438275" lvl="1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programming numerically intensive tasks</a:t>
            </a:r>
          </a:p>
          <a:p>
            <a:pPr marL="1438275" lvl="1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writing functions/software for reuse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Obviously related, and there is a natural progression.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Some students won’t have seen a “programming language” before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Some may have seen HTML - a declarative language that has no control flow.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Many will be unfamiliar with the command-line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REPL - Read-</a:t>
            </a:r>
            <a:r>
              <a:rPr lang="en-US" dirty="0" err="1">
                <a:solidFill>
                  <a:srgbClr val="000000"/>
                </a:solidFill>
              </a:rPr>
              <a:t>Eval</a:t>
            </a:r>
            <a:r>
              <a:rPr lang="en-US" dirty="0">
                <a:solidFill>
                  <a:srgbClr val="000000"/>
                </a:solidFill>
              </a:rPr>
              <a:t>-Print-Loop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Explain the difference between a spreadsheet and a programming environment.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For some students, we have to get them past the “why isn’t this like X? It’s so lame!”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So need to show them how it is useful, and how the </a:t>
            </a:r>
            <a:r>
              <a:rPr lang="en-US" dirty="0" smtClean="0">
                <a:solidFill>
                  <a:srgbClr val="000000"/>
                </a:solidFill>
              </a:rPr>
              <a:t>language </a:t>
            </a:r>
            <a:r>
              <a:rPr lang="en-US" dirty="0">
                <a:solidFill>
                  <a:srgbClr val="000000"/>
                </a:solidFill>
              </a:rPr>
              <a:t>constructs help them to do things.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So we have to get them to want to do something which involves, e.g. a lot of repetition.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e.g. give them a corpus of e-mail messages, 1 per file, or person per file and ask how many messages do we have?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Get them to consider the language as a servant.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is a computation?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Transformation from on or more inputs to an output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Transition from old state to new state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Algorithm set of directions for carrying out a computation in terms of other simpler computations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Examples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Find the average annual rainfall at a weather station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Crop a digital photo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Sort the mail by sender in your mail program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Language Model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Critical to teach the concepts, structure, logic and design of the language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Students will often gravitate to “how to” and </a:t>
            </a:r>
            <a:r>
              <a:rPr lang="en-US" dirty="0" smtClean="0">
                <a:solidFill>
                  <a:srgbClr val="000000"/>
                </a:solidFill>
              </a:rPr>
              <a:t>mimicking </a:t>
            </a:r>
            <a:r>
              <a:rPr lang="en-US" dirty="0">
                <a:solidFill>
                  <a:srgbClr val="000000"/>
                </a:solidFill>
              </a:rPr>
              <a:t>rather than abstracting the specific to gain this “higher understanding” of the language.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Syntax versus Semantics and computational model.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Getting past details allows them to </a:t>
            </a:r>
          </a:p>
          <a:p>
            <a:pPr marL="1438275" lvl="1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reason about problems</a:t>
            </a:r>
          </a:p>
          <a:p>
            <a:pPr marL="1438275" lvl="1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apply their knowledge of one language to another.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Most of the languages we will use are </a:t>
            </a:r>
          </a:p>
          <a:p>
            <a:pPr marL="1438275" lvl="1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interpreted</a:t>
            </a:r>
          </a:p>
          <a:p>
            <a:pPr marL="1438275" lvl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high-level</a:t>
            </a:r>
          </a:p>
          <a:p>
            <a:pPr marL="1438275" lvl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garbage collected</a:t>
            </a:r>
          </a:p>
          <a:p>
            <a:pPr marL="1438275" lvl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“interactive”</a:t>
            </a:r>
          </a:p>
          <a:p>
            <a:pPr marL="1438275" lvl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&amp; have large libraries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R, MATLAB, ... - triple of</a:t>
            </a:r>
          </a:p>
          <a:p>
            <a:pPr marL="1438275" lvl="1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language</a:t>
            </a:r>
          </a:p>
          <a:p>
            <a:pPr marL="1438275" lvl="1">
              <a:spcBef>
                <a:spcPts val="1600"/>
              </a:spcBef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interpreter</a:t>
            </a:r>
          </a:p>
          <a:p>
            <a:pPr marL="1438275" lvl="1">
              <a:spcBef>
                <a:spcPts val="1600"/>
              </a:spcBef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environment (packages)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cop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cop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-112" charset="0"/>
            <a:ea typeface="ヒラギノ角ゴ Pro W3" pitchFamily="-112" charset="-128"/>
            <a:cs typeface="ヒラギノ角ゴ Pro W3" pitchFamily="-112" charset="-128"/>
            <a:sym typeface="Chalkboard" pitchFamily="-112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Pages>0</Pages>
  <Words>1318</Words>
  <Characters>0</Characters>
  <Application>Microsoft Macintosh PowerPoint</Application>
  <PresentationFormat>Custom</PresentationFormat>
  <Lines>0</Lines>
  <Paragraphs>141</Paragraphs>
  <Slides>23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15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Title &amp; Subtitle</vt:lpstr>
      <vt:lpstr>Title &amp; Bullets</vt:lpstr>
      <vt:lpstr>Title &amp; Bullets copy</vt:lpstr>
      <vt:lpstr>Title &amp; Bullets</vt:lpstr>
      <vt:lpstr>Photo - Vertical</vt:lpstr>
      <vt:lpstr>Title - Top</vt:lpstr>
      <vt:lpstr>Blank</vt:lpstr>
      <vt:lpstr>Title &amp; Bullets - Left</vt:lpstr>
      <vt:lpstr>Title &amp; Bullets - 2 Column</vt:lpstr>
      <vt:lpstr>Title, Bullets &amp; Photo</vt:lpstr>
      <vt:lpstr>Title &amp; Bullets - Right</vt:lpstr>
      <vt:lpstr>Bullets</vt:lpstr>
      <vt:lpstr>Title - Center</vt:lpstr>
      <vt:lpstr>Title &amp; Bullets copy</vt:lpstr>
      <vt:lpstr>Photo - Horizontal</vt:lpstr>
      <vt:lpstr>Programming Fundamentals</vt:lpstr>
      <vt:lpstr>Slide 2</vt:lpstr>
      <vt:lpstr>Goals</vt:lpstr>
      <vt:lpstr>Slide 4</vt:lpstr>
      <vt:lpstr>Slide 5</vt:lpstr>
      <vt:lpstr>Slide 6</vt:lpstr>
      <vt:lpstr>What is a computation?</vt:lpstr>
      <vt:lpstr>Language Model</vt:lpstr>
      <vt:lpstr>Slide 9</vt:lpstr>
      <vt:lpstr>Getting Started</vt:lpstr>
      <vt:lpstr>Terminology</vt:lpstr>
      <vt:lpstr>Syntax</vt:lpstr>
      <vt:lpstr>Transcript</vt:lpstr>
      <vt:lpstr>Transcript</vt:lpstr>
      <vt:lpstr>Slide 15</vt:lpstr>
      <vt:lpstr>Slide 16</vt:lpstr>
      <vt:lpstr>Slide 17</vt:lpstr>
      <vt:lpstr>Slide 18</vt:lpstr>
      <vt:lpstr>Everything's an Object</vt:lpstr>
      <vt:lpstr>Function Calls</vt:lpstr>
      <vt:lpstr>Getting Help</vt:lpstr>
      <vt:lpstr>Help Page</vt:lpstr>
      <vt:lpstr>Work environment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an  Introduction to Computing</dc:title>
  <dc:subject/>
  <dc:creator/>
  <cp:keywords/>
  <dc:description/>
  <cp:lastModifiedBy>Deborah Nolan</cp:lastModifiedBy>
  <cp:revision>23</cp:revision>
  <dcterms:created xsi:type="dcterms:W3CDTF">2010-07-31T01:23:09Z</dcterms:created>
  <dcterms:modified xsi:type="dcterms:W3CDTF">2010-07-31T01:27:37Z</dcterms:modified>
</cp:coreProperties>
</file>