
<file path=[Content_Types].xml><?xml version="1.0" encoding="utf-8"?>
<Types xmlns="http://schemas.openxmlformats.org/package/2006/content-types">
  <Override PartName="/ppt/slides/slide45.xml" ContentType="application/vnd.openxmlformats-officedocument.presentationml.slide+xml"/>
  <Override PartName="/ppt/slides/slide18.xml" ContentType="application/vnd.openxmlformats-officedocument.presentationml.slide+xml"/>
  <Override PartName="/ppt/slides/slide9.xml" ContentType="application/vnd.openxmlformats-officedocument.presentationml.slide+xml"/>
  <Override PartName="/ppt/slides/slide41.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slides/slide38.xml" ContentType="application/vnd.openxmlformats-officedocument.presentationml.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slides/slide34.xml" ContentType="application/vnd.openxmlformats-officedocument.presentationml.slide+xml"/>
  <Default Extension="jpeg" ContentType="image/jpeg"/>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Override PartName="/ppt/slides/slide30.xml" ContentType="application/vnd.openxmlformats-officedocument.presentationml.slide+xml"/>
  <Override PartName="/ppt/slides/slide46.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42.xml" ContentType="application/vnd.openxmlformats-officedocument.presentationml.slide+xml"/>
  <Override PartName="/ppt/slides/slide50.xml" ContentType="application/vnd.openxmlformats-officedocument.presentationml.slide+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ppt/slides/slide39.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35.xml" ContentType="application/vnd.openxmlformats-officedocument.presentationml.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Override PartName="/ppt/slides/slide47.xml" ContentType="application/vnd.openxmlformats-officedocument.presentationml.slide+xml"/>
  <Override PartName="/ppt/slides/slide43.xml" ContentType="application/vnd.openxmlformats-officedocument.presentationml.slide+xml"/>
  <Override PartName="/ppt/slides/slide51.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s/slide36.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48.xml" ContentType="application/vnd.openxmlformats-officedocument.presentationml.slide+xml"/>
  <Override PartName="/ppt/slides/slide20.xml" ContentType="application/vnd.openxmlformats-officedocument.presentationml.slide+xml"/>
  <Override PartName="/ppt/slides/slide44.xml" ContentType="application/vnd.openxmlformats-officedocument.presentationml.slide+xml"/>
  <Override PartName="/ppt/slides/slide52.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37.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slides/slide49.xml" ContentType="application/vnd.openxmlformats-officedocument.presentationml.slide+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54"/>
  </p:notesMasterIdLst>
  <p:sldIdLst>
    <p:sldId id="256" r:id="rId2"/>
    <p:sldId id="272" r:id="rId3"/>
    <p:sldId id="269" r:id="rId4"/>
    <p:sldId id="273" r:id="rId5"/>
    <p:sldId id="281" r:id="rId6"/>
    <p:sldId id="284" r:id="rId7"/>
    <p:sldId id="270" r:id="rId8"/>
    <p:sldId id="282" r:id="rId9"/>
    <p:sldId id="283" r:id="rId10"/>
    <p:sldId id="287" r:id="rId11"/>
    <p:sldId id="288" r:id="rId12"/>
    <p:sldId id="271" r:id="rId13"/>
    <p:sldId id="274" r:id="rId14"/>
    <p:sldId id="286" r:id="rId15"/>
    <p:sldId id="296" r:id="rId16"/>
    <p:sldId id="297" r:id="rId17"/>
    <p:sldId id="298" r:id="rId18"/>
    <p:sldId id="299" r:id="rId19"/>
    <p:sldId id="300" r:id="rId20"/>
    <p:sldId id="301" r:id="rId21"/>
    <p:sldId id="302" r:id="rId22"/>
    <p:sldId id="303" r:id="rId23"/>
    <p:sldId id="304" r:id="rId24"/>
    <p:sldId id="305" r:id="rId25"/>
    <p:sldId id="285" r:id="rId26"/>
    <p:sldId id="293" r:id="rId27"/>
    <p:sldId id="294" r:id="rId28"/>
    <p:sldId id="295" r:id="rId29"/>
    <p:sldId id="257" r:id="rId30"/>
    <p:sldId id="258" r:id="rId31"/>
    <p:sldId id="259" r:id="rId32"/>
    <p:sldId id="289" r:id="rId33"/>
    <p:sldId id="290" r:id="rId34"/>
    <p:sldId id="291" r:id="rId35"/>
    <p:sldId id="292" r:id="rId36"/>
    <p:sldId id="261" r:id="rId37"/>
    <p:sldId id="262" r:id="rId38"/>
    <p:sldId id="263" r:id="rId39"/>
    <p:sldId id="307" r:id="rId40"/>
    <p:sldId id="260" r:id="rId41"/>
    <p:sldId id="264" r:id="rId42"/>
    <p:sldId id="266" r:id="rId43"/>
    <p:sldId id="267" r:id="rId44"/>
    <p:sldId id="268" r:id="rId45"/>
    <p:sldId id="306" r:id="rId46"/>
    <p:sldId id="265" r:id="rId47"/>
    <p:sldId id="275" r:id="rId48"/>
    <p:sldId id="276" r:id="rId49"/>
    <p:sldId id="277" r:id="rId50"/>
    <p:sldId id="278" r:id="rId51"/>
    <p:sldId id="279" r:id="rId52"/>
    <p:sldId id="280" r:id="rId5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66" d="100"/>
          <a:sy n="66" d="100"/>
        </p:scale>
        <p:origin x="-712" y="-1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notesMaster" Target="notesMasters/notesMaster1.xml"/><Relationship Id="rId55" Type="http://schemas.openxmlformats.org/officeDocument/2006/relationships/printerSettings" Target="printerSettings/printerSettings1.bin"/><Relationship Id="rId56" Type="http://schemas.openxmlformats.org/officeDocument/2006/relationships/presProps" Target="presProps.xml"/><Relationship Id="rId57" Type="http://schemas.openxmlformats.org/officeDocument/2006/relationships/viewProps" Target="viewProps.xml"/><Relationship Id="rId58" Type="http://schemas.openxmlformats.org/officeDocument/2006/relationships/theme" Target="theme/theme1.xml"/><Relationship Id="rId59"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DC1160-8CCA-954E-9D87-9366AE3653FA}" type="datetimeFigureOut">
              <a:rPr lang="en-US" smtClean="0"/>
              <a:t>7/27/10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97F9BB-F11C-2D47-AE62-D9B60D875AF3}"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the part where we talk about more</a:t>
            </a:r>
            <a:r>
              <a:rPr lang="en-US" baseline="0" dirty="0" smtClean="0"/>
              <a:t> classical programming issues such as control flow, writing functions, and debugging them.  This starts to get into some early aspects of software engineering. The point is to </a:t>
            </a:r>
            <a:br>
              <a:rPr lang="en-US" baseline="0" dirty="0" smtClean="0"/>
            </a:br>
            <a:r>
              <a:rPr lang="en-US" baseline="0" dirty="0" smtClean="0"/>
              <a:t>discuss what we teach and how we teach and to provide a layer of abstraction so that the students can reason about the language and develop a healthy idea of how to develop reusable functions.</a:t>
            </a:r>
            <a:br>
              <a:rPr lang="en-US" baseline="0" dirty="0" smtClean="0"/>
            </a:br>
            <a:r>
              <a:rPr lang="en-US" baseline="0" dirty="0" smtClean="0"/>
              <a:t>One of the issues is to write small, reusable, well-tested functions. This avoids repeating the same code in different functions. It facilitates testing. It aids substituting alternative implementations and makes </a:t>
            </a:r>
            <a:br>
              <a:rPr lang="en-US" baseline="0" dirty="0" smtClean="0"/>
            </a:br>
            <a:r>
              <a:rPr lang="en-US" baseline="0" dirty="0" smtClean="0"/>
              <a:t>the inputs to one function less dependent on the details of the implementation, and helps to return the essential information. </a:t>
            </a:r>
            <a:br>
              <a:rPr lang="en-US" baseline="0" dirty="0" smtClean="0"/>
            </a:br>
            <a:r>
              <a:rPr lang="en-US" baseline="0" dirty="0" smtClean="0"/>
              <a:t>A critical component of this part of the course is a basic understanding of scope and issues related to how variables are found.  This can get very tricky and subtle and is worth dwelling on in a graduate</a:t>
            </a:r>
            <a:br>
              <a:rPr lang="en-US" baseline="0" dirty="0" smtClean="0"/>
            </a:br>
            <a:r>
              <a:rPr lang="en-US" baseline="0" dirty="0" smtClean="0"/>
              <a:t>class. For an undergraduate course, the details may be excessive and obscure, and so we tend to focus on the primary use of functions and writing them.</a:t>
            </a:r>
            <a:endParaRPr lang="en-US" dirty="0"/>
          </a:p>
        </p:txBody>
      </p:sp>
      <p:sp>
        <p:nvSpPr>
          <p:cNvPr id="4" name="Slide Number Placeholder 3"/>
          <p:cNvSpPr>
            <a:spLocks noGrp="1"/>
          </p:cNvSpPr>
          <p:nvPr>
            <p:ph type="sldNum" sz="quarter" idx="10"/>
          </p:nvPr>
        </p:nvSpPr>
        <p:spPr/>
        <p:txBody>
          <a:bodyPr/>
          <a:lstStyle/>
          <a:p>
            <a:fld id="{F897F9BB-F11C-2D47-AE62-D9B60D875AF3}" type="slidenum">
              <a:rPr lang="en-US" smtClean="0"/>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727EA67-4107-4140-9557-A6B55C5665B0}" type="datetimeFigureOut">
              <a:rPr lang="en-US" smtClean="0"/>
              <a:t>7/27/10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D07C39-885B-484A-8F23-E2FCA474340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27EA67-4107-4140-9557-A6B55C5665B0}" type="datetimeFigureOut">
              <a:rPr lang="en-US" smtClean="0"/>
              <a:t>7/27/10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D07C39-885B-484A-8F23-E2FCA474340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27EA67-4107-4140-9557-A6B55C5665B0}" type="datetimeFigureOut">
              <a:rPr lang="en-US" smtClean="0"/>
              <a:t>7/27/10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D07C39-885B-484A-8F23-E2FCA474340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27EA67-4107-4140-9557-A6B55C5665B0}" type="datetimeFigureOut">
              <a:rPr lang="en-US" smtClean="0"/>
              <a:t>7/27/10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D07C39-885B-484A-8F23-E2FCA474340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27EA67-4107-4140-9557-A6B55C5665B0}" type="datetimeFigureOut">
              <a:rPr lang="en-US" smtClean="0"/>
              <a:t>7/27/10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D07C39-885B-484A-8F23-E2FCA474340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727EA67-4107-4140-9557-A6B55C5665B0}" type="datetimeFigureOut">
              <a:rPr lang="en-US" smtClean="0"/>
              <a:t>7/27/10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D07C39-885B-484A-8F23-E2FCA474340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727EA67-4107-4140-9557-A6B55C5665B0}" type="datetimeFigureOut">
              <a:rPr lang="en-US" smtClean="0"/>
              <a:t>7/27/10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D07C39-885B-484A-8F23-E2FCA474340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727EA67-4107-4140-9557-A6B55C5665B0}" type="datetimeFigureOut">
              <a:rPr lang="en-US" smtClean="0"/>
              <a:t>7/27/10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D07C39-885B-484A-8F23-E2FCA474340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27EA67-4107-4140-9557-A6B55C5665B0}" type="datetimeFigureOut">
              <a:rPr lang="en-US" smtClean="0"/>
              <a:t>7/27/10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D07C39-885B-484A-8F23-E2FCA474340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27EA67-4107-4140-9557-A6B55C5665B0}" type="datetimeFigureOut">
              <a:rPr lang="en-US" smtClean="0"/>
              <a:t>7/27/10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D07C39-885B-484A-8F23-E2FCA474340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27EA67-4107-4140-9557-A6B55C5665B0}" type="datetimeFigureOut">
              <a:rPr lang="en-US" smtClean="0"/>
              <a:t>7/27/10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D07C39-885B-484A-8F23-E2FCA474340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27EA67-4107-4140-9557-A6B55C5665B0}" type="datetimeFigureOut">
              <a:rPr lang="en-US" smtClean="0"/>
              <a:t>7/27/10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D07C39-885B-484A-8F23-E2FCA474340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Data Types, Control Flow, Functions &amp; Programming</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Factors/Categorical Variables</a:t>
            </a:r>
            <a:endParaRPr lang="en-US" dirty="0"/>
          </a:p>
        </p:txBody>
      </p:sp>
      <p:sp>
        <p:nvSpPr>
          <p:cNvPr id="3" name="Content Placeholder 2"/>
          <p:cNvSpPr>
            <a:spLocks noGrp="1"/>
          </p:cNvSpPr>
          <p:nvPr>
            <p:ph idx="1"/>
          </p:nvPr>
        </p:nvSpPr>
        <p:spPr/>
        <p:txBody>
          <a:bodyPr>
            <a:normAutofit lnSpcReduction="10000"/>
          </a:bodyPr>
          <a:lstStyle/>
          <a:p>
            <a:r>
              <a:rPr lang="en-US" dirty="0" smtClean="0"/>
              <a:t>Need to represent data that can take on only a finite set of values from a fixed set.</a:t>
            </a:r>
          </a:p>
          <a:p>
            <a:r>
              <a:rPr lang="en-US" dirty="0"/>
              <a:t>f</a:t>
            </a:r>
            <a:r>
              <a:rPr lang="en-US" dirty="0" smtClean="0"/>
              <a:t>actor() and ordered factors (ordered()) do this.</a:t>
            </a:r>
          </a:p>
          <a:p>
            <a:pPr lvl="1"/>
            <a:r>
              <a:rPr lang="en-US" dirty="0" smtClean="0"/>
              <a:t>Vector of values, along with the “labels”</a:t>
            </a:r>
          </a:p>
          <a:p>
            <a:pPr lvl="1"/>
            <a:r>
              <a:rPr lang="en-US" dirty="0" smtClean="0"/>
              <a:t>Represented as </a:t>
            </a:r>
          </a:p>
          <a:p>
            <a:pPr lvl="2"/>
            <a:r>
              <a:rPr lang="en-US" dirty="0" smtClean="0"/>
              <a:t>an integer vector with an element for each observation,</a:t>
            </a:r>
          </a:p>
          <a:p>
            <a:pPr lvl="2"/>
            <a:r>
              <a:rPr lang="en-US" dirty="0" smtClean="0"/>
              <a:t>a “shorter” vector of labels</a:t>
            </a:r>
          </a:p>
          <a:p>
            <a:pPr lvl="2"/>
            <a:r>
              <a:rPr lang="en-US" dirty="0" smtClean="0"/>
              <a:t>The integers index the vector of labels to identify the category of each element.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a:t>
            </a:r>
            <a:endParaRPr lang="en-US" dirty="0"/>
          </a:p>
        </p:txBody>
      </p:sp>
      <p:sp>
        <p:nvSpPr>
          <p:cNvPr id="3" name="Content Placeholder 2"/>
          <p:cNvSpPr>
            <a:spLocks noGrp="1"/>
          </p:cNvSpPr>
          <p:nvPr>
            <p:ph idx="1"/>
          </p:nvPr>
        </p:nvSpPr>
        <p:spPr/>
        <p:txBody>
          <a:bodyPr/>
          <a:lstStyle/>
          <a:p>
            <a:r>
              <a:rPr lang="en-US" dirty="0" smtClean="0"/>
              <a:t>So a factor is a special integer vector. </a:t>
            </a:r>
          </a:p>
          <a:p>
            <a:r>
              <a:rPr lang="en-US" dirty="0" smtClean="0"/>
              <a:t>Can use it to subset in very convenient and powerful ways.</a:t>
            </a:r>
          </a:p>
          <a:p>
            <a:r>
              <a:rPr lang="en-US" dirty="0" smtClean="0"/>
              <a:t>But prints and behaves differently from an integer in other cases.</a:t>
            </a:r>
          </a:p>
          <a:p>
            <a:r>
              <a:rPr lang="en-US" dirty="0" smtClean="0"/>
              <a:t>Ordered factors merely have an order specified for the labels, e.g. A, B, C, D, F.</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Higher-level types</a:t>
            </a:r>
            <a:endParaRPr lang="en-US" dirty="0"/>
          </a:p>
        </p:txBody>
      </p:sp>
      <p:sp>
        <p:nvSpPr>
          <p:cNvPr id="3" name="Content Placeholder 2"/>
          <p:cNvSpPr>
            <a:spLocks noGrp="1"/>
          </p:cNvSpPr>
          <p:nvPr>
            <p:ph idx="1"/>
          </p:nvPr>
        </p:nvSpPr>
        <p:spPr/>
        <p:txBody>
          <a:bodyPr>
            <a:normAutofit/>
          </a:bodyPr>
          <a:lstStyle/>
          <a:p>
            <a:r>
              <a:rPr lang="en-US" dirty="0" smtClean="0"/>
              <a:t>Data frames – a list of variables that act as columns, but also second dimension giving rows</a:t>
            </a:r>
          </a:p>
          <a:p>
            <a:pPr lvl="1"/>
            <a:r>
              <a:rPr lang="en-US" dirty="0" smtClean="0"/>
              <a:t>Data frame forces length of all columns to be the same</a:t>
            </a:r>
          </a:p>
          <a:p>
            <a:pPr lvl="1"/>
            <a:r>
              <a:rPr lang="en-US" dirty="0" smtClean="0"/>
              <a:t>So special type of list. </a:t>
            </a:r>
          </a:p>
          <a:p>
            <a:pPr lvl="1"/>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When I teach, </a:t>
            </a:r>
          </a:p>
          <a:p>
            <a:pPr lvl="1"/>
            <a:r>
              <a:rPr lang="en-US" dirty="0" smtClean="0"/>
              <a:t>sometimes I start with primitive types and build up to lists and data frames.</a:t>
            </a:r>
          </a:p>
          <a:p>
            <a:pPr lvl="1"/>
            <a:r>
              <a:rPr lang="en-US" dirty="0" smtClean="0"/>
              <a:t>Other times I start with a data frame that I give the students, and work down to the primitive vector types.</a:t>
            </a:r>
          </a:p>
          <a:p>
            <a:pPr lvl="1"/>
            <a:r>
              <a:rPr lang="en-US" dirty="0" smtClean="0"/>
              <a:t>The latter gets </a:t>
            </a:r>
            <a:r>
              <a:rPr lang="en-US" dirty="0" err="1" smtClean="0"/>
              <a:t>subsetting</a:t>
            </a:r>
            <a:r>
              <a:rPr lang="en-US" dirty="0" smtClean="0"/>
              <a:t> in early, and gives them a real data set to explore.</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Matrices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Matrices – vectors with attribute giving dimensions as a vector</a:t>
            </a:r>
          </a:p>
          <a:p>
            <a:pPr lvl="1"/>
            <a:r>
              <a:rPr lang="en-US" dirty="0" smtClean="0"/>
              <a:t>Rarely teach these in programming class as we use data frames to represent data. Matrices arise in linear algebra computations or output of </a:t>
            </a:r>
            <a:r>
              <a:rPr lang="en-US" dirty="0" err="1" smtClean="0"/>
              <a:t>pairwise</a:t>
            </a:r>
            <a:r>
              <a:rPr lang="en-US" dirty="0" smtClean="0"/>
              <a:t> distance calculations.</a:t>
            </a:r>
          </a:p>
          <a:p>
            <a:r>
              <a:rPr lang="en-US" dirty="0" smtClean="0"/>
              <a:t>Matrices are similar to 2-D data frames, but require all elements to be of the same type, i.e. coerced to common type. So cannot have </a:t>
            </a:r>
            <a:r>
              <a:rPr lang="en-US" dirty="0" err="1" smtClean="0"/>
              <a:t>numerics</a:t>
            </a:r>
            <a:r>
              <a:rPr lang="en-US" dirty="0" smtClean="0"/>
              <a:t> and strings and factors.</a:t>
            </a:r>
          </a:p>
          <a:p>
            <a:r>
              <a:rPr lang="en-US" dirty="0" smtClean="0"/>
              <a:t>Reliance on matrices often suggests confusing representation &amp; implementation.</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7" name="Rectangle 1"/>
          <p:cNvSpPr>
            <a:spLocks noGrp="1" noChangeArrowheads="1"/>
          </p:cNvSpPr>
          <p:nvPr>
            <p:ph type="title"/>
          </p:nvPr>
        </p:nvSpPr>
        <p:spPr>
          <a:ln/>
        </p:spPr>
        <p:txBody>
          <a:bodyPr/>
          <a:lstStyle/>
          <a:p>
            <a:r>
              <a:rPr lang="en-US" dirty="0">
                <a:solidFill>
                  <a:srgbClr val="000000"/>
                </a:solidFill>
              </a:rPr>
              <a:t>Parameter</a:t>
            </a:r>
            <a:r>
              <a:rPr lang="en-US" dirty="0" smtClean="0">
                <a:solidFill>
                  <a:srgbClr val="000000"/>
                </a:solidFill>
              </a:rPr>
              <a:t> Matching</a:t>
            </a:r>
            <a:endParaRPr lang="en-US" dirty="0">
              <a:solidFill>
                <a:srgbClr val="000000"/>
              </a:solidFill>
            </a:endParaRPr>
          </a:p>
        </p:txBody>
      </p:sp>
      <p:sp>
        <p:nvSpPr>
          <p:cNvPr id="39938" name="Rectangle 2"/>
          <p:cNvSpPr>
            <a:spLocks noGrp="1" noChangeArrowheads="1"/>
          </p:cNvSpPr>
          <p:nvPr>
            <p:ph type="body" idx="1"/>
          </p:nvPr>
        </p:nvSpPr>
        <p:spPr>
          <a:ln/>
        </p:spPr>
        <p:txBody>
          <a:bodyPr>
            <a:normAutofit lnSpcReduction="10000"/>
          </a:bodyPr>
          <a:lstStyle/>
          <a:p>
            <a:pPr marL="627288"/>
            <a:r>
              <a:rPr lang="en-US" dirty="0">
                <a:solidFill>
                  <a:srgbClr val="000000"/>
                </a:solidFill>
              </a:rPr>
              <a:t>R has a very different and flexible way of passing arguments to functions</a:t>
            </a:r>
          </a:p>
          <a:p>
            <a:pPr marL="1011251" lvl="1">
              <a:buFont typeface="Arial"/>
              <a:buChar char="•"/>
            </a:pPr>
            <a:r>
              <a:rPr lang="en-US" dirty="0">
                <a:solidFill>
                  <a:srgbClr val="008000"/>
                </a:solidFill>
              </a:rPr>
              <a:t>by position</a:t>
            </a:r>
          </a:p>
          <a:p>
            <a:pPr marL="1011251" lvl="1">
              <a:spcBef>
                <a:spcPts val="773"/>
              </a:spcBef>
              <a:buFont typeface="Arial"/>
              <a:buChar char="•"/>
            </a:pPr>
            <a:r>
              <a:rPr lang="en-US" dirty="0">
                <a:solidFill>
                  <a:srgbClr val="008000"/>
                </a:solidFill>
              </a:rPr>
              <a:t>by name</a:t>
            </a:r>
          </a:p>
          <a:p>
            <a:pPr marL="1011251" lvl="1">
              <a:spcBef>
                <a:spcPts val="773"/>
              </a:spcBef>
              <a:buFont typeface="Arial"/>
              <a:buChar char="•"/>
            </a:pPr>
            <a:r>
              <a:rPr lang="en-US" dirty="0">
                <a:solidFill>
                  <a:srgbClr val="008000"/>
                </a:solidFill>
              </a:rPr>
              <a:t>by partial name </a:t>
            </a:r>
          </a:p>
          <a:p>
            <a:pPr marL="627288">
              <a:spcBef>
                <a:spcPts val="773"/>
              </a:spcBef>
            </a:pPr>
            <a:r>
              <a:rPr lang="en-US" dirty="0">
                <a:solidFill>
                  <a:srgbClr val="000000"/>
                </a:solidFill>
              </a:rPr>
              <a:t>Default values for some or all parameters</a:t>
            </a:r>
          </a:p>
          <a:p>
            <a:pPr marL="627288">
              <a:spcBef>
                <a:spcPts val="773"/>
              </a:spcBef>
            </a:pPr>
            <a:r>
              <a:rPr lang="en-US" dirty="0">
                <a:solidFill>
                  <a:srgbClr val="000000"/>
                </a:solidFill>
              </a:rPr>
              <a:t>And in some cases, even parameters that do not have a default value do not need to be specified.</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1" name="Rectangle 1"/>
          <p:cNvSpPr>
            <a:spLocks noGrp="1" noChangeArrowheads="1"/>
          </p:cNvSpPr>
          <p:nvPr>
            <p:ph type="title"/>
          </p:nvPr>
        </p:nvSpPr>
        <p:spPr>
          <a:ln/>
        </p:spPr>
        <p:txBody>
          <a:bodyPr/>
          <a:lstStyle/>
          <a:p>
            <a:r>
              <a:rPr lang="en-US" dirty="0">
                <a:solidFill>
                  <a:srgbClr val="000000"/>
                </a:solidFill>
              </a:rPr>
              <a:t>A</a:t>
            </a:r>
            <a:r>
              <a:rPr lang="en-US" dirty="0" smtClean="0">
                <a:solidFill>
                  <a:srgbClr val="000000"/>
                </a:solidFill>
              </a:rPr>
              <a:t>rgument </a:t>
            </a:r>
            <a:r>
              <a:rPr lang="en-US" dirty="0">
                <a:solidFill>
                  <a:srgbClr val="000000"/>
                </a:solidFill>
              </a:rPr>
              <a:t>M</a:t>
            </a:r>
            <a:r>
              <a:rPr lang="en-US" dirty="0" smtClean="0">
                <a:solidFill>
                  <a:srgbClr val="000000"/>
                </a:solidFill>
              </a:rPr>
              <a:t>atching</a:t>
            </a:r>
            <a:endParaRPr lang="en-US" dirty="0">
              <a:solidFill>
                <a:srgbClr val="000000"/>
              </a:solidFill>
            </a:endParaRPr>
          </a:p>
        </p:txBody>
      </p:sp>
      <p:sp>
        <p:nvSpPr>
          <p:cNvPr id="40962" name="Rectangle 2"/>
          <p:cNvSpPr>
            <a:spLocks noGrp="1" noChangeArrowheads="1"/>
          </p:cNvSpPr>
          <p:nvPr>
            <p:ph type="body" idx="1"/>
          </p:nvPr>
        </p:nvSpPr>
        <p:spPr>
          <a:ln/>
        </p:spPr>
        <p:txBody>
          <a:bodyPr>
            <a:normAutofit fontScale="85000" lnSpcReduction="20000"/>
          </a:bodyPr>
          <a:lstStyle/>
          <a:p>
            <a:pPr marL="627288">
              <a:buBlip>
                <a:blip r:embed="rId2"/>
              </a:buBlip>
            </a:pPr>
            <a:r>
              <a:rPr lang="en-US" dirty="0">
                <a:solidFill>
                  <a:srgbClr val="000000"/>
                </a:solidFill>
              </a:rPr>
              <a:t>3 steps to argument matching.</a:t>
            </a:r>
          </a:p>
          <a:p>
            <a:pPr marL="1011251" lvl="1">
              <a:buFont typeface="Arial"/>
              <a:buChar char="•"/>
            </a:pPr>
            <a:r>
              <a:rPr lang="en-US" dirty="0">
                <a:solidFill>
                  <a:srgbClr val="000000"/>
                </a:solidFill>
              </a:rPr>
              <a:t>match all the named arguments that match a parameter name exactly</a:t>
            </a:r>
            <a:br>
              <a:rPr lang="en-US" dirty="0">
                <a:solidFill>
                  <a:srgbClr val="000000"/>
                </a:solidFill>
              </a:rPr>
            </a:br>
            <a:r>
              <a:rPr lang="en-US" dirty="0">
                <a:solidFill>
                  <a:srgbClr val="000000"/>
                </a:solidFill>
              </a:rPr>
              <a:t> (match &amp; remove these)</a:t>
            </a:r>
          </a:p>
          <a:p>
            <a:pPr marL="1011251" lvl="1">
              <a:spcBef>
                <a:spcPts val="1125"/>
              </a:spcBef>
              <a:buFont typeface="Arial"/>
              <a:buChar char="•"/>
            </a:pPr>
            <a:r>
              <a:rPr lang="en-US" dirty="0">
                <a:solidFill>
                  <a:srgbClr val="000000"/>
                </a:solidFill>
              </a:rPr>
              <a:t>match all the named arguments that partially match</a:t>
            </a:r>
            <a:br>
              <a:rPr lang="en-US" dirty="0">
                <a:solidFill>
                  <a:srgbClr val="000000"/>
                </a:solidFill>
              </a:rPr>
            </a:br>
            <a:r>
              <a:rPr lang="en-US" dirty="0">
                <a:solidFill>
                  <a:srgbClr val="000000"/>
                </a:solidFill>
              </a:rPr>
              <a:t>ambiguous matches (matches 2 or more parameters) is an error</a:t>
            </a:r>
            <a:br>
              <a:rPr lang="en-US" dirty="0">
                <a:solidFill>
                  <a:srgbClr val="000000"/>
                </a:solidFill>
              </a:rPr>
            </a:br>
            <a:r>
              <a:rPr lang="en-US" dirty="0">
                <a:solidFill>
                  <a:srgbClr val="000000"/>
                </a:solidFill>
              </a:rPr>
              <a:t> (match &amp; remove these)</a:t>
            </a:r>
          </a:p>
          <a:p>
            <a:pPr marL="1011251" lvl="1">
              <a:spcBef>
                <a:spcPts val="1125"/>
              </a:spcBef>
              <a:buFont typeface="Arial"/>
              <a:buChar char="•"/>
            </a:pPr>
            <a:r>
              <a:rPr lang="en-US" dirty="0">
                <a:solidFill>
                  <a:srgbClr val="000000"/>
                </a:solidFill>
              </a:rPr>
              <a:t>match the remainder arguments to the unmatched parameters by position</a:t>
            </a:r>
          </a:p>
          <a:p>
            <a:pPr marL="1011251" lvl="1">
              <a:spcBef>
                <a:spcPts val="1125"/>
              </a:spcBef>
              <a:buNone/>
            </a:pPr>
            <a:r>
              <a:rPr lang="en-US" dirty="0">
                <a:solidFill>
                  <a:srgbClr val="000000"/>
                </a:solidFill>
              </a:rPr>
              <a:t>others picked up by ... if present</a:t>
            </a:r>
          </a:p>
          <a:p>
            <a:pPr marL="1011251" lvl="1">
              <a:spcBef>
                <a:spcPts val="1125"/>
              </a:spcBef>
              <a:buNone/>
            </a:pPr>
            <a:r>
              <a:rPr lang="en-US" dirty="0">
                <a:solidFill>
                  <a:srgbClr val="000000"/>
                </a:solidFill>
              </a:rPr>
              <a:t>raise error if any left over</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5" name="Rectangle 1"/>
          <p:cNvSpPr>
            <a:spLocks noGrp="1" noChangeArrowheads="1"/>
          </p:cNvSpPr>
          <p:nvPr>
            <p:ph type="title"/>
          </p:nvPr>
        </p:nvSpPr>
        <p:spPr>
          <a:ln/>
        </p:spPr>
        <p:txBody>
          <a:bodyPr/>
          <a:lstStyle/>
          <a:p>
            <a:r>
              <a:rPr lang="en-US" dirty="0">
                <a:solidFill>
                  <a:srgbClr val="000000"/>
                </a:solidFill>
              </a:rPr>
              <a:t>Argument</a:t>
            </a:r>
            <a:r>
              <a:rPr lang="en-US" dirty="0" smtClean="0">
                <a:solidFill>
                  <a:srgbClr val="000000"/>
                </a:solidFill>
              </a:rPr>
              <a:t> Matching</a:t>
            </a:r>
            <a:endParaRPr lang="en-US" dirty="0">
              <a:solidFill>
                <a:srgbClr val="000000"/>
              </a:solidFill>
            </a:endParaRPr>
          </a:p>
        </p:txBody>
      </p:sp>
      <p:sp>
        <p:nvSpPr>
          <p:cNvPr id="41986" name="Rectangle 2"/>
          <p:cNvSpPr>
            <a:spLocks noGrp="1" noChangeArrowheads="1"/>
          </p:cNvSpPr>
          <p:nvPr>
            <p:ph type="body" idx="1"/>
          </p:nvPr>
        </p:nvSpPr>
        <p:spPr>
          <a:ln/>
        </p:spPr>
        <p:txBody>
          <a:bodyPr>
            <a:normAutofit fontScale="92500" lnSpcReduction="20000"/>
          </a:bodyPr>
          <a:lstStyle/>
          <a:p>
            <a:pPr marL="627288">
              <a:buBlip>
                <a:blip r:embed="rId2"/>
              </a:buBlip>
            </a:pPr>
            <a:r>
              <a:rPr lang="en-US" dirty="0">
                <a:solidFill>
                  <a:srgbClr val="000000"/>
                </a:solidFill>
              </a:rPr>
              <a:t>Consider the function </a:t>
            </a:r>
            <a:r>
              <a:rPr lang="en-US" dirty="0" err="1">
                <a:solidFill>
                  <a:srgbClr val="000000"/>
                </a:solidFill>
              </a:rPr>
              <a:t>rnorm</a:t>
            </a:r>
            <a:r>
              <a:rPr lang="en-US" dirty="0">
                <a:solidFill>
                  <a:srgbClr val="000000"/>
                </a:solidFill>
              </a:rPr>
              <a:t>(</a:t>
            </a:r>
            <a:r>
              <a:rPr lang="en-US" dirty="0" smtClean="0">
                <a:solidFill>
                  <a:srgbClr val="000000"/>
                </a:solidFill>
              </a:rPr>
              <a:t>)</a:t>
            </a:r>
          </a:p>
          <a:p>
            <a:pPr marL="627288">
              <a:buBlip>
                <a:blip r:embed="rId2"/>
              </a:buBlip>
            </a:pPr>
            <a:r>
              <a:rPr lang="en-US" dirty="0" smtClean="0">
                <a:solidFill>
                  <a:srgbClr val="000000"/>
                </a:solidFill>
              </a:rPr>
              <a:t>&gt; </a:t>
            </a:r>
            <a:r>
              <a:rPr lang="en-US" dirty="0" err="1" smtClean="0">
                <a:solidFill>
                  <a:srgbClr val="000000"/>
                </a:solidFill>
              </a:rPr>
              <a:t>rnorm</a:t>
            </a:r>
            <a:r>
              <a:rPr lang="en-US" dirty="0" smtClean="0">
                <a:solidFill>
                  <a:srgbClr val="000000"/>
                </a:solidFill>
              </a:rPr>
              <a:t/>
            </a:r>
            <a:br>
              <a:rPr lang="en-US" dirty="0" smtClean="0">
                <a:solidFill>
                  <a:srgbClr val="000000"/>
                </a:solidFill>
              </a:rPr>
            </a:br>
            <a:r>
              <a:rPr lang="en-US" dirty="0">
                <a:solidFill>
                  <a:srgbClr val="000000"/>
                </a:solidFill>
              </a:rPr>
              <a:t>  function (</a:t>
            </a:r>
            <a:r>
              <a:rPr lang="en-US" dirty="0" err="1">
                <a:solidFill>
                  <a:srgbClr val="000000"/>
                </a:solidFill>
              </a:rPr>
              <a:t>n</a:t>
            </a:r>
            <a:r>
              <a:rPr lang="en-US" dirty="0">
                <a:solidFill>
                  <a:srgbClr val="000000"/>
                </a:solidFill>
              </a:rPr>
              <a:t>, mean = 0, </a:t>
            </a:r>
            <a:r>
              <a:rPr lang="en-US" dirty="0" err="1">
                <a:solidFill>
                  <a:srgbClr val="000000"/>
                </a:solidFill>
              </a:rPr>
              <a:t>sd</a:t>
            </a:r>
            <a:r>
              <a:rPr lang="en-US" dirty="0">
                <a:solidFill>
                  <a:srgbClr val="000000"/>
                </a:solidFill>
              </a:rPr>
              <a:t> = 1)</a:t>
            </a:r>
          </a:p>
          <a:p>
            <a:pPr marL="627288">
              <a:buBlip>
                <a:blip r:embed="rId2"/>
              </a:buBlip>
            </a:pPr>
            <a:r>
              <a:rPr lang="en-US" dirty="0">
                <a:solidFill>
                  <a:srgbClr val="000000"/>
                </a:solidFill>
              </a:rPr>
              <a:t>rnorm(10</a:t>
            </a:r>
            <a:r>
              <a:rPr lang="en-US" dirty="0" smtClean="0">
                <a:solidFill>
                  <a:srgbClr val="000000"/>
                </a:solidFill>
              </a:rPr>
              <a:t>)            # mean</a:t>
            </a:r>
            <a:r>
              <a:rPr lang="en-US" dirty="0">
                <a:solidFill>
                  <a:srgbClr val="000000"/>
                </a:solidFill>
              </a:rPr>
              <a:t>, </a:t>
            </a:r>
            <a:r>
              <a:rPr lang="en-US" dirty="0" err="1">
                <a:solidFill>
                  <a:srgbClr val="000000"/>
                </a:solidFill>
              </a:rPr>
              <a:t>sd</a:t>
            </a:r>
            <a:r>
              <a:rPr lang="en-US" dirty="0">
                <a:solidFill>
                  <a:srgbClr val="000000"/>
                </a:solidFill>
              </a:rPr>
              <a:t> take default values</a:t>
            </a:r>
          </a:p>
          <a:p>
            <a:pPr marL="627288">
              <a:buBlip>
                <a:blip r:embed="rId2"/>
              </a:buBlip>
            </a:pPr>
            <a:r>
              <a:rPr lang="en-US" dirty="0">
                <a:solidFill>
                  <a:srgbClr val="000000"/>
                </a:solidFill>
              </a:rPr>
              <a:t>rnorm(10, 2)</a:t>
            </a:r>
            <a:r>
              <a:rPr lang="en-US" dirty="0" smtClean="0">
                <a:solidFill>
                  <a:srgbClr val="000000"/>
                </a:solidFill>
              </a:rPr>
              <a:t>         # </a:t>
            </a:r>
            <a:r>
              <a:rPr lang="en-US" dirty="0">
                <a:solidFill>
                  <a:srgbClr val="000000"/>
                </a:solidFill>
              </a:rPr>
              <a:t>mean = 2, </a:t>
            </a:r>
            <a:r>
              <a:rPr lang="en-US" dirty="0" err="1">
                <a:solidFill>
                  <a:srgbClr val="000000"/>
                </a:solidFill>
              </a:rPr>
              <a:t>sd</a:t>
            </a:r>
            <a:r>
              <a:rPr lang="en-US" dirty="0">
                <a:solidFill>
                  <a:srgbClr val="000000"/>
                </a:solidFill>
              </a:rPr>
              <a:t> = 1 - default </a:t>
            </a:r>
            <a:r>
              <a:rPr lang="en-US" dirty="0" smtClean="0">
                <a:solidFill>
                  <a:srgbClr val="000000"/>
                </a:solidFill>
              </a:rPr>
              <a:t>value  rnorm</a:t>
            </a:r>
            <a:r>
              <a:rPr lang="en-US" dirty="0">
                <a:solidFill>
                  <a:srgbClr val="000000"/>
                </a:solidFill>
              </a:rPr>
              <a:t>(10, , 2)</a:t>
            </a:r>
            <a:r>
              <a:rPr lang="en-US" dirty="0" smtClean="0">
                <a:solidFill>
                  <a:srgbClr val="000000"/>
                </a:solidFill>
              </a:rPr>
              <a:t>       # </a:t>
            </a:r>
            <a:r>
              <a:rPr lang="en-US" dirty="0">
                <a:solidFill>
                  <a:srgbClr val="000000"/>
                </a:solidFill>
              </a:rPr>
              <a:t>mean =</a:t>
            </a:r>
            <a:r>
              <a:rPr lang="en-US" dirty="0" smtClean="0">
                <a:solidFill>
                  <a:srgbClr val="000000"/>
                </a:solidFill>
              </a:rPr>
              <a:t> 0 (default value), </a:t>
            </a:r>
            <a:r>
              <a:rPr lang="en-US" dirty="0" err="1">
                <a:solidFill>
                  <a:srgbClr val="000000"/>
                </a:solidFill>
              </a:rPr>
              <a:t>sd</a:t>
            </a:r>
            <a:r>
              <a:rPr lang="en-US" dirty="0">
                <a:solidFill>
                  <a:srgbClr val="000000"/>
                </a:solidFill>
              </a:rPr>
              <a:t> = 2</a:t>
            </a:r>
            <a:br>
              <a:rPr lang="en-US" dirty="0">
                <a:solidFill>
                  <a:srgbClr val="000000"/>
                </a:solidFill>
              </a:rPr>
            </a:br>
            <a:r>
              <a:rPr lang="en-US" dirty="0">
                <a:solidFill>
                  <a:srgbClr val="000000"/>
                </a:solidFill>
              </a:rPr>
              <a:t>rnorm(10, </a:t>
            </a:r>
            <a:r>
              <a:rPr lang="en-US" dirty="0" err="1">
                <a:solidFill>
                  <a:srgbClr val="000000"/>
                </a:solidFill>
              </a:rPr>
              <a:t>sd</a:t>
            </a:r>
            <a:r>
              <a:rPr lang="en-US" dirty="0">
                <a:solidFill>
                  <a:srgbClr val="000000"/>
                </a:solidFill>
              </a:rPr>
              <a:t> = 2</a:t>
            </a:r>
            <a:r>
              <a:rPr lang="en-US" dirty="0" smtClean="0">
                <a:solidFill>
                  <a:srgbClr val="000000"/>
                </a:solidFill>
              </a:rPr>
              <a:t>)   # mean = 0 (default value), </a:t>
            </a:r>
            <a:r>
              <a:rPr lang="en-US" dirty="0" err="1" smtClean="0">
                <a:solidFill>
                  <a:srgbClr val="000000"/>
                </a:solidFill>
              </a:rPr>
              <a:t>sd</a:t>
            </a:r>
            <a:r>
              <a:rPr lang="en-US" dirty="0" smtClean="0">
                <a:solidFill>
                  <a:srgbClr val="000000"/>
                </a:solidFill>
              </a:rPr>
              <a:t> = 2</a:t>
            </a:r>
            <a:br>
              <a:rPr lang="en-US" dirty="0" smtClean="0">
                <a:solidFill>
                  <a:srgbClr val="000000"/>
                </a:solidFill>
              </a:rPr>
            </a:br>
            <a:r>
              <a:rPr lang="en-US" dirty="0">
                <a:solidFill>
                  <a:srgbClr val="000000"/>
                </a:solidFill>
              </a:rPr>
              <a:t>rnorm(10, </a:t>
            </a:r>
            <a:r>
              <a:rPr lang="en-US" dirty="0" err="1">
                <a:solidFill>
                  <a:srgbClr val="000000"/>
                </a:solidFill>
              </a:rPr>
              <a:t>s</a:t>
            </a:r>
            <a:r>
              <a:rPr lang="en-US" dirty="0">
                <a:solidFill>
                  <a:srgbClr val="000000"/>
                </a:solidFill>
              </a:rPr>
              <a:t> = 2) </a:t>
            </a:r>
            <a:r>
              <a:rPr lang="en-US" dirty="0" smtClean="0">
                <a:solidFill>
                  <a:srgbClr val="000000"/>
                </a:solidFill>
              </a:rPr>
              <a:t>   # </a:t>
            </a:r>
            <a:r>
              <a:rPr lang="en-US" dirty="0">
                <a:solidFill>
                  <a:srgbClr val="000000"/>
                </a:solidFill>
              </a:rPr>
              <a:t>partial </a:t>
            </a:r>
            <a:r>
              <a:rPr lang="en-US" dirty="0" smtClean="0">
                <a:solidFill>
                  <a:srgbClr val="000000"/>
                </a:solidFill>
              </a:rPr>
              <a:t>matching – </a:t>
            </a:r>
            <a:r>
              <a:rPr lang="en-US" dirty="0" err="1" smtClean="0">
                <a:solidFill>
                  <a:srgbClr val="000000"/>
                </a:solidFill>
              </a:rPr>
              <a:t>sd</a:t>
            </a:r>
            <a:r>
              <a:rPr lang="en-US" dirty="0" smtClean="0">
                <a:solidFill>
                  <a:srgbClr val="000000"/>
                </a:solidFill>
              </a:rPr>
              <a:t> = 2              </a:t>
            </a:r>
            <a:r>
              <a:rPr lang="en-US" dirty="0" err="1" smtClean="0">
                <a:solidFill>
                  <a:srgbClr val="000000"/>
                </a:solidFill>
              </a:rPr>
              <a:t>rnorm</a:t>
            </a:r>
            <a:r>
              <a:rPr lang="en-US" dirty="0" err="1">
                <a:solidFill>
                  <a:srgbClr val="000000"/>
                </a:solidFill>
              </a:rPr>
              <a:t>(sd</a:t>
            </a:r>
            <a:r>
              <a:rPr lang="en-US" dirty="0">
                <a:solidFill>
                  <a:srgbClr val="000000"/>
                </a:solidFill>
              </a:rPr>
              <a:t> = 2, 10)</a:t>
            </a:r>
            <a:r>
              <a:rPr lang="en-US" dirty="0" smtClean="0">
                <a:solidFill>
                  <a:srgbClr val="000000"/>
                </a:solidFill>
              </a:rPr>
              <a:t>   # </a:t>
            </a:r>
            <a:r>
              <a:rPr lang="en-US" dirty="0" err="1">
                <a:solidFill>
                  <a:srgbClr val="000000"/>
                </a:solidFill>
              </a:rPr>
              <a:t>n</a:t>
            </a:r>
            <a:r>
              <a:rPr lang="en-US" dirty="0">
                <a:solidFill>
                  <a:srgbClr val="000000"/>
                </a:solidFill>
              </a:rPr>
              <a:t> = 10,</a:t>
            </a:r>
            <a:r>
              <a:rPr lang="en-US" dirty="0" smtClean="0">
                <a:solidFill>
                  <a:srgbClr val="000000"/>
                </a:solidFill>
              </a:rPr>
              <a:t> mean = 0, </a:t>
            </a:r>
            <a:r>
              <a:rPr lang="en-US" dirty="0" err="1" smtClean="0">
                <a:solidFill>
                  <a:srgbClr val="000000"/>
                </a:solidFill>
              </a:rPr>
              <a:t>sd</a:t>
            </a:r>
            <a:r>
              <a:rPr lang="en-US" dirty="0" smtClean="0">
                <a:solidFill>
                  <a:srgbClr val="000000"/>
                </a:solidFill>
              </a:rPr>
              <a:t> </a:t>
            </a:r>
            <a:r>
              <a:rPr lang="en-US" dirty="0">
                <a:solidFill>
                  <a:srgbClr val="000000"/>
                </a:solidFill>
              </a:rPr>
              <a:t>= </a:t>
            </a:r>
            <a:r>
              <a:rPr lang="en-US" dirty="0" smtClean="0">
                <a:solidFill>
                  <a:srgbClr val="000000"/>
                </a:solidFill>
              </a:rPr>
              <a:t>2</a:t>
            </a:r>
            <a:endParaRPr lang="en-US" dirty="0">
              <a:solidFill>
                <a:srgbClr val="000000"/>
              </a:solidFill>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09" name="Rectangle 1"/>
          <p:cNvSpPr>
            <a:spLocks noGrp="1" noChangeArrowheads="1"/>
          </p:cNvSpPr>
          <p:nvPr>
            <p:ph type="title"/>
          </p:nvPr>
        </p:nvSpPr>
        <p:spPr>
          <a:xfrm>
            <a:off x="17859" y="17860"/>
            <a:ext cx="8751094" cy="562570"/>
          </a:xfrm>
          <a:ln/>
        </p:spPr>
        <p:txBody>
          <a:bodyPr anchor="t"/>
          <a:lstStyle/>
          <a:p>
            <a:r>
              <a:rPr lang="en-US" baseline="32000"/>
              <a:t>...</a:t>
            </a:r>
          </a:p>
        </p:txBody>
      </p:sp>
      <p:sp>
        <p:nvSpPr>
          <p:cNvPr id="43010" name="Rectangle 2"/>
          <p:cNvSpPr>
            <a:spLocks noGrp="1" noChangeArrowheads="1"/>
          </p:cNvSpPr>
          <p:nvPr>
            <p:ph type="body" idx="1"/>
          </p:nvPr>
        </p:nvSpPr>
        <p:spPr>
          <a:xfrm>
            <a:off x="35719" y="589359"/>
            <a:ext cx="9072563" cy="6223992"/>
          </a:xfrm>
          <a:ln/>
        </p:spPr>
        <p:txBody>
          <a:bodyPr anchor="t"/>
          <a:lstStyle/>
          <a:p>
            <a:pPr marL="627288"/>
            <a:r>
              <a:rPr lang="en-US" dirty="0"/>
              <a:t>Some functions have a parameter named "..."</a:t>
            </a:r>
          </a:p>
          <a:p>
            <a:pPr marL="627288"/>
            <a:r>
              <a:rPr lang="en-US" dirty="0"/>
              <a:t>This means zero or more arguments which do not match any of the other parameters.</a:t>
            </a:r>
          </a:p>
          <a:p>
            <a:pPr marL="627288"/>
            <a:r>
              <a:rPr lang="en-US" dirty="0"/>
              <a:t>Two purposes for</a:t>
            </a:r>
            <a:r>
              <a:rPr lang="en-US" dirty="0" smtClean="0"/>
              <a:t> …</a:t>
            </a:r>
          </a:p>
          <a:p>
            <a:pPr marL="1011251" lvl="1">
              <a:buFont typeface="Arial"/>
              <a:buChar char="•"/>
            </a:pPr>
            <a:r>
              <a:rPr lang="en-US" dirty="0" smtClean="0"/>
              <a:t>collect </a:t>
            </a:r>
            <a:r>
              <a:rPr lang="en-US" dirty="0"/>
              <a:t>arbitrary number of arguments together to be processed together,</a:t>
            </a:r>
            <a:r>
              <a:rPr lang="en-US" dirty="0" smtClean="0"/>
              <a:t> </a:t>
            </a:r>
          </a:p>
          <a:p>
            <a:pPr marL="1011251" lvl="1">
              <a:buFont typeface="Arial"/>
              <a:buChar char="•"/>
            </a:pPr>
            <a:r>
              <a:rPr lang="en-US" dirty="0" smtClean="0"/>
              <a:t>e</a:t>
            </a:r>
            <a:r>
              <a:rPr lang="en-US" dirty="0"/>
              <a:t>.g. sum(..., </a:t>
            </a:r>
            <a:r>
              <a:rPr lang="en-US" dirty="0" err="1"/>
              <a:t>na.rm</a:t>
            </a:r>
            <a:r>
              <a:rPr lang="en-US" dirty="0"/>
              <a:t> = FALSE)</a:t>
            </a:r>
            <a:br>
              <a:rPr lang="en-US" dirty="0"/>
            </a:br>
            <a:r>
              <a:rPr lang="en-US" dirty="0"/>
              <a:t> elements are collected into a vector and added</a:t>
            </a:r>
            <a:br>
              <a:rPr lang="en-US" dirty="0"/>
            </a:br>
            <a:r>
              <a:rPr lang="en-US" dirty="0"/>
              <a:t> (compare with </a:t>
            </a:r>
            <a:r>
              <a:rPr lang="en-US" dirty="0" err="1"/>
              <a:t>sum(x</a:t>
            </a:r>
            <a:r>
              <a:rPr lang="en-US" dirty="0"/>
              <a:t>) or </a:t>
            </a:r>
            <a:r>
              <a:rPr lang="en-US" dirty="0" err="1"/>
              <a:t>sum(x</a:t>
            </a:r>
            <a:r>
              <a:rPr lang="en-US" dirty="0"/>
              <a:t>, </a:t>
            </a:r>
            <a:r>
              <a:rPr lang="en-US" dirty="0" err="1"/>
              <a:t>y</a:t>
            </a:r>
            <a:r>
              <a:rPr lang="en-US" dirty="0"/>
              <a:t>))</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3" name="Rectangle 1"/>
          <p:cNvSpPr>
            <a:spLocks noGrp="1" noChangeArrowheads="1"/>
          </p:cNvSpPr>
          <p:nvPr>
            <p:ph type="title"/>
          </p:nvPr>
        </p:nvSpPr>
        <p:spPr>
          <a:xfrm>
            <a:off x="17859" y="17860"/>
            <a:ext cx="8751094" cy="562570"/>
          </a:xfrm>
          <a:ln/>
        </p:spPr>
        <p:txBody>
          <a:bodyPr anchor="t"/>
          <a:lstStyle/>
          <a:p>
            <a:r>
              <a:rPr lang="en-US" baseline="32000" dirty="0">
                <a:solidFill>
                  <a:schemeClr val="bg2"/>
                </a:solidFill>
              </a:rPr>
              <a:t>...</a:t>
            </a:r>
          </a:p>
        </p:txBody>
      </p:sp>
      <p:sp>
        <p:nvSpPr>
          <p:cNvPr id="44034" name="Rectangle 2"/>
          <p:cNvSpPr>
            <a:spLocks noGrp="1" noChangeArrowheads="1"/>
          </p:cNvSpPr>
          <p:nvPr>
            <p:ph type="body" idx="1"/>
          </p:nvPr>
        </p:nvSpPr>
        <p:spPr>
          <a:ln/>
        </p:spPr>
        <p:txBody>
          <a:bodyPr>
            <a:normAutofit fontScale="85000" lnSpcReduction="20000"/>
          </a:bodyPr>
          <a:lstStyle/>
          <a:p>
            <a:pPr marL="627288"/>
            <a:r>
              <a:rPr lang="en-US" dirty="0">
                <a:solidFill>
                  <a:srgbClr val="000000"/>
                </a:solidFill>
              </a:rPr>
              <a:t>arguments that are passed directly to other functions called by this function</a:t>
            </a:r>
            <a:br>
              <a:rPr lang="en-US" dirty="0">
                <a:solidFill>
                  <a:srgbClr val="000000"/>
                </a:solidFill>
              </a:rPr>
            </a:br>
            <a:r>
              <a:rPr lang="en-US" dirty="0">
                <a:solidFill>
                  <a:srgbClr val="000000"/>
                </a:solidFill>
              </a:rPr>
              <a:t>  e.g. used a lot in graphics functions to pass common named arguments like </a:t>
            </a:r>
            <a:r>
              <a:rPr lang="en-US" dirty="0" err="1">
                <a:solidFill>
                  <a:srgbClr val="000000"/>
                </a:solidFill>
              </a:rPr>
              <a:t>col</a:t>
            </a:r>
            <a:r>
              <a:rPr lang="en-US" dirty="0">
                <a:solidFill>
                  <a:srgbClr val="000000"/>
                </a:solidFill>
              </a:rPr>
              <a:t>, </a:t>
            </a:r>
            <a:r>
              <a:rPr lang="en-US" dirty="0" err="1">
                <a:solidFill>
                  <a:srgbClr val="000000"/>
                </a:solidFill>
              </a:rPr>
              <a:t>pch</a:t>
            </a:r>
            <a:r>
              <a:rPr lang="en-US" dirty="0">
                <a:solidFill>
                  <a:srgbClr val="000000"/>
                </a:solidFill>
              </a:rPr>
              <a:t> to lower-level functions.</a:t>
            </a:r>
          </a:p>
          <a:p>
            <a:pPr marL="627288">
              <a:spcBef>
                <a:spcPts val="984"/>
              </a:spcBef>
            </a:pPr>
            <a:r>
              <a:rPr lang="en-US" dirty="0">
                <a:solidFill>
                  <a:srgbClr val="000000"/>
                </a:solidFill>
              </a:rPr>
              <a:t>Or </a:t>
            </a:r>
            <a:br>
              <a:rPr lang="en-US" dirty="0">
                <a:solidFill>
                  <a:srgbClr val="000000"/>
                </a:solidFill>
              </a:rPr>
            </a:br>
            <a:r>
              <a:rPr lang="en-US" dirty="0">
                <a:solidFill>
                  <a:srgbClr val="000000"/>
                </a:solidFill>
              </a:rPr>
              <a:t>   </a:t>
            </a:r>
            <a:r>
              <a:rPr lang="en-US" dirty="0">
                <a:solidFill>
                  <a:srgbClr val="3366FF"/>
                </a:solidFill>
              </a:rPr>
              <a:t>lapply(1:3, </a:t>
            </a:r>
            <a:r>
              <a:rPr lang="en-US" dirty="0" err="1">
                <a:solidFill>
                  <a:srgbClr val="3366FF"/>
                </a:solidFill>
              </a:rPr>
              <a:t>rnorm</a:t>
            </a:r>
            <a:r>
              <a:rPr lang="en-US" dirty="0">
                <a:solidFill>
                  <a:srgbClr val="3366FF"/>
                </a:solidFill>
              </a:rPr>
              <a:t>, </a:t>
            </a:r>
            <a:r>
              <a:rPr lang="en-US" dirty="0" err="1">
                <a:solidFill>
                  <a:srgbClr val="3366FF"/>
                </a:solidFill>
              </a:rPr>
              <a:t>sd</a:t>
            </a:r>
            <a:r>
              <a:rPr lang="en-US" dirty="0">
                <a:solidFill>
                  <a:srgbClr val="3366FF"/>
                </a:solidFill>
              </a:rPr>
              <a:t> = 3)</a:t>
            </a:r>
          </a:p>
          <a:p>
            <a:pPr marL="627288">
              <a:spcBef>
                <a:spcPts val="984"/>
              </a:spcBef>
            </a:pPr>
            <a:r>
              <a:rPr lang="en-US" dirty="0" err="1">
                <a:solidFill>
                  <a:srgbClr val="000000"/>
                </a:solidFill>
              </a:rPr>
              <a:t>lapply</a:t>
            </a:r>
            <a:r>
              <a:rPr lang="en-US" dirty="0">
                <a:solidFill>
                  <a:srgbClr val="000000"/>
                </a:solidFill>
              </a:rPr>
              <a:t> accepts additional arguments via its ... parameter, and passes them in the call to </a:t>
            </a:r>
            <a:br>
              <a:rPr lang="en-US" dirty="0">
                <a:solidFill>
                  <a:srgbClr val="000000"/>
                </a:solidFill>
              </a:rPr>
            </a:br>
            <a:r>
              <a:rPr lang="en-US" dirty="0">
                <a:solidFill>
                  <a:srgbClr val="000000"/>
                </a:solidFill>
              </a:rPr>
              <a:t>     </a:t>
            </a:r>
            <a:r>
              <a:rPr lang="en-US" dirty="0" err="1">
                <a:solidFill>
                  <a:srgbClr val="000000"/>
                </a:solidFill>
              </a:rPr>
              <a:t>FUN(x[i</a:t>
            </a:r>
            <a:r>
              <a:rPr lang="en-US" dirty="0">
                <a:solidFill>
                  <a:srgbClr val="000000"/>
                </a:solidFill>
              </a:rPr>
              <a:t>], ...)</a:t>
            </a:r>
          </a:p>
          <a:p>
            <a:pPr marL="627288">
              <a:spcBef>
                <a:spcPts val="984"/>
              </a:spcBef>
            </a:pPr>
            <a:r>
              <a:rPr lang="en-US" dirty="0">
                <a:solidFill>
                  <a:srgbClr val="000000"/>
                </a:solidFill>
              </a:rPr>
              <a:t>R </a:t>
            </a:r>
            <a:r>
              <a:rPr lang="en-US" dirty="0" err="1">
                <a:solidFill>
                  <a:srgbClr val="000000"/>
                </a:solidFill>
              </a:rPr>
              <a:t>inlines</a:t>
            </a:r>
            <a:r>
              <a:rPr lang="en-US" dirty="0">
                <a:solidFill>
                  <a:srgbClr val="000000"/>
                </a:solidFill>
              </a:rPr>
              <a:t> the ... in the call to the function, with the names and all.</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Data types</a:t>
            </a:r>
          </a:p>
          <a:p>
            <a:r>
              <a:rPr lang="en-US" dirty="0" err="1" smtClean="0"/>
              <a:t>Vectorization</a:t>
            </a:r>
            <a:endParaRPr lang="en-US" dirty="0" smtClean="0"/>
          </a:p>
          <a:p>
            <a:r>
              <a:rPr lang="en-US" dirty="0" smtClean="0"/>
              <a:t>Missing values</a:t>
            </a:r>
          </a:p>
          <a:p>
            <a:r>
              <a:rPr lang="en-US" dirty="0" smtClean="0"/>
              <a:t>Function calls and semantics </a:t>
            </a:r>
          </a:p>
          <a:p>
            <a:pPr lvl="1"/>
            <a:r>
              <a:rPr lang="en-US" dirty="0" smtClean="0"/>
              <a:t>copying values, lazy evaluation, </a:t>
            </a:r>
            <a:r>
              <a:rPr lang="en-US" u="sng" dirty="0" smtClean="0"/>
              <a:t>scope</a:t>
            </a:r>
            <a:r>
              <a:rPr lang="en-US" dirty="0" smtClean="0"/>
              <a:t> &amp; symbol evaluation.</a:t>
            </a:r>
          </a:p>
          <a:p>
            <a:r>
              <a:rPr lang="en-US" dirty="0" smtClean="0"/>
              <a:t>Control flow</a:t>
            </a:r>
          </a:p>
          <a:p>
            <a:r>
              <a:rPr lang="en-US" dirty="0" smtClean="0"/>
              <a:t>Writing functions</a:t>
            </a:r>
          </a:p>
          <a:p>
            <a:pPr lvl="1"/>
            <a:r>
              <a:rPr lang="en-US" dirty="0" smtClean="0"/>
              <a:t>Mechanics, style</a:t>
            </a:r>
          </a:p>
          <a:p>
            <a:r>
              <a:rPr lang="en-US" dirty="0" smtClean="0"/>
              <a:t>Debugging</a:t>
            </a:r>
          </a:p>
          <a:p>
            <a:pPr lvl="1"/>
            <a:r>
              <a:rPr lang="en-US" dirty="0" smtClean="0"/>
              <a:t>Static &amp; dynamic/run-time, tools</a:t>
            </a:r>
          </a:p>
          <a:p>
            <a:r>
              <a:rPr lang="en-US" dirty="0" smtClean="0"/>
              <a:t>Profiling</a:t>
            </a:r>
          </a:p>
          <a:p>
            <a:pPr lvl="1"/>
            <a:r>
              <a:rPr lang="en-US" dirty="0" smtClean="0"/>
              <a:t>Tools – </a:t>
            </a:r>
            <a:r>
              <a:rPr lang="en-US" dirty="0" err="1" smtClean="0"/>
              <a:t>Rprof</a:t>
            </a:r>
            <a:r>
              <a:rPr lang="en-US" dirty="0" smtClean="0"/>
              <a:t>(), </a:t>
            </a:r>
            <a:r>
              <a:rPr lang="en-US" dirty="0" err="1" smtClean="0"/>
              <a:t>summaryRprof</a:t>
            </a:r>
            <a:r>
              <a:rPr lang="en-US" dirty="0" smtClean="0"/>
              <a:t>().</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7" name="Rectangle 1"/>
          <p:cNvSpPr>
            <a:spLocks noGrp="1" noChangeArrowheads="1"/>
          </p:cNvSpPr>
          <p:nvPr>
            <p:ph type="title"/>
          </p:nvPr>
        </p:nvSpPr>
        <p:spPr>
          <a:ln/>
        </p:spPr>
        <p:txBody>
          <a:bodyPr/>
          <a:lstStyle/>
          <a:p>
            <a:r>
              <a:rPr lang="en-US" dirty="0">
                <a:solidFill>
                  <a:srgbClr val="000000"/>
                </a:solidFill>
              </a:rPr>
              <a:t>Argument</a:t>
            </a:r>
            <a:r>
              <a:rPr lang="en-US" dirty="0" smtClean="0">
                <a:solidFill>
                  <a:srgbClr val="000000"/>
                </a:solidFill>
              </a:rPr>
              <a:t> Matching</a:t>
            </a:r>
            <a:endParaRPr lang="en-US" dirty="0">
              <a:solidFill>
                <a:srgbClr val="000000"/>
              </a:solidFill>
            </a:endParaRPr>
          </a:p>
        </p:txBody>
      </p:sp>
      <p:sp>
        <p:nvSpPr>
          <p:cNvPr id="45058" name="Rectangle 2"/>
          <p:cNvSpPr>
            <a:spLocks noGrp="1" noChangeArrowheads="1"/>
          </p:cNvSpPr>
          <p:nvPr>
            <p:ph type="body" idx="1"/>
          </p:nvPr>
        </p:nvSpPr>
        <p:spPr>
          <a:ln/>
        </p:spPr>
        <p:txBody>
          <a:bodyPr>
            <a:normAutofit lnSpcReduction="10000"/>
          </a:bodyPr>
          <a:lstStyle/>
          <a:p>
            <a:pPr marL="627288"/>
            <a:r>
              <a:rPr lang="en-US" dirty="0">
                <a:solidFill>
                  <a:srgbClr val="000000"/>
                </a:solidFill>
              </a:rPr>
              <a:t>arguments that do not match by name or position are collected into the ... "list".</a:t>
            </a:r>
          </a:p>
          <a:p>
            <a:pPr marL="627288"/>
            <a:r>
              <a:rPr lang="en-US" dirty="0">
                <a:solidFill>
                  <a:srgbClr val="000000"/>
                </a:solidFill>
              </a:rPr>
              <a:t>In most languages, ... must come last.</a:t>
            </a:r>
            <a:br>
              <a:rPr lang="en-US" dirty="0">
                <a:solidFill>
                  <a:srgbClr val="000000"/>
                </a:solidFill>
              </a:rPr>
            </a:br>
            <a:r>
              <a:rPr lang="en-US" dirty="0">
                <a:solidFill>
                  <a:srgbClr val="000000"/>
                </a:solidFill>
              </a:rPr>
              <a:t>But in R, some functions have additional parameters after the ...</a:t>
            </a:r>
          </a:p>
          <a:p>
            <a:pPr marL="1011251" lvl="1">
              <a:spcBef>
                <a:spcPts val="844"/>
              </a:spcBef>
              <a:buFont typeface="Arial"/>
              <a:buChar char="•"/>
            </a:pPr>
            <a:r>
              <a:rPr lang="en-US" dirty="0">
                <a:solidFill>
                  <a:srgbClr val="000000"/>
                </a:solidFill>
              </a:rPr>
              <a:t>users must specify values for these parameters by using the fully specified parameter name name, e.g.</a:t>
            </a:r>
            <a:br>
              <a:rPr lang="en-US" dirty="0">
                <a:solidFill>
                  <a:srgbClr val="000000"/>
                </a:solidFill>
              </a:rPr>
            </a:br>
            <a:r>
              <a:rPr lang="en-US" dirty="0">
                <a:solidFill>
                  <a:srgbClr val="000000"/>
                </a:solidFill>
              </a:rPr>
              <a:t> </a:t>
            </a:r>
            <a:r>
              <a:rPr lang="en-US" dirty="0">
                <a:solidFill>
                  <a:srgbClr val="3366FF"/>
                </a:solidFill>
              </a:rPr>
              <a:t>cat(..., file = "", sep = " ")</a:t>
            </a:r>
            <a:r>
              <a:rPr lang="en-US" dirty="0">
                <a:solidFill>
                  <a:srgbClr val="000000"/>
                </a:solidFill>
              </a:rPr>
              <a:t/>
            </a:r>
            <a:br>
              <a:rPr lang="en-US" dirty="0">
                <a:solidFill>
                  <a:srgbClr val="000000"/>
                </a:solidFill>
              </a:rPr>
            </a:br>
            <a:r>
              <a:rPr lang="en-US" dirty="0">
                <a:solidFill>
                  <a:srgbClr val="000000"/>
                </a:solidFill>
              </a:rPr>
              <a:t> </a:t>
            </a:r>
            <a:r>
              <a:rPr lang="en-US" sz="2300" dirty="0" err="1">
                <a:solidFill>
                  <a:srgbClr val="3366FF"/>
                </a:solidFill>
              </a:rPr>
              <a:t>cat("some</a:t>
            </a:r>
            <a:r>
              <a:rPr lang="en-US" sz="2300" dirty="0">
                <a:solidFill>
                  <a:srgbClr val="3366FF"/>
                </a:solidFill>
              </a:rPr>
              <a:t> text", " to display", file = "</a:t>
            </a:r>
            <a:r>
              <a:rPr lang="en-US" sz="2300" dirty="0" err="1">
                <a:solidFill>
                  <a:srgbClr val="3366FF"/>
                </a:solidFill>
              </a:rPr>
              <a:t>myFile</a:t>
            </a:r>
            <a:r>
              <a:rPr lang="en-US" sz="2300" dirty="0">
                <a:solidFill>
                  <a:srgbClr val="3366FF"/>
                </a:solidFill>
              </a:rPr>
              <a:t>", sep ="")</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1" name="Rectangle 1"/>
          <p:cNvSpPr>
            <a:spLocks noGrp="1" noChangeArrowheads="1"/>
          </p:cNvSpPr>
          <p:nvPr>
            <p:ph type="title"/>
          </p:nvPr>
        </p:nvSpPr>
        <p:spPr>
          <a:ln/>
        </p:spPr>
        <p:txBody>
          <a:bodyPr/>
          <a:lstStyle/>
          <a:p>
            <a:r>
              <a:rPr lang="en-US" dirty="0">
                <a:solidFill>
                  <a:srgbClr val="000000"/>
                </a:solidFill>
              </a:rPr>
              <a:t>Copying</a:t>
            </a:r>
            <a:r>
              <a:rPr lang="en-US" dirty="0" smtClean="0">
                <a:solidFill>
                  <a:srgbClr val="000000"/>
                </a:solidFill>
              </a:rPr>
              <a:t> Objects</a:t>
            </a:r>
            <a:endParaRPr lang="en-US" dirty="0">
              <a:solidFill>
                <a:srgbClr val="000000"/>
              </a:solidFill>
            </a:endParaRPr>
          </a:p>
        </p:txBody>
      </p:sp>
      <p:sp>
        <p:nvSpPr>
          <p:cNvPr id="46082" name="Rectangle 2"/>
          <p:cNvSpPr>
            <a:spLocks noGrp="1" noChangeArrowheads="1"/>
          </p:cNvSpPr>
          <p:nvPr>
            <p:ph type="body" idx="1"/>
          </p:nvPr>
        </p:nvSpPr>
        <p:spPr>
          <a:ln/>
        </p:spPr>
        <p:txBody>
          <a:bodyPr>
            <a:normAutofit fontScale="92500" lnSpcReduction="20000"/>
          </a:bodyPr>
          <a:lstStyle/>
          <a:p>
            <a:pPr marL="627288"/>
            <a:r>
              <a:rPr lang="en-US" dirty="0">
                <a:solidFill>
                  <a:srgbClr val="000000"/>
                </a:solidFill>
              </a:rPr>
              <a:t>Create a collection of 10 random normal values</a:t>
            </a:r>
            <a:br>
              <a:rPr lang="en-US" dirty="0">
                <a:solidFill>
                  <a:srgbClr val="000000"/>
                </a:solidFill>
              </a:rPr>
            </a:br>
            <a:r>
              <a:rPr lang="en-US" dirty="0" err="1">
                <a:solidFill>
                  <a:srgbClr val="3366FF"/>
                </a:solidFill>
              </a:rPr>
              <a:t>x</a:t>
            </a:r>
            <a:r>
              <a:rPr lang="en-US" dirty="0">
                <a:solidFill>
                  <a:srgbClr val="3366FF"/>
                </a:solidFill>
              </a:rPr>
              <a:t> = rnorm(10) </a:t>
            </a:r>
          </a:p>
          <a:p>
            <a:pPr marL="627288"/>
            <a:r>
              <a:rPr lang="en-US" dirty="0">
                <a:solidFill>
                  <a:srgbClr val="000000"/>
                </a:solidFill>
              </a:rPr>
              <a:t>Assign </a:t>
            </a:r>
            <a:r>
              <a:rPr lang="en-US" dirty="0" err="1">
                <a:solidFill>
                  <a:srgbClr val="000000"/>
                </a:solidFill>
              </a:rPr>
              <a:t>x</a:t>
            </a:r>
            <a:r>
              <a:rPr lang="en-US" dirty="0">
                <a:solidFill>
                  <a:srgbClr val="000000"/>
                </a:solidFill>
              </a:rPr>
              <a:t> to new variable </a:t>
            </a:r>
            <a:r>
              <a:rPr lang="en-US" dirty="0" err="1">
                <a:solidFill>
                  <a:srgbClr val="000000"/>
                </a:solidFill>
              </a:rPr>
              <a:t>y</a:t>
            </a:r>
            <a:r>
              <a:rPr lang="en-US" dirty="0">
                <a:solidFill>
                  <a:srgbClr val="000000"/>
                </a:solidFill>
              </a:rPr>
              <a:t/>
            </a:r>
            <a:br>
              <a:rPr lang="en-US" dirty="0">
                <a:solidFill>
                  <a:srgbClr val="000000"/>
                </a:solidFill>
              </a:rPr>
            </a:br>
            <a:r>
              <a:rPr lang="en-US" dirty="0" err="1">
                <a:solidFill>
                  <a:srgbClr val="3366FF"/>
                </a:solidFill>
              </a:rPr>
              <a:t>y</a:t>
            </a:r>
            <a:r>
              <a:rPr lang="en-US" dirty="0">
                <a:solidFill>
                  <a:srgbClr val="3366FF"/>
                </a:solidFill>
              </a:rPr>
              <a:t> = </a:t>
            </a:r>
            <a:r>
              <a:rPr lang="en-US" dirty="0" err="1">
                <a:solidFill>
                  <a:srgbClr val="3366FF"/>
                </a:solidFill>
              </a:rPr>
              <a:t>x</a:t>
            </a:r>
            <a:endParaRPr lang="en-US" dirty="0">
              <a:solidFill>
                <a:srgbClr val="3366FF"/>
              </a:solidFill>
            </a:endParaRPr>
          </a:p>
          <a:p>
            <a:pPr marL="627288"/>
            <a:r>
              <a:rPr lang="en-US" dirty="0">
                <a:solidFill>
                  <a:srgbClr val="000000"/>
                </a:solidFill>
              </a:rPr>
              <a:t>This is a copy of </a:t>
            </a:r>
            <a:r>
              <a:rPr lang="en-US" dirty="0" err="1">
                <a:solidFill>
                  <a:srgbClr val="000000"/>
                </a:solidFill>
              </a:rPr>
              <a:t>x</a:t>
            </a:r>
            <a:r>
              <a:rPr lang="en-US" dirty="0">
                <a:solidFill>
                  <a:srgbClr val="000000"/>
                </a:solidFill>
              </a:rPr>
              <a:t/>
            </a:r>
            <a:br>
              <a:rPr lang="en-US" dirty="0">
                <a:solidFill>
                  <a:srgbClr val="000000"/>
                </a:solidFill>
              </a:rPr>
            </a:br>
            <a:r>
              <a:rPr lang="en-US" dirty="0">
                <a:solidFill>
                  <a:srgbClr val="000000"/>
                </a:solidFill>
              </a:rPr>
              <a:t>(actually both </a:t>
            </a:r>
            <a:r>
              <a:rPr lang="en-US" dirty="0" err="1">
                <a:solidFill>
                  <a:srgbClr val="000000"/>
                </a:solidFill>
              </a:rPr>
              <a:t>x</a:t>
            </a:r>
            <a:r>
              <a:rPr lang="en-US" dirty="0">
                <a:solidFill>
                  <a:srgbClr val="000000"/>
                </a:solidFill>
              </a:rPr>
              <a:t> and </a:t>
            </a:r>
            <a:r>
              <a:rPr lang="en-US" dirty="0" err="1">
                <a:solidFill>
                  <a:srgbClr val="000000"/>
                </a:solidFill>
              </a:rPr>
              <a:t>y</a:t>
            </a:r>
            <a:r>
              <a:rPr lang="en-US" dirty="0">
                <a:solidFill>
                  <a:srgbClr val="000000"/>
                </a:solidFill>
              </a:rPr>
              <a:t> initially point to a single shared array in memory)</a:t>
            </a:r>
          </a:p>
          <a:p>
            <a:pPr marL="627288"/>
            <a:r>
              <a:rPr lang="en-US" dirty="0">
                <a:solidFill>
                  <a:srgbClr val="000000"/>
                </a:solidFill>
              </a:rPr>
              <a:t>But if we change </a:t>
            </a:r>
            <a:r>
              <a:rPr lang="en-US" dirty="0" err="1">
                <a:solidFill>
                  <a:srgbClr val="000000"/>
                </a:solidFill>
              </a:rPr>
              <a:t>x</a:t>
            </a:r>
            <a:r>
              <a:rPr lang="en-US" dirty="0">
                <a:solidFill>
                  <a:srgbClr val="000000"/>
                </a:solidFill>
              </a:rPr>
              <a:t>, e.g.</a:t>
            </a:r>
            <a:br>
              <a:rPr lang="en-US" dirty="0">
                <a:solidFill>
                  <a:srgbClr val="000000"/>
                </a:solidFill>
              </a:rPr>
            </a:br>
            <a:r>
              <a:rPr lang="en-US" dirty="0">
                <a:solidFill>
                  <a:srgbClr val="3366FF"/>
                </a:solidFill>
              </a:rPr>
              <a:t> x[1] = 100</a:t>
            </a:r>
            <a:r>
              <a:rPr lang="en-US" dirty="0">
                <a:solidFill>
                  <a:srgbClr val="000000"/>
                </a:solidFill>
              </a:rPr>
              <a:t/>
            </a:r>
            <a:br>
              <a:rPr lang="en-US" dirty="0">
                <a:solidFill>
                  <a:srgbClr val="000000"/>
                </a:solidFill>
              </a:rPr>
            </a:br>
            <a:r>
              <a:rPr lang="en-US" dirty="0" err="1">
                <a:solidFill>
                  <a:srgbClr val="000000"/>
                </a:solidFill>
              </a:rPr>
              <a:t>y</a:t>
            </a:r>
            <a:r>
              <a:rPr lang="en-US" dirty="0">
                <a:solidFill>
                  <a:srgbClr val="000000"/>
                </a:solidFill>
              </a:rPr>
              <a:t> retains its current value and </a:t>
            </a:r>
            <a:r>
              <a:rPr lang="en-US" dirty="0" err="1">
                <a:solidFill>
                  <a:srgbClr val="000000"/>
                </a:solidFill>
              </a:rPr>
              <a:t>x</a:t>
            </a:r>
            <a:r>
              <a:rPr lang="en-US" dirty="0">
                <a:solidFill>
                  <a:srgbClr val="000000"/>
                </a:solidFill>
              </a:rPr>
              <a:t> and </a:t>
            </a:r>
            <a:r>
              <a:rPr lang="en-US" dirty="0" err="1">
                <a:solidFill>
                  <a:srgbClr val="000000"/>
                </a:solidFill>
              </a:rPr>
              <a:t>y</a:t>
            </a:r>
            <a:r>
              <a:rPr lang="en-US" dirty="0">
                <a:solidFill>
                  <a:srgbClr val="000000"/>
                </a:solidFill>
              </a:rPr>
              <a:t> are different.</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5" name="Rectangle 1"/>
          <p:cNvSpPr>
            <a:spLocks noGrp="1" noChangeArrowheads="1"/>
          </p:cNvSpPr>
          <p:nvPr>
            <p:ph type="title"/>
          </p:nvPr>
        </p:nvSpPr>
        <p:spPr>
          <a:ln/>
        </p:spPr>
        <p:txBody>
          <a:bodyPr/>
          <a:lstStyle/>
          <a:p>
            <a:r>
              <a:rPr lang="en-US" dirty="0">
                <a:solidFill>
                  <a:srgbClr val="000000"/>
                </a:solidFill>
              </a:rPr>
              <a:t>Copying</a:t>
            </a:r>
            <a:r>
              <a:rPr lang="en-US" dirty="0" smtClean="0">
                <a:solidFill>
                  <a:srgbClr val="000000"/>
                </a:solidFill>
              </a:rPr>
              <a:t> Arguments</a:t>
            </a:r>
            <a:endParaRPr lang="en-US" dirty="0">
              <a:solidFill>
                <a:srgbClr val="000000"/>
              </a:solidFill>
            </a:endParaRPr>
          </a:p>
        </p:txBody>
      </p:sp>
      <p:sp>
        <p:nvSpPr>
          <p:cNvPr id="47106" name="Rectangle 2"/>
          <p:cNvSpPr>
            <a:spLocks noGrp="1" noChangeArrowheads="1"/>
          </p:cNvSpPr>
          <p:nvPr>
            <p:ph type="body" idx="1"/>
          </p:nvPr>
        </p:nvSpPr>
        <p:spPr>
          <a:ln/>
        </p:spPr>
        <p:txBody>
          <a:bodyPr/>
          <a:lstStyle/>
          <a:p>
            <a:pPr marL="627288"/>
            <a:r>
              <a:rPr lang="en-US" dirty="0">
                <a:solidFill>
                  <a:srgbClr val="000000"/>
                </a:solidFill>
              </a:rPr>
              <a:t>When </a:t>
            </a:r>
            <a:r>
              <a:rPr lang="en-US" dirty="0">
                <a:solidFill>
                  <a:srgbClr val="3366FF"/>
                </a:solidFill>
              </a:rPr>
              <a:t>x[1</a:t>
            </a:r>
            <a:r>
              <a:rPr lang="en-US" dirty="0" smtClean="0">
                <a:solidFill>
                  <a:srgbClr val="3366FF"/>
                </a:solidFill>
              </a:rPr>
              <a:t>] = 100 </a:t>
            </a:r>
            <a:r>
              <a:rPr lang="en-US" dirty="0">
                <a:solidFill>
                  <a:srgbClr val="000000"/>
                </a:solidFill>
              </a:rPr>
              <a:t>is evaluated, R recognizes that the data elements are shared by two or more variables and so makes a copy of it and then modifies the first element of the copy. Then it assigns the result to '</a:t>
            </a:r>
            <a:r>
              <a:rPr lang="en-US" dirty="0" err="1">
                <a:solidFill>
                  <a:srgbClr val="000000"/>
                </a:solidFill>
              </a:rPr>
              <a:t>x</a:t>
            </a:r>
            <a:r>
              <a:rPr lang="en-US" dirty="0">
                <a:solidFill>
                  <a:srgbClr val="000000"/>
                </a:solidFill>
              </a:rPr>
              <a:t>'.</a:t>
            </a:r>
          </a:p>
          <a:p>
            <a:pPr marL="627288"/>
            <a:r>
              <a:rPr lang="en-US" dirty="0">
                <a:solidFill>
                  <a:srgbClr val="000000"/>
                </a:solidFill>
              </a:rPr>
              <a:t>The original shared copy of the vector remains unchanged and is tied to </a:t>
            </a:r>
            <a:r>
              <a:rPr lang="en-US" dirty="0" err="1">
                <a:solidFill>
                  <a:srgbClr val="000000"/>
                </a:solidFill>
              </a:rPr>
              <a:t>y</a:t>
            </a:r>
            <a:r>
              <a:rPr lang="en-US" dirty="0">
                <a:solidFill>
                  <a:srgbClr val="000000"/>
                </a:solidFill>
              </a:rPr>
              <a:t>.</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29" name="Rectangle 1"/>
          <p:cNvSpPr>
            <a:spLocks noGrp="1" noChangeArrowheads="1"/>
          </p:cNvSpPr>
          <p:nvPr>
            <p:ph type="title"/>
          </p:nvPr>
        </p:nvSpPr>
        <p:spPr>
          <a:ln/>
        </p:spPr>
        <p:txBody>
          <a:bodyPr/>
          <a:lstStyle/>
          <a:p>
            <a:r>
              <a:rPr lang="en-US" dirty="0" smtClean="0">
                <a:solidFill>
                  <a:srgbClr val="000000"/>
                </a:solidFill>
              </a:rPr>
              <a:t>Computational Model</a:t>
            </a:r>
            <a:endParaRPr lang="en-US" dirty="0">
              <a:solidFill>
                <a:srgbClr val="000000"/>
              </a:solidFill>
            </a:endParaRPr>
          </a:p>
        </p:txBody>
      </p:sp>
      <p:sp>
        <p:nvSpPr>
          <p:cNvPr id="48130" name="Rectangle 2"/>
          <p:cNvSpPr>
            <a:spLocks noGrp="1" noChangeArrowheads="1"/>
          </p:cNvSpPr>
          <p:nvPr>
            <p:ph type="body" idx="1"/>
          </p:nvPr>
        </p:nvSpPr>
        <p:spPr>
          <a:ln/>
        </p:spPr>
        <p:txBody>
          <a:bodyPr>
            <a:normAutofit fontScale="70000" lnSpcReduction="20000"/>
          </a:bodyPr>
          <a:lstStyle/>
          <a:p>
            <a:pPr marL="627288"/>
            <a:r>
              <a:rPr lang="en-US" dirty="0">
                <a:solidFill>
                  <a:srgbClr val="000000"/>
                </a:solidFill>
              </a:rPr>
              <a:t>So the computational model is that assignments (almost always) appear to make a copy of their data.</a:t>
            </a:r>
          </a:p>
          <a:p>
            <a:pPr marL="627288">
              <a:spcBef>
                <a:spcPts val="1266"/>
              </a:spcBef>
            </a:pPr>
            <a:r>
              <a:rPr lang="en-US" dirty="0">
                <a:solidFill>
                  <a:srgbClr val="000000"/>
                </a:solidFill>
              </a:rPr>
              <a:t>So in a function call, </a:t>
            </a:r>
            <a:br>
              <a:rPr lang="en-US" dirty="0">
                <a:solidFill>
                  <a:srgbClr val="000000"/>
                </a:solidFill>
              </a:rPr>
            </a:br>
            <a:r>
              <a:rPr lang="en-US" dirty="0">
                <a:solidFill>
                  <a:srgbClr val="000000"/>
                </a:solidFill>
              </a:rPr>
              <a:t>  </a:t>
            </a:r>
            <a:r>
              <a:rPr lang="en-US" dirty="0" err="1">
                <a:solidFill>
                  <a:srgbClr val="3366FF"/>
                </a:solidFill>
              </a:rPr>
              <a:t>foo</a:t>
            </a:r>
            <a:r>
              <a:rPr lang="en-US" dirty="0" err="1" smtClean="0">
                <a:solidFill>
                  <a:srgbClr val="3366FF"/>
                </a:solidFill>
              </a:rPr>
              <a:t>(x</a:t>
            </a:r>
            <a:r>
              <a:rPr lang="en-US" dirty="0">
                <a:solidFill>
                  <a:srgbClr val="3366FF"/>
                </a:solidFill>
              </a:rPr>
              <a:t>, </a:t>
            </a:r>
            <a:r>
              <a:rPr lang="en-US" dirty="0" err="1">
                <a:solidFill>
                  <a:srgbClr val="3366FF"/>
                </a:solidFill>
              </a:rPr>
              <a:t>y</a:t>
            </a:r>
            <a:r>
              <a:rPr lang="en-US" dirty="0">
                <a:solidFill>
                  <a:srgbClr val="3366FF"/>
                </a:solidFill>
              </a:rPr>
              <a:t>)</a:t>
            </a:r>
            <a:r>
              <a:rPr lang="en-US" dirty="0">
                <a:solidFill>
                  <a:srgbClr val="000000"/>
                </a:solidFill>
              </a:rPr>
              <a:t/>
            </a:r>
            <a:br>
              <a:rPr lang="en-US" dirty="0">
                <a:solidFill>
                  <a:srgbClr val="000000"/>
                </a:solidFill>
              </a:rPr>
            </a:br>
            <a:r>
              <a:rPr lang="en-US" dirty="0">
                <a:solidFill>
                  <a:srgbClr val="000000"/>
                </a:solidFill>
              </a:rPr>
              <a:t>we create a new frame</a:t>
            </a:r>
            <a:br>
              <a:rPr lang="en-US" dirty="0">
                <a:solidFill>
                  <a:srgbClr val="000000"/>
                </a:solidFill>
              </a:rPr>
            </a:br>
            <a:r>
              <a:rPr lang="en-US" dirty="0">
                <a:solidFill>
                  <a:srgbClr val="000000"/>
                </a:solidFill>
              </a:rPr>
              <a:t>evaluate </a:t>
            </a:r>
            <a:r>
              <a:rPr lang="en-US" dirty="0" err="1">
                <a:solidFill>
                  <a:srgbClr val="000000"/>
                </a:solidFill>
              </a:rPr>
              <a:t>x</a:t>
            </a:r>
            <a:r>
              <a:rPr lang="en-US" dirty="0">
                <a:solidFill>
                  <a:srgbClr val="000000"/>
                </a:solidFill>
              </a:rPr>
              <a:t> in the caller's frame</a:t>
            </a:r>
            <a:br>
              <a:rPr lang="en-US" dirty="0">
                <a:solidFill>
                  <a:srgbClr val="000000"/>
                </a:solidFill>
              </a:rPr>
            </a:br>
            <a:r>
              <a:rPr lang="en-US" dirty="0">
                <a:solidFill>
                  <a:srgbClr val="000000"/>
                </a:solidFill>
              </a:rPr>
              <a:t>assign the value to the first parameter</a:t>
            </a:r>
            <a:br>
              <a:rPr lang="en-US" dirty="0">
                <a:solidFill>
                  <a:srgbClr val="000000"/>
                </a:solidFill>
              </a:rPr>
            </a:br>
            <a:r>
              <a:rPr lang="en-US" dirty="0">
                <a:solidFill>
                  <a:srgbClr val="000000"/>
                </a:solidFill>
              </a:rPr>
              <a:t>Hence we are making a copy of that value.</a:t>
            </a:r>
          </a:p>
          <a:p>
            <a:pPr marL="627288">
              <a:spcBef>
                <a:spcPts val="1266"/>
              </a:spcBef>
            </a:pPr>
            <a:r>
              <a:rPr lang="en-US" dirty="0">
                <a:solidFill>
                  <a:srgbClr val="000000"/>
                </a:solidFill>
              </a:rPr>
              <a:t>Any changes made to the first parameter within the body of the function will have no effect on the variables in the caller's frame.</a:t>
            </a:r>
          </a:p>
          <a:p>
            <a:pPr marL="627288">
              <a:spcBef>
                <a:spcPts val="1266"/>
              </a:spcBef>
            </a:pPr>
            <a:r>
              <a:rPr lang="en-US" dirty="0">
                <a:solidFill>
                  <a:srgbClr val="000000"/>
                </a:solidFill>
              </a:rPr>
              <a:t>All changes of interest to the caller must be explicitly returned by the function.</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3" name="Rectangle 1"/>
          <p:cNvSpPr>
            <a:spLocks noGrp="1" noChangeArrowheads="1"/>
          </p:cNvSpPr>
          <p:nvPr>
            <p:ph type="title"/>
          </p:nvPr>
        </p:nvSpPr>
        <p:spPr>
          <a:ln/>
        </p:spPr>
        <p:txBody>
          <a:bodyPr/>
          <a:lstStyle/>
          <a:p>
            <a:r>
              <a:rPr lang="en-US" dirty="0">
                <a:solidFill>
                  <a:srgbClr val="000000"/>
                </a:solidFill>
              </a:rPr>
              <a:t>Lazy</a:t>
            </a:r>
            <a:r>
              <a:rPr lang="en-US" dirty="0" smtClean="0">
                <a:solidFill>
                  <a:srgbClr val="000000"/>
                </a:solidFill>
              </a:rPr>
              <a:t> Evaluation</a:t>
            </a:r>
            <a:endParaRPr lang="en-US" dirty="0">
              <a:solidFill>
                <a:srgbClr val="000000"/>
              </a:solidFill>
            </a:endParaRPr>
          </a:p>
        </p:txBody>
      </p:sp>
      <p:sp>
        <p:nvSpPr>
          <p:cNvPr id="49154" name="Rectangle 2"/>
          <p:cNvSpPr>
            <a:spLocks noGrp="1" noChangeArrowheads="1"/>
          </p:cNvSpPr>
          <p:nvPr>
            <p:ph type="body" idx="1"/>
          </p:nvPr>
        </p:nvSpPr>
        <p:spPr>
          <a:ln/>
        </p:spPr>
        <p:txBody>
          <a:bodyPr>
            <a:normAutofit fontScale="85000" lnSpcReduction="10000"/>
          </a:bodyPr>
          <a:lstStyle/>
          <a:p>
            <a:pPr marL="627288"/>
            <a:r>
              <a:rPr lang="en-US" dirty="0">
                <a:solidFill>
                  <a:srgbClr val="000000"/>
                </a:solidFill>
              </a:rPr>
              <a:t>In many languages, </a:t>
            </a:r>
            <a:r>
              <a:rPr lang="en-US" dirty="0" err="1">
                <a:solidFill>
                  <a:srgbClr val="3366FF"/>
                </a:solidFill>
              </a:rPr>
              <a:t>f(x</a:t>
            </a:r>
            <a:r>
              <a:rPr lang="en-US" dirty="0">
                <a:solidFill>
                  <a:srgbClr val="3366FF"/>
                </a:solidFill>
              </a:rPr>
              <a:t>, y+2, z+3) </a:t>
            </a:r>
            <a:r>
              <a:rPr lang="en-US" dirty="0">
                <a:solidFill>
                  <a:srgbClr val="000000"/>
                </a:solidFill>
              </a:rPr>
              <a:t>would first get </a:t>
            </a:r>
            <a:br>
              <a:rPr lang="en-US" dirty="0">
                <a:solidFill>
                  <a:srgbClr val="000000"/>
                </a:solidFill>
              </a:rPr>
            </a:br>
            <a:r>
              <a:rPr lang="en-US" dirty="0" err="1">
                <a:solidFill>
                  <a:srgbClr val="000000"/>
                </a:solidFill>
              </a:rPr>
              <a:t>x</a:t>
            </a:r>
            <a:r>
              <a:rPr lang="en-US" dirty="0">
                <a:solidFill>
                  <a:srgbClr val="000000"/>
                </a:solidFill>
              </a:rPr>
              <a:t>, y+2, z+3 and then pass those in the function call.</a:t>
            </a:r>
          </a:p>
          <a:p>
            <a:pPr marL="627288"/>
            <a:r>
              <a:rPr lang="en-US" dirty="0">
                <a:solidFill>
                  <a:srgbClr val="000000"/>
                </a:solidFill>
              </a:rPr>
              <a:t>Unusual feature of R is that expressions passed to a function are not evaluated until the parameter is actually used - lazy evaluation.</a:t>
            </a:r>
          </a:p>
          <a:p>
            <a:pPr marL="627288"/>
            <a:r>
              <a:rPr lang="en-US" dirty="0">
                <a:solidFill>
                  <a:srgbClr val="000000"/>
                </a:solidFill>
              </a:rPr>
              <a:t>Avoids unnecessary computations and copies of data.</a:t>
            </a:r>
          </a:p>
          <a:p>
            <a:pPr marL="627288"/>
            <a:r>
              <a:rPr lang="en-US" dirty="0">
                <a:solidFill>
                  <a:srgbClr val="000000"/>
                </a:solidFill>
              </a:rPr>
              <a:t>Has implications for writing code</a:t>
            </a:r>
            <a:br>
              <a:rPr lang="en-US" dirty="0">
                <a:solidFill>
                  <a:srgbClr val="000000"/>
                </a:solidFill>
              </a:rPr>
            </a:br>
            <a:r>
              <a:rPr lang="en-US" dirty="0">
                <a:solidFill>
                  <a:srgbClr val="000000"/>
                </a:solidFill>
              </a:rPr>
              <a:t>  if expression has side effects, not certain when or if it will occur</a:t>
            </a:r>
          </a:p>
          <a:p>
            <a:pPr marL="627288"/>
            <a:r>
              <a:rPr lang="en-US" dirty="0">
                <a:solidFill>
                  <a:srgbClr val="000000"/>
                </a:solidFill>
              </a:rPr>
              <a:t>and implications for writing functions</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 Flow</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Apply functions</a:t>
            </a:r>
            <a:endParaRPr lang="en-US" dirty="0"/>
          </a:p>
        </p:txBody>
      </p:sp>
      <p:sp>
        <p:nvSpPr>
          <p:cNvPr id="3" name="Content Placeholder 2"/>
          <p:cNvSpPr>
            <a:spLocks noGrp="1"/>
          </p:cNvSpPr>
          <p:nvPr>
            <p:ph idx="1"/>
          </p:nvPr>
        </p:nvSpPr>
        <p:spPr/>
        <p:txBody>
          <a:bodyPr/>
          <a:lstStyle/>
          <a:p>
            <a:r>
              <a:rPr lang="en-US" dirty="0" smtClean="0"/>
              <a:t>Before teaching for() loops, etc., focus on</a:t>
            </a:r>
          </a:p>
          <a:p>
            <a:pPr lvl="1"/>
            <a:r>
              <a:rPr lang="en-US" dirty="0" err="1" smtClean="0"/>
              <a:t>Vectorized</a:t>
            </a:r>
            <a:r>
              <a:rPr lang="en-US" dirty="0" smtClean="0"/>
              <a:t> computations</a:t>
            </a:r>
          </a:p>
          <a:p>
            <a:pPr lvl="1"/>
            <a:r>
              <a:rPr lang="en-US" dirty="0" smtClean="0"/>
              <a:t>Family of apply() functions</a:t>
            </a:r>
          </a:p>
          <a:p>
            <a:pPr lvl="1">
              <a:buNone/>
            </a:pPr>
            <a:r>
              <a:rPr lang="en-US" dirty="0" smtClean="0"/>
              <a:t>Apply functions </a:t>
            </a:r>
          </a:p>
          <a:p>
            <a:pPr lvl="1">
              <a:buNone/>
            </a:pPr>
            <a:r>
              <a:rPr lang="en-US" dirty="0"/>
              <a:t>	</a:t>
            </a:r>
            <a:r>
              <a:rPr lang="en-US" dirty="0" smtClean="0"/>
              <a:t>loop over elements of a vector,</a:t>
            </a:r>
          </a:p>
          <a:p>
            <a:pPr lvl="1">
              <a:buNone/>
            </a:pPr>
            <a:r>
              <a:rPr lang="en-US" dirty="0" smtClean="0"/>
              <a:t>   apply the function to that element, </a:t>
            </a:r>
          </a:p>
          <a:p>
            <a:pPr lvl="1">
              <a:buNone/>
            </a:pPr>
            <a:r>
              <a:rPr lang="en-US" dirty="0"/>
              <a:t>	</a:t>
            </a:r>
            <a:r>
              <a:rPr lang="en-US" dirty="0" smtClean="0"/>
              <a:t>place result in a new vector,</a:t>
            </a:r>
          </a:p>
          <a:p>
            <a:pPr lvl="1">
              <a:buNone/>
            </a:pPr>
            <a:r>
              <a:rPr lang="en-US" dirty="0" smtClean="0"/>
              <a:t>	Return new vector with all of the results in order. </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Apply functions are terse</a:t>
            </a:r>
          </a:p>
          <a:p>
            <a:pPr lvl="1"/>
            <a:r>
              <a:rPr lang="en-US" dirty="0" smtClean="0"/>
              <a:t>Compare with</a:t>
            </a:r>
            <a:br>
              <a:rPr lang="en-US" dirty="0" smtClean="0"/>
            </a:br>
            <a:r>
              <a:rPr lang="en-US" dirty="0" smtClean="0"/>
              <a:t>   </a:t>
            </a:r>
            <a:r>
              <a:rPr lang="en-US" dirty="0" err="1" smtClean="0"/>
              <a:t>ans</a:t>
            </a:r>
            <a:r>
              <a:rPr lang="en-US" dirty="0" smtClean="0"/>
              <a:t> = list()</a:t>
            </a:r>
            <a:br>
              <a:rPr lang="en-US" dirty="0" smtClean="0"/>
            </a:br>
            <a:r>
              <a:rPr lang="en-US" dirty="0" smtClean="0"/>
              <a:t>   </a:t>
            </a:r>
            <a:r>
              <a:rPr lang="en-US" dirty="0" err="1" smtClean="0"/>
              <a:t>for(i</a:t>
            </a:r>
            <a:r>
              <a:rPr lang="en-US" dirty="0" smtClean="0"/>
              <a:t> in </a:t>
            </a:r>
            <a:r>
              <a:rPr lang="en-US" dirty="0" err="1" smtClean="0"/>
              <a:t>seq(along</a:t>
            </a:r>
            <a:r>
              <a:rPr lang="en-US" dirty="0" smtClean="0"/>
              <a:t> = </a:t>
            </a:r>
            <a:r>
              <a:rPr lang="en-US" dirty="0" err="1" smtClean="0"/>
              <a:t>x</a:t>
            </a:r>
            <a:r>
              <a:rPr lang="en-US" dirty="0" smtClean="0"/>
              <a:t>))</a:t>
            </a:r>
            <a:br>
              <a:rPr lang="en-US" dirty="0" smtClean="0"/>
            </a:br>
            <a:r>
              <a:rPr lang="en-US" dirty="0" smtClean="0"/>
              <a:t>       </a:t>
            </a:r>
            <a:r>
              <a:rPr lang="en-US" dirty="0" err="1" smtClean="0"/>
              <a:t>ans[i</a:t>
            </a:r>
            <a:r>
              <a:rPr lang="en-US" dirty="0" smtClean="0"/>
              <a:t>] = </a:t>
            </a:r>
            <a:r>
              <a:rPr lang="en-US" dirty="0" err="1" smtClean="0"/>
              <a:t>func(x[[i</a:t>
            </a:r>
            <a:r>
              <a:rPr lang="en-US" dirty="0" smtClean="0"/>
              <a:t>]])</a:t>
            </a:r>
          </a:p>
          <a:p>
            <a:r>
              <a:rPr lang="en-US" dirty="0" smtClean="0"/>
              <a:t>Much easier to read and reason about</a:t>
            </a:r>
          </a:p>
          <a:p>
            <a:r>
              <a:rPr lang="en-US" dirty="0" smtClean="0"/>
              <a:t>Explicitly indicate that the order of processing is not important</a:t>
            </a:r>
          </a:p>
          <a:p>
            <a:pPr lvl="1"/>
            <a:r>
              <a:rPr lang="en-US" dirty="0" smtClean="0"/>
              <a:t>Useful for parallel computing.</a:t>
            </a:r>
          </a:p>
          <a:p>
            <a:r>
              <a:rPr lang="en-US" dirty="0" smtClean="0"/>
              <a:t>Sometimes more efficient</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a:t>l</a:t>
            </a:r>
            <a:r>
              <a:rPr lang="en-US" dirty="0" err="1" smtClean="0"/>
              <a:t>apply</a:t>
            </a:r>
            <a:r>
              <a:rPr lang="en-US" dirty="0" smtClean="0"/>
              <a:t>(), </a:t>
            </a:r>
            <a:r>
              <a:rPr lang="en-US" dirty="0" err="1" smtClean="0"/>
              <a:t>sapply</a:t>
            </a:r>
            <a:r>
              <a:rPr lang="en-US" dirty="0" smtClean="0"/>
              <a:t>() &amp; </a:t>
            </a:r>
            <a:r>
              <a:rPr lang="en-US" dirty="0" err="1" smtClean="0"/>
              <a:t>vapply</a:t>
            </a:r>
            <a:r>
              <a:rPr lang="en-US" dirty="0" smtClean="0"/>
              <a:t>().</a:t>
            </a:r>
          </a:p>
          <a:p>
            <a:r>
              <a:rPr lang="en-US" dirty="0"/>
              <a:t>a</a:t>
            </a:r>
            <a:r>
              <a:rPr lang="en-US" dirty="0" smtClean="0"/>
              <a:t>pply() for matrices and multi-dimensional arrays</a:t>
            </a:r>
          </a:p>
          <a:p>
            <a:r>
              <a:rPr lang="en-US" dirty="0" err="1"/>
              <a:t>t</a:t>
            </a:r>
            <a:r>
              <a:rPr lang="en-US" dirty="0" err="1" smtClean="0"/>
              <a:t>apply</a:t>
            </a:r>
            <a:r>
              <a:rPr lang="en-US" dirty="0" smtClean="0"/>
              <a:t>() – groups observations by one or more factors and applies function to subsets</a:t>
            </a:r>
          </a:p>
          <a:p>
            <a:pPr lvl="1"/>
            <a:r>
              <a:rPr lang="en-US" dirty="0" smtClean="0"/>
              <a:t>See by() and aggregate()</a:t>
            </a:r>
          </a:p>
          <a:p>
            <a:r>
              <a:rPr lang="en-US" dirty="0" err="1"/>
              <a:t>m</a:t>
            </a:r>
            <a:r>
              <a:rPr lang="en-US" dirty="0" err="1" smtClean="0"/>
              <a:t>apply</a:t>
            </a:r>
            <a:r>
              <a:rPr lang="en-US" dirty="0" smtClean="0"/>
              <a:t>() - </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Control flow relates to language constructs that determine which commands are executed next.</a:t>
            </a:r>
          </a:p>
          <a:p>
            <a:r>
              <a:rPr lang="en-US" dirty="0" smtClean="0"/>
              <a:t>The if() … else ...  construct is for conditional branching, i.e. running one set of expressions or another.</a:t>
            </a:r>
          </a:p>
          <a:p>
            <a:r>
              <a:rPr lang="en-US" dirty="0" err="1"/>
              <a:t>w</a:t>
            </a:r>
            <a:r>
              <a:rPr lang="en-US" dirty="0" err="1" smtClean="0"/>
              <a:t>hile(condition</a:t>
            </a:r>
            <a:r>
              <a:rPr lang="en-US" dirty="0" smtClean="0"/>
              <a:t>) { … }</a:t>
            </a:r>
          </a:p>
          <a:p>
            <a:pPr lvl="1"/>
            <a:r>
              <a:rPr lang="en-US" dirty="0" smtClean="0"/>
              <a:t>Code in … may change condition for next iteration.</a:t>
            </a:r>
          </a:p>
          <a:p>
            <a:pPr lvl="1"/>
            <a:r>
              <a:rPr lang="en-US" dirty="0"/>
              <a:t>r</a:t>
            </a:r>
            <a:r>
              <a:rPr lang="en-US" dirty="0" smtClean="0"/>
              <a:t>epeat() is do-while loop. </a:t>
            </a:r>
          </a:p>
          <a:p>
            <a:r>
              <a:rPr lang="en-US" dirty="0"/>
              <a:t>n</a:t>
            </a:r>
            <a:r>
              <a:rPr lang="en-US" dirty="0" smtClean="0"/>
              <a:t>ext &amp; break for skipping or ending iterations.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Types</a:t>
            </a:r>
            <a:endParaRPr lang="en-US" dirty="0"/>
          </a:p>
        </p:txBody>
      </p:sp>
      <p:sp>
        <p:nvSpPr>
          <p:cNvPr id="3" name="Content Placeholder 2"/>
          <p:cNvSpPr>
            <a:spLocks noGrp="1"/>
          </p:cNvSpPr>
          <p:nvPr>
            <p:ph idx="1"/>
          </p:nvPr>
        </p:nvSpPr>
        <p:spPr/>
        <p:txBody>
          <a:bodyPr>
            <a:normAutofit lnSpcReduction="10000"/>
          </a:bodyPr>
          <a:lstStyle/>
          <a:p>
            <a:r>
              <a:rPr lang="en-US" dirty="0" smtClean="0"/>
              <a:t>In comp. science, focus is often on many different rich data types</a:t>
            </a:r>
          </a:p>
          <a:p>
            <a:pPr lvl="1"/>
            <a:r>
              <a:rPr lang="en-US" dirty="0" smtClean="0"/>
              <a:t>E.g. hash tables, hash algorithms, linked lists, balanced trees, red-black trees, graphs, …</a:t>
            </a:r>
          </a:p>
          <a:p>
            <a:r>
              <a:rPr lang="en-US" dirty="0" smtClean="0"/>
              <a:t>In R/MATLAB/…, few primitive data types</a:t>
            </a:r>
          </a:p>
          <a:p>
            <a:pPr lvl="1"/>
            <a:r>
              <a:rPr lang="en-US" dirty="0" smtClean="0"/>
              <a:t>Logical, integer, numeric, complex, </a:t>
            </a:r>
          </a:p>
          <a:p>
            <a:pPr lvl="1"/>
            <a:r>
              <a:rPr lang="en-US" dirty="0" smtClean="0"/>
              <a:t>Character</a:t>
            </a:r>
          </a:p>
          <a:p>
            <a:pPr lvl="1"/>
            <a:r>
              <a:rPr lang="en-US" dirty="0" smtClean="0"/>
              <a:t>List</a:t>
            </a:r>
          </a:p>
          <a:p>
            <a:pPr lvl="1"/>
            <a:r>
              <a:rPr lang="en-US" dirty="0" smtClean="0"/>
              <a:t>Raw – for binary data.</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a:t>f</a:t>
            </a:r>
            <a:r>
              <a:rPr lang="en-US" dirty="0" err="1" smtClean="0"/>
              <a:t>or(var</a:t>
            </a:r>
            <a:r>
              <a:rPr lang="en-US" dirty="0" smtClean="0"/>
              <a:t> in </a:t>
            </a:r>
            <a:r>
              <a:rPr lang="en-US" dirty="0" err="1" smtClean="0"/>
              <a:t>obj</a:t>
            </a:r>
            <a:r>
              <a:rPr lang="en-US" dirty="0" smtClean="0"/>
              <a:t>) { … }</a:t>
            </a:r>
          </a:p>
          <a:p>
            <a:pPr lvl="1"/>
            <a:r>
              <a:rPr lang="en-US" dirty="0" err="1"/>
              <a:t>v</a:t>
            </a:r>
            <a:r>
              <a:rPr lang="en-US" dirty="0" err="1" smtClean="0"/>
              <a:t>ar</a:t>
            </a:r>
            <a:r>
              <a:rPr lang="en-US" dirty="0" smtClean="0"/>
              <a:t> is assigned each element of </a:t>
            </a:r>
            <a:r>
              <a:rPr lang="en-US" dirty="0" err="1" smtClean="0"/>
              <a:t>obj</a:t>
            </a:r>
            <a:r>
              <a:rPr lang="en-US" dirty="0" smtClean="0"/>
              <a:t> in turn</a:t>
            </a:r>
          </a:p>
          <a:p>
            <a:pPr lvl="1"/>
            <a:r>
              <a:rPr lang="en-US" dirty="0" smtClean="0"/>
              <a:t>Where possible, use apply() functions (</a:t>
            </a:r>
            <a:r>
              <a:rPr lang="en-US" dirty="0" err="1" smtClean="0"/>
              <a:t>sapply</a:t>
            </a:r>
            <a:r>
              <a:rPr lang="en-US" dirty="0" smtClean="0"/>
              <a:t>(), </a:t>
            </a:r>
            <a:r>
              <a:rPr lang="en-US" dirty="0" err="1" smtClean="0"/>
              <a:t>lapply</a:t>
            </a:r>
            <a:r>
              <a:rPr lang="en-US" dirty="0" smtClean="0"/>
              <a:t>(), apply(), </a:t>
            </a:r>
            <a:r>
              <a:rPr lang="en-US" dirty="0" err="1" smtClean="0"/>
              <a:t>tapply</a:t>
            </a:r>
            <a:r>
              <a:rPr lang="en-US" dirty="0" smtClean="0"/>
              <a:t>()) rather than loops</a:t>
            </a:r>
          </a:p>
          <a:p>
            <a:pPr lvl="2"/>
            <a:r>
              <a:rPr lang="en-US" dirty="0" smtClean="0"/>
              <a:t>Difficult to get students to use these, but important step to have them think about good programming.</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with if()</a:t>
            </a:r>
            <a:endParaRPr lang="en-US" dirty="0"/>
          </a:p>
        </p:txBody>
      </p:sp>
      <p:sp>
        <p:nvSpPr>
          <p:cNvPr id="3" name="Content Placeholder 2"/>
          <p:cNvSpPr>
            <a:spLocks noGrp="1"/>
          </p:cNvSpPr>
          <p:nvPr>
            <p:ph idx="1"/>
          </p:nvPr>
        </p:nvSpPr>
        <p:spPr/>
        <p:txBody>
          <a:bodyPr>
            <a:normAutofit fontScale="92500"/>
          </a:bodyPr>
          <a:lstStyle/>
          <a:p>
            <a:r>
              <a:rPr lang="en-US" dirty="0" smtClean="0"/>
              <a:t>The condition in the if() should return something that can be treated as a “scalar” logical.</a:t>
            </a:r>
          </a:p>
          <a:p>
            <a:r>
              <a:rPr lang="en-US" dirty="0" smtClean="0"/>
              <a:t>If it is of length 0, bad things will happen.</a:t>
            </a:r>
            <a:br>
              <a:rPr lang="en-US" dirty="0" smtClean="0"/>
            </a:br>
            <a:r>
              <a:rPr lang="en-US" sz="2400" dirty="0" smtClean="0">
                <a:latin typeface="American Typewriter"/>
                <a:cs typeface="American Typewriter"/>
              </a:rPr>
              <a:t>X = logical()</a:t>
            </a:r>
            <a:r>
              <a:rPr lang="en-US" dirty="0" smtClean="0"/>
              <a:t/>
            </a:r>
            <a:br>
              <a:rPr lang="en-US" dirty="0" smtClean="0"/>
            </a:br>
            <a:r>
              <a:rPr lang="en-US" sz="1800" dirty="0" smtClean="0">
                <a:latin typeface="Andale Mono"/>
                <a:cs typeface="Andale Mono"/>
              </a:rPr>
              <a:t>Error in if (</a:t>
            </a:r>
            <a:r>
              <a:rPr lang="en-US" sz="1800" dirty="0" err="1" smtClean="0">
                <a:latin typeface="Andale Mono"/>
                <a:cs typeface="Andale Mono"/>
              </a:rPr>
              <a:t>x</a:t>
            </a:r>
            <a:r>
              <a:rPr lang="en-US" sz="1800" dirty="0" smtClean="0">
                <a:latin typeface="Andale Mono"/>
                <a:cs typeface="Andale Mono"/>
              </a:rPr>
              <a:t>) </a:t>
            </a:r>
            <a:r>
              <a:rPr lang="en-US" sz="1800" dirty="0" err="1" smtClean="0">
                <a:latin typeface="Andale Mono"/>
                <a:cs typeface="Andale Mono"/>
              </a:rPr>
              <a:t>cat("Hi\n</a:t>
            </a:r>
            <a:r>
              <a:rPr lang="en-US" sz="1800" dirty="0" smtClean="0">
                <a:latin typeface="Andale Mono"/>
                <a:cs typeface="Andale Mono"/>
              </a:rPr>
              <a:t>") else </a:t>
            </a:r>
            <a:r>
              <a:rPr lang="en-US" sz="1800" dirty="0" err="1" smtClean="0">
                <a:latin typeface="Andale Mono"/>
                <a:cs typeface="Andale Mono"/>
              </a:rPr>
              <a:t>cat("Bye\n</a:t>
            </a:r>
            <a:r>
              <a:rPr lang="en-US" sz="1800" dirty="0" smtClean="0">
                <a:latin typeface="Andale Mono"/>
                <a:cs typeface="Andale Mono"/>
              </a:rPr>
              <a:t>") : </a:t>
            </a:r>
            <a:br>
              <a:rPr lang="en-US" sz="1800" dirty="0" smtClean="0">
                <a:latin typeface="Andale Mono"/>
                <a:cs typeface="Andale Mono"/>
              </a:rPr>
            </a:br>
            <a:r>
              <a:rPr lang="en-US" sz="1800" dirty="0" smtClean="0">
                <a:latin typeface="Andale Mono"/>
                <a:cs typeface="Andale Mono"/>
              </a:rPr>
              <a:t>   argument is of length zero</a:t>
            </a:r>
          </a:p>
          <a:p>
            <a:r>
              <a:rPr lang="en-US" dirty="0" smtClean="0"/>
              <a:t>If it evaluates to NA, bad things will happen.</a:t>
            </a:r>
            <a:br>
              <a:rPr lang="en-US" dirty="0" smtClean="0"/>
            </a:br>
            <a:r>
              <a:rPr lang="en-US" sz="2595" dirty="0" err="1" smtClean="0">
                <a:latin typeface="American Typewriter"/>
                <a:cs typeface="American Typewriter"/>
              </a:rPr>
              <a:t>x</a:t>
            </a:r>
            <a:r>
              <a:rPr lang="en-US" sz="2595" dirty="0" smtClean="0">
                <a:latin typeface="American Typewriter"/>
                <a:cs typeface="American Typewriter"/>
              </a:rPr>
              <a:t> = NA</a:t>
            </a:r>
            <a:br>
              <a:rPr lang="en-US" sz="2595" dirty="0" smtClean="0">
                <a:latin typeface="American Typewriter"/>
                <a:cs typeface="American Typewriter"/>
              </a:rPr>
            </a:br>
            <a:r>
              <a:rPr lang="en-US" sz="2595" dirty="0" err="1" smtClean="0">
                <a:latin typeface="American Typewriter"/>
                <a:cs typeface="American Typewriter"/>
              </a:rPr>
              <a:t>if(x</a:t>
            </a:r>
            <a:r>
              <a:rPr lang="en-US" sz="2595" dirty="0" smtClean="0">
                <a:latin typeface="American Typewriter"/>
                <a:cs typeface="American Typewriter"/>
              </a:rPr>
              <a:t>) </a:t>
            </a:r>
            <a:r>
              <a:rPr lang="en-US" sz="2595" dirty="0" err="1" smtClean="0">
                <a:latin typeface="American Typewriter"/>
                <a:cs typeface="American Typewriter"/>
              </a:rPr>
              <a:t>cat("Hi\n</a:t>
            </a:r>
            <a:r>
              <a:rPr lang="en-US" sz="2595" dirty="0" smtClean="0">
                <a:latin typeface="American Typewriter"/>
                <a:cs typeface="American Typewriter"/>
              </a:rPr>
              <a:t>") else </a:t>
            </a:r>
            <a:r>
              <a:rPr lang="en-US" sz="2595" dirty="0" err="1" smtClean="0">
                <a:latin typeface="American Typewriter"/>
                <a:cs typeface="American Typewriter"/>
              </a:rPr>
              <a:t>cat("Bye\n</a:t>
            </a:r>
            <a:r>
              <a:rPr lang="en-US" sz="2595" dirty="0" smtClean="0">
                <a:latin typeface="American Typewriter"/>
                <a:cs typeface="American Typewriter"/>
              </a:rPr>
              <a:t>”)</a:t>
            </a:r>
            <a:br>
              <a:rPr lang="en-US" sz="2595" dirty="0" smtClean="0">
                <a:latin typeface="American Typewriter"/>
                <a:cs typeface="American Typewriter"/>
              </a:rPr>
            </a:br>
            <a:r>
              <a:rPr lang="en-US" sz="2162" dirty="0" smtClean="0">
                <a:latin typeface="Andale Mono"/>
                <a:cs typeface="Andale Mono"/>
              </a:rPr>
              <a:t>Error in if (</a:t>
            </a:r>
            <a:r>
              <a:rPr lang="en-US" sz="2162" dirty="0" err="1" smtClean="0">
                <a:latin typeface="Andale Mono"/>
                <a:cs typeface="Andale Mono"/>
              </a:rPr>
              <a:t>x</a:t>
            </a:r>
            <a:r>
              <a:rPr lang="en-US" sz="2162" dirty="0" smtClean="0">
                <a:latin typeface="Andale Mono"/>
                <a:cs typeface="Andale Mono"/>
              </a:rPr>
              <a:t>) </a:t>
            </a:r>
            <a:r>
              <a:rPr lang="en-US" sz="2162" dirty="0" err="1" smtClean="0">
                <a:latin typeface="Andale Mono"/>
                <a:cs typeface="Andale Mono"/>
              </a:rPr>
              <a:t>cat("Hi\n</a:t>
            </a:r>
            <a:r>
              <a:rPr lang="en-US" sz="2162" dirty="0" smtClean="0">
                <a:latin typeface="Andale Mono"/>
                <a:cs typeface="Andale Mono"/>
              </a:rPr>
              <a:t>") else </a:t>
            </a:r>
            <a:r>
              <a:rPr lang="en-US" sz="2162" dirty="0" err="1" smtClean="0">
                <a:latin typeface="Andale Mono"/>
                <a:cs typeface="Andale Mono"/>
              </a:rPr>
              <a:t>cat("Bye\n</a:t>
            </a:r>
            <a:r>
              <a:rPr lang="en-US" sz="2162" dirty="0" smtClean="0">
                <a:latin typeface="Andale Mono"/>
                <a:cs typeface="Andale Mono"/>
              </a:rPr>
              <a:t>") : </a:t>
            </a:r>
            <a:br>
              <a:rPr lang="en-US" sz="2162" dirty="0" smtClean="0">
                <a:latin typeface="Andale Mono"/>
                <a:cs typeface="Andale Mono"/>
              </a:rPr>
            </a:br>
            <a:r>
              <a:rPr lang="en-US" sz="2162" dirty="0" smtClean="0">
                <a:latin typeface="Andale Mono"/>
                <a:cs typeface="Andale Mono"/>
              </a:rPr>
              <a:t>  missing value where TRUE/FALSE needed </a:t>
            </a:r>
            <a:endParaRPr lang="en-US" sz="2162" dirty="0">
              <a:latin typeface="Andale Mono"/>
              <a:cs typeface="Andale Mono"/>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Functions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Challenge to move students from commands to reusable functions.</a:t>
            </a:r>
          </a:p>
          <a:p>
            <a:r>
              <a:rPr lang="en-US" dirty="0" smtClean="0"/>
              <a:t>Want to map complete task into sub-tasks that correspond to natural level of granularity.</a:t>
            </a:r>
          </a:p>
          <a:p>
            <a:pPr lvl="1"/>
            <a:r>
              <a:rPr lang="en-US" dirty="0" smtClean="0"/>
              <a:t>Sub-tasks correspond to functions</a:t>
            </a:r>
          </a:p>
          <a:p>
            <a:pPr lvl="1"/>
            <a:r>
              <a:rPr lang="en-US" dirty="0" smtClean="0"/>
              <a:t>Functions can be called with different inputs and so reused within the current top-level task, tested separately, optimized and replaced easily.</a:t>
            </a:r>
          </a:p>
          <a:p>
            <a:pPr lvl="1"/>
            <a:r>
              <a:rPr lang="en-US" dirty="0" smtClean="0"/>
              <a:t>Can be reused in other projects.</a:t>
            </a:r>
          </a:p>
          <a:p>
            <a:r>
              <a:rPr lang="en-US" dirty="0" smtClean="0"/>
              <a:t>Designing functions is an iterative process and one that benefits greatly from experience built by doing it and reusing the functions.</a:t>
            </a:r>
          </a:p>
          <a:p>
            <a:pPr lvl="1"/>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err="1"/>
              <a:t>f</a:t>
            </a:r>
            <a:r>
              <a:rPr lang="en-US" dirty="0" err="1" smtClean="0"/>
              <a:t>unction(x</a:t>
            </a:r>
            <a:r>
              <a:rPr lang="en-US" dirty="0" smtClean="0"/>
              <a:t>, </a:t>
            </a:r>
            <a:r>
              <a:rPr lang="en-US" dirty="0" err="1" smtClean="0"/>
              <a:t>y</a:t>
            </a:r>
            <a:r>
              <a:rPr lang="en-US" dirty="0" smtClean="0"/>
              <a:t>, </a:t>
            </a:r>
            <a:r>
              <a:rPr lang="en-US" dirty="0" err="1" smtClean="0"/>
              <a:t>myParam</a:t>
            </a:r>
            <a:r>
              <a:rPr lang="en-US" dirty="0" smtClean="0"/>
              <a:t> = 2) {</a:t>
            </a:r>
            <a:br>
              <a:rPr lang="en-US" dirty="0" smtClean="0"/>
            </a:br>
            <a:r>
              <a:rPr lang="en-US" dirty="0" smtClean="0"/>
              <a:t>    # code that process inputs</a:t>
            </a:r>
            <a:br>
              <a:rPr lang="en-US" dirty="0" smtClean="0"/>
            </a:br>
            <a:r>
              <a:rPr lang="en-US" dirty="0" smtClean="0"/>
              <a:t>    # creates intermediate temporary variables</a:t>
            </a:r>
            <a:br>
              <a:rPr lang="en-US" dirty="0" smtClean="0"/>
            </a:br>
            <a:r>
              <a:rPr lang="en-US" dirty="0" smtClean="0"/>
              <a:t>    # returns single object as a result</a:t>
            </a:r>
            <a:br>
              <a:rPr lang="en-US" dirty="0" smtClean="0"/>
            </a:br>
            <a:r>
              <a:rPr lang="en-US" dirty="0" smtClean="0"/>
              <a:t>    # can be a list with multiple objects</a:t>
            </a:r>
          </a:p>
          <a:p>
            <a:pPr>
              <a:buNone/>
            </a:pPr>
            <a:r>
              <a:rPr lang="en-US" dirty="0" smtClean="0"/>
              <a:t>   } </a:t>
            </a:r>
          </a:p>
          <a:p>
            <a:pPr>
              <a:buNone/>
            </a:pPr>
            <a:r>
              <a:rPr lang="en-US" dirty="0" smtClean="0"/>
              <a:t>Functions are top-level objects </a:t>
            </a:r>
          </a:p>
          <a:p>
            <a:pPr>
              <a:buNone/>
            </a:pPr>
            <a:r>
              <a:rPr lang="en-US" dirty="0" smtClean="0"/>
              <a:t>Assign them to variables if you want.   </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Default values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If a call to a function doesn’t specify a value for a parameter, then its value is “missing”</a:t>
            </a:r>
          </a:p>
          <a:p>
            <a:pPr lvl="1"/>
            <a:r>
              <a:rPr lang="en-US" dirty="0" smtClean="0"/>
              <a:t>Can test in the function body with, e.g. </a:t>
            </a:r>
            <a:br>
              <a:rPr lang="en-US" dirty="0" smtClean="0"/>
            </a:br>
            <a:r>
              <a:rPr lang="en-US" dirty="0" smtClean="0"/>
              <a:t>   </a:t>
            </a:r>
            <a:r>
              <a:rPr lang="en-US" dirty="0" err="1" smtClean="0"/>
              <a:t>missing(y</a:t>
            </a:r>
            <a:r>
              <a:rPr lang="en-US" dirty="0" smtClean="0"/>
              <a:t>)</a:t>
            </a:r>
          </a:p>
          <a:p>
            <a:r>
              <a:rPr lang="en-US" dirty="0" smtClean="0"/>
              <a:t>A missing parameter will take on the value given by evaluating the expression for its default value in the definition of the function.</a:t>
            </a:r>
          </a:p>
          <a:p>
            <a:pPr lvl="1"/>
            <a:r>
              <a:rPr lang="en-US" dirty="0" smtClean="0"/>
              <a:t>This is evaluated in the call frame of the function.</a:t>
            </a:r>
          </a:p>
          <a:p>
            <a:pPr lvl="1"/>
            <a:r>
              <a:rPr lang="en-US" dirty="0" smtClean="0"/>
              <a:t>Can refer to other parameters in the function.</a:t>
            </a:r>
          </a:p>
          <a:p>
            <a:r>
              <a:rPr lang="en-US" dirty="0" smtClean="0"/>
              <a:t>Sensible default values are very powerful</a:t>
            </a:r>
          </a:p>
          <a:p>
            <a:pPr lvl="1"/>
            <a:r>
              <a:rPr lang="en-US" dirty="0" smtClean="0"/>
              <a:t>Allow advanced caller to control more details, but regular usage to be simple.</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Designing Functions</a:t>
            </a:r>
            <a:endParaRPr lang="en-US" dirty="0"/>
          </a:p>
        </p:txBody>
      </p:sp>
      <p:sp>
        <p:nvSpPr>
          <p:cNvPr id="3" name="Content Placeholder 2"/>
          <p:cNvSpPr>
            <a:spLocks noGrp="1"/>
          </p:cNvSpPr>
          <p:nvPr>
            <p:ph idx="1"/>
          </p:nvPr>
        </p:nvSpPr>
        <p:spPr/>
        <p:txBody>
          <a:bodyPr/>
          <a:lstStyle/>
          <a:p>
            <a:r>
              <a:rPr lang="en-US" dirty="0" smtClean="0"/>
              <a:t>Keep functions short and focused on one task</a:t>
            </a:r>
          </a:p>
          <a:p>
            <a:r>
              <a:rPr lang="en-US" dirty="0" smtClean="0"/>
              <a:t>As one writes 2 or 3 expressions to do something within a function, think whether it is best to make that a function.</a:t>
            </a:r>
          </a:p>
          <a:p>
            <a:r>
              <a:rPr lang="en-US" dirty="0" smtClean="0"/>
              <a:t>Can one replace the 2-3 expressions with a verb with a suitable name.</a:t>
            </a:r>
          </a:p>
          <a:p>
            <a:r>
              <a:rPr lang="en-US" dirty="0" smtClean="0"/>
              <a:t>Have functions avoid side effects.</a:t>
            </a:r>
          </a:p>
          <a:p>
            <a:pPr lvl="1"/>
            <a:r>
              <a:rPr lang="en-US" dirty="0" smtClean="0"/>
              <a:t>Functional programming languages.</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 scoping problems</a:t>
            </a:r>
            <a:endParaRPr lang="en-US" dirty="0"/>
          </a:p>
        </p:txBody>
      </p:sp>
      <p:sp>
        <p:nvSpPr>
          <p:cNvPr id="3" name="Content Placeholder 2"/>
          <p:cNvSpPr>
            <a:spLocks noGrp="1"/>
          </p:cNvSpPr>
          <p:nvPr>
            <p:ph idx="1"/>
          </p:nvPr>
        </p:nvSpPr>
        <p:spPr/>
        <p:txBody>
          <a:bodyPr>
            <a:normAutofit/>
          </a:bodyPr>
          <a:lstStyle/>
          <a:p>
            <a:r>
              <a:rPr lang="en-US" dirty="0" smtClean="0"/>
              <a:t>Consider a simple function</a:t>
            </a:r>
            <a:br>
              <a:rPr lang="en-US" dirty="0" smtClean="0"/>
            </a:br>
            <a:r>
              <a:rPr lang="en-US" dirty="0" err="1" smtClean="0"/>
              <a:t>myFun</a:t>
            </a:r>
            <a:r>
              <a:rPr lang="en-US" dirty="0" smtClean="0"/>
              <a:t> =</a:t>
            </a:r>
            <a:br>
              <a:rPr lang="en-US" dirty="0" smtClean="0"/>
            </a:br>
            <a:r>
              <a:rPr lang="en-US" dirty="0" smtClean="0"/>
              <a:t> function() {</a:t>
            </a:r>
            <a:br>
              <a:rPr lang="en-US" dirty="0" smtClean="0"/>
            </a:br>
            <a:r>
              <a:rPr lang="en-US" dirty="0" smtClean="0"/>
              <a:t>   </a:t>
            </a:r>
            <a:r>
              <a:rPr lang="en-US" dirty="0" err="1" smtClean="0"/>
              <a:t>if(x</a:t>
            </a:r>
            <a:r>
              <a:rPr lang="en-US" dirty="0" smtClean="0"/>
              <a:t>)</a:t>
            </a:r>
            <a:br>
              <a:rPr lang="en-US" dirty="0" smtClean="0"/>
            </a:br>
            <a:r>
              <a:rPr lang="en-US" dirty="0" smtClean="0"/>
              <a:t>      10</a:t>
            </a:r>
            <a:br>
              <a:rPr lang="en-US" dirty="0" smtClean="0"/>
            </a:br>
            <a:r>
              <a:rPr lang="en-US" dirty="0" smtClean="0"/>
              <a:t>   else</a:t>
            </a:r>
            <a:br>
              <a:rPr lang="en-US" dirty="0" smtClean="0"/>
            </a:br>
            <a:r>
              <a:rPr lang="en-US" dirty="0" smtClean="0"/>
              <a:t>      21</a:t>
            </a:r>
            <a:br>
              <a:rPr lang="en-US" dirty="0" smtClean="0"/>
            </a:br>
            <a:r>
              <a:rPr lang="en-US" dirty="0" smtClean="0"/>
              <a:t> }</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What will </a:t>
            </a:r>
            <a:r>
              <a:rPr lang="en-US" dirty="0" err="1" smtClean="0"/>
              <a:t>myFun</a:t>
            </a:r>
            <a:r>
              <a:rPr lang="en-US" dirty="0" smtClean="0"/>
              <a:t>() do &amp; return?</a:t>
            </a:r>
          </a:p>
          <a:p>
            <a:r>
              <a:rPr lang="en-US" dirty="0" smtClean="0"/>
              <a:t>If we are lucky, an error; if not, the wrong answer, or worse still coincidentally the correct answer for this one call.</a:t>
            </a:r>
          </a:p>
          <a:p>
            <a:r>
              <a:rPr lang="en-US" dirty="0" smtClean="0"/>
              <a:t>We can find references to non-local/global variables with</a:t>
            </a:r>
            <a:br>
              <a:rPr lang="en-US" dirty="0" smtClean="0"/>
            </a:br>
            <a:r>
              <a:rPr lang="en-US" dirty="0" smtClean="0"/>
              <a:t>   </a:t>
            </a:r>
            <a:r>
              <a:rPr lang="en-US" dirty="0" err="1" smtClean="0"/>
              <a:t>library(codetools</a:t>
            </a:r>
            <a:r>
              <a:rPr lang="en-US" dirty="0" smtClean="0"/>
              <a:t>)</a:t>
            </a:r>
            <a:br>
              <a:rPr lang="en-US" dirty="0" smtClean="0"/>
            </a:br>
            <a:r>
              <a:rPr lang="en-US" dirty="0" smtClean="0"/>
              <a:t>   </a:t>
            </a:r>
            <a:r>
              <a:rPr lang="en-US" dirty="0" err="1" smtClean="0"/>
              <a:t>findGlobals(myFun</a:t>
            </a:r>
            <a:r>
              <a:rPr lang="en-US" dirty="0" smtClean="0"/>
              <a:t>, FALSE)</a:t>
            </a:r>
          </a:p>
          <a:p>
            <a:pPr>
              <a:buNone/>
            </a:pPr>
            <a:endParaRPr lang="en-US" dirty="0" smtClean="0"/>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The element “variables” in the result is a character vector giving the names of the variables which are referenced but not defined in the parameters or local variables of the function.</a:t>
            </a:r>
          </a:p>
          <a:p>
            <a:r>
              <a:rPr lang="en-US" dirty="0" smtClean="0"/>
              <a:t>We can use this to perform basic tests on students code.</a:t>
            </a:r>
          </a:p>
          <a:p>
            <a:r>
              <a:rPr lang="en-US" dirty="0" smtClean="0"/>
              <a:t>Students should do it themselves as a way to check their code and save time.</a:t>
            </a:r>
          </a:p>
          <a:p>
            <a:r>
              <a:rPr lang="en-US" dirty="0" smtClean="0"/>
              <a:t>This is the type of issue a compiler would catch, but since we are not using a compiler …</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Scope, Call Frame Stack, Environments</a:t>
            </a: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Vectorization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Critically, there are no scalars, i.e. individual values in R/MATLAB, but vectors</a:t>
            </a:r>
          </a:p>
          <a:p>
            <a:pPr lvl="1"/>
            <a:r>
              <a:rPr lang="en-US" dirty="0" smtClean="0"/>
              <a:t>Ordered containers for zero or more values.</a:t>
            </a:r>
          </a:p>
          <a:p>
            <a:pPr lvl="1"/>
            <a:r>
              <a:rPr lang="en-US" dirty="0" smtClean="0"/>
              <a:t>Scalars are vectors of length 1.</a:t>
            </a:r>
          </a:p>
          <a:p>
            <a:pPr lvl="1"/>
            <a:r>
              <a:rPr lang="en-US" dirty="0" smtClean="0"/>
              <a:t>Everything has a length – length( </a:t>
            </a:r>
            <a:r>
              <a:rPr lang="en-US" dirty="0" err="1" smtClean="0"/>
              <a:t>obj</a:t>
            </a:r>
            <a:r>
              <a:rPr lang="en-US" dirty="0" smtClean="0"/>
              <a:t> ) gives something reasonable.</a:t>
            </a:r>
          </a:p>
          <a:p>
            <a:r>
              <a:rPr lang="en-US" dirty="0" smtClean="0"/>
              <a:t>The language is heavily oriented to vector operations, and gets its efficiency from this</a:t>
            </a:r>
          </a:p>
          <a:p>
            <a:pPr lvl="1"/>
            <a:r>
              <a:rPr lang="en-US" dirty="0" smtClean="0"/>
              <a:t>i.e. if you don’t use </a:t>
            </a:r>
            <a:r>
              <a:rPr lang="en-US" dirty="0" err="1" smtClean="0"/>
              <a:t>vectorized</a:t>
            </a:r>
            <a:r>
              <a:rPr lang="en-US" dirty="0" smtClean="0"/>
              <a:t> computations, code runs much slower than if you do</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Debugging Code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Inside or outside of functions, students should learn to use the tools that trap errors when the occur and allow the user to examine the state of the computations - the call stack, the value of variables in the different call frames.</a:t>
            </a:r>
          </a:p>
          <a:p>
            <a:r>
              <a:rPr lang="en-US" dirty="0" smtClean="0"/>
              <a:t>Randomly changing code, or not reading error messages is very natural, but a terrible habit to get into.</a:t>
            </a:r>
          </a:p>
          <a:p>
            <a:r>
              <a:rPr lang="en-US" dirty="0" smtClean="0"/>
              <a:t>Many students don’t think it is worth the time to learn how to debug efficiently, assuming that each bug will be the one and only and last one they will encounter.</a:t>
            </a:r>
          </a:p>
          <a:p>
            <a:r>
              <a:rPr lang="en-US" dirty="0" smtClean="0"/>
              <a:t>It is also vital that they know how to debug other people’s code, not just their own, as errors will occur in these other functions because of inputs they provide.</a:t>
            </a: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Debugging Tools</a:t>
            </a:r>
            <a:endParaRPr lang="en-US" dirty="0"/>
          </a:p>
        </p:txBody>
      </p:sp>
      <p:sp>
        <p:nvSpPr>
          <p:cNvPr id="3" name="Content Placeholder 2"/>
          <p:cNvSpPr>
            <a:spLocks noGrp="1"/>
          </p:cNvSpPr>
          <p:nvPr>
            <p:ph idx="1"/>
          </p:nvPr>
        </p:nvSpPr>
        <p:spPr/>
        <p:txBody>
          <a:bodyPr>
            <a:normAutofit lnSpcReduction="10000"/>
          </a:bodyPr>
          <a:lstStyle/>
          <a:p>
            <a:r>
              <a:rPr lang="en-US" dirty="0" smtClean="0"/>
              <a:t>There are two styles of debugging – preemptive and </a:t>
            </a:r>
            <a:r>
              <a:rPr lang="en-US" dirty="0" smtClean="0"/>
              <a:t>“post mortem”.</a:t>
            </a:r>
          </a:p>
          <a:p>
            <a:r>
              <a:rPr lang="en-US" dirty="0" smtClean="0"/>
              <a:t>By preemptive, we mean that we want to stop at a particular point before an error occurs and control when &amp; how each expression is evaluated.  So we can go step-by-step and look at the current values at each step.</a:t>
            </a:r>
            <a:endParaRPr lang="en-US" dirty="0" smtClean="0"/>
          </a:p>
          <a:p>
            <a:r>
              <a:rPr lang="en-US" dirty="0" smtClean="0"/>
              <a:t>Post-mortem means stopping only when there is an error (or warning if desired). </a:t>
            </a: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Preemptive Debugging</a:t>
            </a:r>
            <a:endParaRPr lang="en-US" dirty="0"/>
          </a:p>
        </p:txBody>
      </p:sp>
      <p:sp>
        <p:nvSpPr>
          <p:cNvPr id="3" name="Content Placeholder 2"/>
          <p:cNvSpPr>
            <a:spLocks noGrp="1"/>
          </p:cNvSpPr>
          <p:nvPr>
            <p:ph idx="1"/>
          </p:nvPr>
        </p:nvSpPr>
        <p:spPr/>
        <p:txBody>
          <a:bodyPr/>
          <a:lstStyle/>
          <a:p>
            <a:r>
              <a:rPr lang="en-US" dirty="0" smtClean="0"/>
              <a:t>This is quite common in many languages using a debugger to explicitly stop at a given expression, or when a particular condition is true when a given expression is about to be evaluated.</a:t>
            </a:r>
          </a:p>
          <a:p>
            <a:r>
              <a:rPr lang="en-US" dirty="0" smtClean="0"/>
              <a:t>There are graphical interfaces for debugging R code, but the standard tools are “functional” in nature.</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We can debug() or trace() a function.</a:t>
            </a:r>
            <a:br>
              <a:rPr lang="en-US" dirty="0" smtClean="0"/>
            </a:br>
            <a:r>
              <a:rPr lang="en-US" dirty="0" smtClean="0"/>
              <a:t> </a:t>
            </a:r>
            <a:r>
              <a:rPr lang="en-US" dirty="0" err="1"/>
              <a:t>d</a:t>
            </a:r>
            <a:r>
              <a:rPr lang="en-US" dirty="0" err="1" smtClean="0"/>
              <a:t>ebug(myOtherFun</a:t>
            </a:r>
            <a:r>
              <a:rPr lang="en-US" dirty="0" smtClean="0"/>
              <a:t>)</a:t>
            </a:r>
            <a:br>
              <a:rPr lang="en-US" dirty="0" smtClean="0"/>
            </a:br>
            <a:r>
              <a:rPr lang="en-US" dirty="0" smtClean="0"/>
              <a:t> myFun(10)   # which calls </a:t>
            </a:r>
            <a:r>
              <a:rPr lang="en-US" dirty="0" err="1" smtClean="0"/>
              <a:t>myOtherFun</a:t>
            </a:r>
            <a:endParaRPr lang="en-US" dirty="0" smtClean="0"/>
          </a:p>
          <a:p>
            <a:r>
              <a:rPr lang="en-US" dirty="0" smtClean="0"/>
              <a:t>When </a:t>
            </a:r>
            <a:r>
              <a:rPr lang="en-US" dirty="0" err="1" smtClean="0"/>
              <a:t>myOtherFun</a:t>
            </a:r>
            <a:r>
              <a:rPr lang="en-US" dirty="0" smtClean="0"/>
              <a:t> is called – directly or indirectly – R will stop the evaluation and allow us to look around using the “debugger” tools. </a:t>
            </a:r>
          </a:p>
          <a:p>
            <a:r>
              <a:rPr lang="en-US" dirty="0" smtClean="0"/>
              <a:t>This is like a regular R prompt, but we are now “in” the call frame of the function be debugged and not the global environment. </a:t>
            </a:r>
          </a:p>
          <a:p>
            <a:r>
              <a:rPr lang="en-US" dirty="0" smtClean="0"/>
              <a:t>R commands we evaluate will be local to this call frame.</a:t>
            </a:r>
          </a:p>
          <a:p>
            <a:r>
              <a:rPr lang="en-US" dirty="0" smtClean="0"/>
              <a:t>We can even change values before proceeding. </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To evaluate the next expression, use ‘</a:t>
            </a:r>
            <a:r>
              <a:rPr lang="en-US" dirty="0" err="1" smtClean="0"/>
              <a:t>n</a:t>
            </a:r>
            <a:r>
              <a:rPr lang="en-US" dirty="0" smtClean="0"/>
              <a:t>’.</a:t>
            </a:r>
          </a:p>
          <a:p>
            <a:r>
              <a:rPr lang="en-US" dirty="0" smtClean="0"/>
              <a:t>To just continue as normal with all the expressions, ‘</a:t>
            </a:r>
            <a:r>
              <a:rPr lang="en-US" dirty="0" err="1" smtClean="0"/>
              <a:t>c</a:t>
            </a:r>
            <a:r>
              <a:rPr lang="en-US" dirty="0" smtClean="0"/>
              <a:t>’.</a:t>
            </a:r>
          </a:p>
          <a:p>
            <a:r>
              <a:rPr lang="en-US" dirty="0" smtClean="0"/>
              <a:t>Problems when trying to see a variable named </a:t>
            </a:r>
            <a:r>
              <a:rPr lang="en-US" dirty="0" err="1" smtClean="0"/>
              <a:t>n</a:t>
            </a:r>
            <a:r>
              <a:rPr lang="en-US" dirty="0" smtClean="0"/>
              <a:t> or </a:t>
            </a:r>
            <a:r>
              <a:rPr lang="en-US" dirty="0" err="1" smtClean="0"/>
              <a:t>c</a:t>
            </a:r>
            <a:r>
              <a:rPr lang="en-US" dirty="0" smtClean="0"/>
              <a:t> or any of the reserved control “words”.</a:t>
            </a:r>
          </a:p>
          <a:p>
            <a:r>
              <a:rPr lang="en-US" dirty="0" smtClean="0"/>
              <a:t>Use </a:t>
            </a:r>
            <a:r>
              <a:rPr lang="en-US" dirty="0" err="1" smtClean="0"/>
              <a:t>get(“n</a:t>
            </a:r>
            <a:r>
              <a:rPr lang="en-US" dirty="0" smtClean="0"/>
              <a:t>”).  </a:t>
            </a: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To turn off debugging a function, use</a:t>
            </a:r>
            <a:br>
              <a:rPr lang="en-US" dirty="0" smtClean="0"/>
            </a:br>
            <a:r>
              <a:rPr lang="en-US" dirty="0" smtClean="0"/>
              <a:t>  </a:t>
            </a:r>
            <a:r>
              <a:rPr lang="en-US" dirty="0" err="1" smtClean="0"/>
              <a:t>undebug(myFunc</a:t>
            </a:r>
            <a:r>
              <a:rPr lang="en-US" dirty="0" smtClean="0"/>
              <a:t>)</a:t>
            </a:r>
          </a:p>
          <a:p>
            <a:pPr>
              <a:buNone/>
            </a:pP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Post-mortem debugging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Arrange to enter the debugger when an error occurs</a:t>
            </a:r>
          </a:p>
          <a:p>
            <a:r>
              <a:rPr lang="en-US" dirty="0" smtClean="0"/>
              <a:t>Can do this by calling </a:t>
            </a:r>
            <a:r>
              <a:rPr lang="en-US" dirty="0" err="1" smtClean="0"/>
              <a:t>traceback</a:t>
            </a:r>
            <a:r>
              <a:rPr lang="en-US" dirty="0" smtClean="0"/>
              <a:t>() after the error occurs and back at the top-level R prompt.</a:t>
            </a:r>
          </a:p>
          <a:p>
            <a:r>
              <a:rPr lang="en-US" dirty="0" smtClean="0"/>
              <a:t>Alternatively, stop when the error occurs</a:t>
            </a:r>
          </a:p>
          <a:p>
            <a:r>
              <a:rPr lang="en-US" dirty="0" smtClean="0"/>
              <a:t>The primary functions are browser() and  recover()</a:t>
            </a:r>
          </a:p>
          <a:p>
            <a:pPr lvl="1"/>
            <a:r>
              <a:rPr lang="en-US" dirty="0" err="1"/>
              <a:t>o</a:t>
            </a:r>
            <a:r>
              <a:rPr lang="en-US" dirty="0" err="1" smtClean="0"/>
              <a:t>ptions(error</a:t>
            </a:r>
            <a:r>
              <a:rPr lang="en-US" dirty="0" smtClean="0"/>
              <a:t> = recover) </a:t>
            </a:r>
          </a:p>
          <a:p>
            <a:pPr lvl="1"/>
            <a:r>
              <a:rPr lang="en-US" dirty="0" smtClean="0"/>
              <a:t>I set this in my .</a:t>
            </a:r>
            <a:r>
              <a:rPr lang="en-US" dirty="0" err="1" smtClean="0"/>
              <a:t>Rprofile</a:t>
            </a:r>
            <a:r>
              <a:rPr lang="en-US" dirty="0" smtClean="0"/>
              <a:t>, read when the R session starts.;</a:t>
            </a:r>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Efficiency – timing code</a:t>
            </a:r>
            <a:endParaRPr lang="en-US" dirty="0"/>
          </a:p>
        </p:txBody>
      </p:sp>
      <p:sp>
        <p:nvSpPr>
          <p:cNvPr id="3" name="Content Placeholder 2"/>
          <p:cNvSpPr>
            <a:spLocks noGrp="1"/>
          </p:cNvSpPr>
          <p:nvPr>
            <p:ph idx="1"/>
          </p:nvPr>
        </p:nvSpPr>
        <p:spPr/>
        <p:txBody>
          <a:bodyPr>
            <a:normAutofit lnSpcReduction="10000"/>
          </a:bodyPr>
          <a:lstStyle/>
          <a:p>
            <a:r>
              <a:rPr lang="en-US" dirty="0" err="1"/>
              <a:t>s</a:t>
            </a:r>
            <a:r>
              <a:rPr lang="en-US" dirty="0" err="1" smtClean="0"/>
              <a:t>ystem.time(expression</a:t>
            </a:r>
            <a:r>
              <a:rPr lang="en-US" dirty="0" smtClean="0"/>
              <a:t>) returns the amount of time it took to evaluate the expression</a:t>
            </a:r>
          </a:p>
          <a:p>
            <a:r>
              <a:rPr lang="en-US" dirty="0" smtClean="0"/>
              <a:t>3 measurements (or 5 if sub-processes)</a:t>
            </a:r>
          </a:p>
          <a:p>
            <a:pPr lvl="1"/>
            <a:r>
              <a:rPr lang="en-US" dirty="0" smtClean="0"/>
              <a:t>User, system and total elapsed time.</a:t>
            </a:r>
          </a:p>
          <a:p>
            <a:pPr lvl="1"/>
            <a:r>
              <a:rPr lang="en-US" dirty="0" smtClean="0"/>
              <a:t>Want user + system = total, or else something else consuming the machine so problematic measurement.</a:t>
            </a:r>
          </a:p>
          <a:p>
            <a:r>
              <a:rPr lang="en-US" dirty="0" smtClean="0"/>
              <a:t>Students should explore how time changes with size of the inputs.</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Issues with resolution and measuring time for small increments.</a:t>
            </a:r>
          </a:p>
          <a:p>
            <a:r>
              <a:rPr lang="en-US" dirty="0" smtClean="0"/>
              <a:t>Plot time versus input size and see if algorithm is linear, polynomial, exponential</a:t>
            </a:r>
          </a:p>
          <a:p>
            <a:pPr lvl="1"/>
            <a:r>
              <a:rPr lang="en-US" dirty="0" smtClean="0"/>
              <a:t>Empirical algorithmic complexity</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To improve speed, use different algorithm.</a:t>
            </a:r>
          </a:p>
          <a:p>
            <a:r>
              <a:rPr lang="en-US" dirty="0" smtClean="0"/>
              <a:t>Or refine code</a:t>
            </a:r>
          </a:p>
          <a:p>
            <a:pPr lvl="1"/>
            <a:r>
              <a:rPr lang="en-US" dirty="0" smtClean="0"/>
              <a:t>move expressions within loops that are invariant to compute just once and assigned to variable</a:t>
            </a:r>
          </a:p>
          <a:p>
            <a:pPr lvl="1"/>
            <a:r>
              <a:rPr lang="en-US" dirty="0" smtClean="0"/>
              <a:t>Avoid concatenating vectors, but pre-allocate and assign to </a:t>
            </a:r>
            <a:r>
              <a:rPr lang="en-US" dirty="0" err="1" smtClean="0"/>
              <a:t>i-th</a:t>
            </a:r>
            <a:r>
              <a:rPr lang="en-US" dirty="0" smtClean="0"/>
              <a:t> element.</a:t>
            </a:r>
          </a:p>
          <a:p>
            <a:pPr lvl="2"/>
            <a:r>
              <a:rPr lang="en-US" dirty="0" smtClean="0"/>
              <a:t>i.e. </a:t>
            </a:r>
            <a:r>
              <a:rPr lang="en-US" dirty="0" err="1" smtClean="0"/>
              <a:t>x</a:t>
            </a:r>
            <a:r>
              <a:rPr lang="en-US" dirty="0" smtClean="0"/>
              <a:t> = </a:t>
            </a:r>
            <a:r>
              <a:rPr lang="en-US" dirty="0" err="1" smtClean="0"/>
              <a:t>c</a:t>
            </a:r>
            <a:r>
              <a:rPr lang="en-US" dirty="0" smtClean="0"/>
              <a:t>(); </a:t>
            </a:r>
            <a:r>
              <a:rPr lang="en-US" dirty="0" err="1" smtClean="0"/>
              <a:t>for(i</a:t>
            </a:r>
            <a:r>
              <a:rPr lang="en-US" dirty="0" smtClean="0"/>
              <a:t> in </a:t>
            </a:r>
            <a:r>
              <a:rPr lang="en-US" dirty="0" err="1" smtClean="0"/>
              <a:t>seq(along</a:t>
            </a:r>
            <a:r>
              <a:rPr lang="en-US" dirty="0" smtClean="0"/>
              <a:t> = </a:t>
            </a:r>
            <a:r>
              <a:rPr lang="en-US" dirty="0" err="1" smtClean="0"/>
              <a:t>y</a:t>
            </a:r>
            <a:r>
              <a:rPr lang="en-US" dirty="0" smtClean="0"/>
              <a:t>))  </a:t>
            </a:r>
            <a:r>
              <a:rPr lang="en-US" dirty="0" err="1" smtClean="0"/>
              <a:t>x</a:t>
            </a:r>
            <a:r>
              <a:rPr lang="en-US" dirty="0" smtClean="0"/>
              <a:t> = </a:t>
            </a:r>
            <a:r>
              <a:rPr lang="en-US" dirty="0" err="1" smtClean="0"/>
              <a:t>c(x</a:t>
            </a:r>
            <a:r>
              <a:rPr lang="en-US" dirty="0" smtClean="0"/>
              <a:t>, </a:t>
            </a:r>
            <a:r>
              <a:rPr lang="en-US" dirty="0" err="1" smtClean="0"/>
              <a:t>g(y[i</a:t>
            </a:r>
            <a:r>
              <a:rPr lang="en-US" dirty="0" smtClean="0"/>
              <a: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Vector operations</a:t>
            </a:r>
            <a:endParaRPr lang="en-US" dirty="0"/>
          </a:p>
        </p:txBody>
      </p:sp>
      <p:sp>
        <p:nvSpPr>
          <p:cNvPr id="3" name="Content Placeholder 2"/>
          <p:cNvSpPr>
            <a:spLocks noGrp="1"/>
          </p:cNvSpPr>
          <p:nvPr>
            <p:ph idx="1"/>
          </p:nvPr>
        </p:nvSpPr>
        <p:spPr/>
        <p:txBody>
          <a:bodyPr>
            <a:normAutofit lnSpcReduction="10000"/>
          </a:bodyPr>
          <a:lstStyle/>
          <a:p>
            <a:r>
              <a:rPr lang="en-US" dirty="0" smtClean="0"/>
              <a:t>Operators such as +, -, &amp;, |, !, …… are </a:t>
            </a:r>
            <a:r>
              <a:rPr lang="en-US" dirty="0" err="1" smtClean="0"/>
              <a:t>vectorized</a:t>
            </a:r>
            <a:endParaRPr lang="en-US" dirty="0" smtClean="0"/>
          </a:p>
          <a:p>
            <a:pPr lvl="1"/>
            <a:r>
              <a:rPr lang="en-US" dirty="0" smtClean="0"/>
              <a:t> </a:t>
            </a:r>
            <a:r>
              <a:rPr lang="en-US" dirty="0" err="1" smtClean="0"/>
              <a:t>x</a:t>
            </a:r>
            <a:r>
              <a:rPr lang="en-US" dirty="0" smtClean="0"/>
              <a:t> + 1 ,   </a:t>
            </a:r>
            <a:r>
              <a:rPr lang="en-US" dirty="0" err="1" smtClean="0"/>
              <a:t>x</a:t>
            </a:r>
            <a:r>
              <a:rPr lang="en-US" dirty="0" smtClean="0"/>
              <a:t> + </a:t>
            </a:r>
            <a:r>
              <a:rPr lang="en-US" dirty="0" err="1" smtClean="0"/>
              <a:t>y</a:t>
            </a:r>
            <a:r>
              <a:rPr lang="en-US" dirty="0" smtClean="0"/>
              <a:t>,  !</a:t>
            </a:r>
            <a:r>
              <a:rPr lang="en-US" dirty="0" err="1" smtClean="0"/>
              <a:t>x</a:t>
            </a:r>
            <a:r>
              <a:rPr lang="en-US" dirty="0" smtClean="0"/>
              <a:t>  work element-wise and produce a new object, derived from the inputs.</a:t>
            </a:r>
          </a:p>
          <a:p>
            <a:r>
              <a:rPr lang="en-US" dirty="0" smtClean="0"/>
              <a:t>Very different from </a:t>
            </a:r>
            <a:br>
              <a:rPr lang="en-US" dirty="0" smtClean="0"/>
            </a:br>
            <a:r>
              <a:rPr lang="en-US" dirty="0" smtClean="0"/>
              <a:t>     </a:t>
            </a:r>
            <a:r>
              <a:rPr lang="en-US" dirty="0" err="1" smtClean="0"/>
              <a:t>y</a:t>
            </a:r>
            <a:r>
              <a:rPr lang="en-US" dirty="0" smtClean="0"/>
              <a:t> = </a:t>
            </a:r>
            <a:r>
              <a:rPr lang="en-US" dirty="0" err="1" smtClean="0"/>
              <a:t>c</a:t>
            </a:r>
            <a:r>
              <a:rPr lang="en-US" dirty="0" smtClean="0"/>
              <a:t>()</a:t>
            </a:r>
            <a:br>
              <a:rPr lang="en-US" dirty="0" smtClean="0"/>
            </a:br>
            <a:r>
              <a:rPr lang="en-US" dirty="0" smtClean="0"/>
              <a:t>     </a:t>
            </a:r>
            <a:r>
              <a:rPr lang="en-US" dirty="0" err="1" smtClean="0"/>
              <a:t>for(i</a:t>
            </a:r>
            <a:r>
              <a:rPr lang="en-US" dirty="0" smtClean="0"/>
              <a:t> in </a:t>
            </a:r>
            <a:r>
              <a:rPr lang="en-US" dirty="0" err="1" smtClean="0"/>
              <a:t>seq(along</a:t>
            </a:r>
            <a:r>
              <a:rPr lang="en-US" dirty="0" smtClean="0"/>
              <a:t> = </a:t>
            </a:r>
            <a:r>
              <a:rPr lang="en-US" dirty="0" err="1" smtClean="0"/>
              <a:t>x</a:t>
            </a:r>
            <a:r>
              <a:rPr lang="en-US" dirty="0" smtClean="0"/>
              <a:t>)) </a:t>
            </a:r>
            <a:r>
              <a:rPr lang="en-US" dirty="0" err="1" smtClean="0"/>
              <a:t>y</a:t>
            </a:r>
            <a:r>
              <a:rPr lang="en-US" dirty="0" smtClean="0"/>
              <a:t> = </a:t>
            </a:r>
            <a:r>
              <a:rPr lang="en-US" dirty="0" err="1" smtClean="0"/>
              <a:t>c(y</a:t>
            </a:r>
            <a:r>
              <a:rPr lang="en-US" dirty="0" smtClean="0"/>
              <a:t>, </a:t>
            </a:r>
            <a:r>
              <a:rPr lang="en-US" dirty="0" err="1" smtClean="0"/>
              <a:t>x[i</a:t>
            </a:r>
            <a:r>
              <a:rPr lang="en-US" dirty="0" smtClean="0"/>
              <a:t>] + 1)</a:t>
            </a:r>
          </a:p>
          <a:p>
            <a:r>
              <a:rPr lang="en-US" dirty="0" smtClean="0"/>
              <a:t>Or </a:t>
            </a:r>
            <a:r>
              <a:rPr lang="en-US" dirty="0" err="1" smtClean="0"/>
              <a:t>y</a:t>
            </a:r>
            <a:r>
              <a:rPr lang="en-US" dirty="0" smtClean="0"/>
              <a:t> = </a:t>
            </a:r>
            <a:r>
              <a:rPr lang="en-US" dirty="0" err="1" smtClean="0"/>
              <a:t>numeric(length(x</a:t>
            </a:r>
            <a:r>
              <a:rPr lang="en-US" dirty="0" smtClean="0"/>
              <a:t>))</a:t>
            </a:r>
            <a:br>
              <a:rPr lang="en-US" dirty="0" smtClean="0"/>
            </a:br>
            <a:r>
              <a:rPr lang="en-US" dirty="0" smtClean="0"/>
              <a:t>      </a:t>
            </a:r>
            <a:r>
              <a:rPr lang="en-US" dirty="0" err="1" smtClean="0"/>
              <a:t>for(i</a:t>
            </a:r>
            <a:r>
              <a:rPr lang="en-US" dirty="0" smtClean="0"/>
              <a:t> in </a:t>
            </a:r>
            <a:r>
              <a:rPr lang="en-US" dirty="0" err="1" smtClean="0"/>
              <a:t>seq(along</a:t>
            </a:r>
            <a:r>
              <a:rPr lang="en-US" dirty="0" smtClean="0"/>
              <a:t> = </a:t>
            </a:r>
            <a:r>
              <a:rPr lang="en-US" dirty="0" err="1" smtClean="0"/>
              <a:t>x</a:t>
            </a:r>
            <a:r>
              <a:rPr lang="en-US" dirty="0" smtClean="0"/>
              <a:t>)) </a:t>
            </a:r>
            <a:r>
              <a:rPr lang="en-US" dirty="0" err="1" smtClean="0"/>
              <a:t>y[i</a:t>
            </a:r>
            <a:r>
              <a:rPr lang="en-US" dirty="0" smtClean="0"/>
              <a:t>] = </a:t>
            </a:r>
            <a:r>
              <a:rPr lang="en-US" dirty="0" err="1" smtClean="0"/>
              <a:t>x[i</a:t>
            </a:r>
            <a:r>
              <a:rPr lang="en-US" dirty="0" smtClean="0"/>
              <a:t>] + 1</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Profiling</a:t>
            </a:r>
            <a:endParaRPr lang="en-US" dirty="0"/>
          </a:p>
        </p:txBody>
      </p:sp>
      <p:sp>
        <p:nvSpPr>
          <p:cNvPr id="3" name="Content Placeholder 2"/>
          <p:cNvSpPr>
            <a:spLocks noGrp="1"/>
          </p:cNvSpPr>
          <p:nvPr>
            <p:ph idx="1"/>
          </p:nvPr>
        </p:nvSpPr>
        <p:spPr/>
        <p:txBody>
          <a:bodyPr>
            <a:normAutofit fontScale="92500"/>
          </a:bodyPr>
          <a:lstStyle/>
          <a:p>
            <a:r>
              <a:rPr lang="en-US" dirty="0" smtClean="0"/>
              <a:t>Identify bottlenecks by measuring what functions are called the most often and take the most time.</a:t>
            </a:r>
          </a:p>
          <a:p>
            <a:r>
              <a:rPr lang="en-US" dirty="0" err="1" smtClean="0"/>
              <a:t>Rprof</a:t>
            </a:r>
            <a:r>
              <a:rPr lang="en-US" dirty="0" smtClean="0"/>
              <a:t>() function turns on measuring in the evaluator, producing data about function calls.</a:t>
            </a:r>
          </a:p>
          <a:p>
            <a:r>
              <a:rPr lang="en-US" dirty="0" err="1" smtClean="0"/>
              <a:t>Rprof(“myProfilingData</a:t>
            </a:r>
            <a:r>
              <a:rPr lang="en-US" dirty="0" smtClean="0"/>
              <a:t>”)</a:t>
            </a:r>
            <a:br>
              <a:rPr lang="en-US" dirty="0" smtClean="0"/>
            </a:br>
            <a:r>
              <a:rPr lang="en-US" dirty="0" smtClean="0"/>
              <a:t>Evaluate expressions</a:t>
            </a:r>
            <a:br>
              <a:rPr lang="en-US" dirty="0" smtClean="0"/>
            </a:br>
            <a:r>
              <a:rPr lang="en-US" dirty="0" err="1" smtClean="0"/>
              <a:t>Rprof(NULL</a:t>
            </a:r>
            <a:r>
              <a:rPr lang="en-US" dirty="0" smtClean="0"/>
              <a:t>)</a:t>
            </a:r>
          </a:p>
          <a:p>
            <a:r>
              <a:rPr lang="en-US" dirty="0" smtClean="0"/>
              <a:t>Data is now available in the file </a:t>
            </a:r>
            <a:r>
              <a:rPr lang="en-US" dirty="0" err="1" smtClean="0"/>
              <a:t>myProfilingData</a:t>
            </a:r>
            <a:r>
              <a:rPr lang="en-US" dirty="0" smtClean="0"/>
              <a:t>.</a:t>
            </a:r>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Analyzing profiling data</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Read profiling data into R via </a:t>
            </a:r>
            <a:r>
              <a:rPr lang="en-US" dirty="0" err="1" smtClean="0"/>
              <a:t>summaryRprof</a:t>
            </a:r>
            <a:r>
              <a:rPr lang="en-US" dirty="0" smtClean="0"/>
              <a:t>()</a:t>
            </a:r>
            <a:br>
              <a:rPr lang="en-US" dirty="0" smtClean="0"/>
            </a:br>
            <a:r>
              <a:rPr lang="en-US" dirty="0" err="1" smtClean="0"/>
              <a:t>prof</a:t>
            </a:r>
            <a:r>
              <a:rPr lang="en-US" dirty="0" smtClean="0"/>
              <a:t> = </a:t>
            </a:r>
            <a:r>
              <a:rPr lang="en-US" dirty="0" err="1" smtClean="0"/>
              <a:t>summaryRprof(“myProfilingData</a:t>
            </a:r>
            <a:r>
              <a:rPr lang="en-US" dirty="0" smtClean="0"/>
              <a:t>”)</a:t>
            </a:r>
          </a:p>
          <a:p>
            <a:r>
              <a:rPr lang="en-US" dirty="0" smtClean="0"/>
              <a:t>List with 3 elements</a:t>
            </a:r>
          </a:p>
          <a:p>
            <a:pPr lvl="1"/>
            <a:r>
              <a:rPr lang="en-US" dirty="0" smtClean="0"/>
              <a:t>Look at </a:t>
            </a:r>
            <a:r>
              <a:rPr lang="en-US" dirty="0" err="1" smtClean="0"/>
              <a:t>prof$by.self</a:t>
            </a:r>
            <a:endParaRPr lang="en-US" dirty="0" smtClean="0"/>
          </a:p>
          <a:p>
            <a:pPr lvl="1"/>
            <a:r>
              <a:rPr lang="en-US" dirty="0" smtClean="0"/>
              <a:t> </a:t>
            </a:r>
            <a:r>
              <a:rPr lang="en-US" dirty="0" err="1" smtClean="0"/>
              <a:t>self.time</a:t>
            </a:r>
            <a:r>
              <a:rPr lang="en-US" dirty="0" smtClean="0"/>
              <a:t> </a:t>
            </a:r>
            <a:r>
              <a:rPr lang="en-US" dirty="0" err="1" smtClean="0"/>
              <a:t>self.pct</a:t>
            </a:r>
            <a:r>
              <a:rPr lang="en-US" dirty="0" smtClean="0"/>
              <a:t> </a:t>
            </a:r>
            <a:r>
              <a:rPr lang="en-US" dirty="0" err="1" smtClean="0"/>
              <a:t>total.time</a:t>
            </a:r>
            <a:r>
              <a:rPr lang="en-US" dirty="0" smtClean="0"/>
              <a:t> </a:t>
            </a:r>
            <a:r>
              <a:rPr lang="en-US" dirty="0" err="1" smtClean="0"/>
              <a:t>total.pct</a:t>
            </a:r>
            <a:endParaRPr lang="en-US" dirty="0" smtClean="0"/>
          </a:p>
          <a:p>
            <a:pPr lvl="1">
              <a:buNone/>
            </a:pPr>
            <a:r>
              <a:rPr lang="en-US" dirty="0" smtClean="0"/>
              <a:t>  “sample"      0.94     52.2       1.06      58.9</a:t>
            </a:r>
          </a:p>
          <a:p>
            <a:pPr lvl="1">
              <a:buNone/>
            </a:pPr>
            <a:r>
              <a:rPr lang="en-US" dirty="0" smtClean="0"/>
              <a:t>  "rw2d1"       0.70     38.9       1.80     100.0</a:t>
            </a:r>
          </a:p>
          <a:p>
            <a:pPr lvl="1">
              <a:buNone/>
            </a:pPr>
            <a:r>
              <a:rPr lang="en-US" dirty="0" smtClean="0"/>
              <a:t>  "length"       0.08      4.4       0.08       4.4</a:t>
            </a:r>
          </a:p>
          <a:p>
            <a:pPr lvl="1">
              <a:buNone/>
            </a:pPr>
            <a:r>
              <a:rPr lang="en-US" dirty="0" smtClean="0"/>
              <a:t>  "=="              0.04      2.2       0.04       2.2</a:t>
            </a:r>
          </a:p>
          <a:p>
            <a:pPr lvl="1">
              <a:buNone/>
            </a:pPr>
            <a:r>
              <a:rPr lang="en-US" dirty="0" smtClean="0"/>
              <a:t>  "+"                0.02      1.1       0.02       1.1</a:t>
            </a:r>
          </a:p>
          <a:p>
            <a:pPr lvl="1">
              <a:buNone/>
            </a:pPr>
            <a:r>
              <a:rPr lang="en-US" dirty="0" smtClean="0"/>
              <a:t>  "-"                0.02      1.1       0.02       1.1</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Focus energy on improving the calls to the functions in the first rows of this data frame.</a:t>
            </a:r>
          </a:p>
          <a:p>
            <a:r>
              <a:rPr lang="en-US" dirty="0" smtClean="0"/>
              <a:t>Rewrite algorithm, adjust expressions.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Subsetting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Major part of the language, and programmatically extensible.</a:t>
            </a:r>
          </a:p>
          <a:p>
            <a:r>
              <a:rPr lang="en-US" dirty="0"/>
              <a:t>v</a:t>
            </a:r>
            <a:r>
              <a:rPr lang="en-US" dirty="0" smtClean="0"/>
              <a:t>ector[ indices ] – extract and also assign to sub-elements</a:t>
            </a:r>
          </a:p>
          <a:p>
            <a:r>
              <a:rPr lang="en-US" dirty="0" smtClean="0"/>
              <a:t>Index by </a:t>
            </a:r>
          </a:p>
          <a:p>
            <a:pPr lvl="1"/>
            <a:r>
              <a:rPr lang="en-US" dirty="0" smtClean="0"/>
              <a:t>position,</a:t>
            </a:r>
          </a:p>
          <a:p>
            <a:pPr lvl="1"/>
            <a:r>
              <a:rPr lang="en-US" dirty="0" smtClean="0"/>
              <a:t>Named elements</a:t>
            </a:r>
          </a:p>
          <a:p>
            <a:pPr lvl="1"/>
            <a:r>
              <a:rPr lang="en-US" dirty="0" smtClean="0"/>
              <a:t>Logical vector (same length as vector) </a:t>
            </a:r>
          </a:p>
          <a:p>
            <a:pPr lvl="1"/>
            <a:r>
              <a:rPr lang="en-US" dirty="0" smtClean="0"/>
              <a:t>negative numeric index to exclude, i.e. complement of</a:t>
            </a:r>
          </a:p>
          <a:p>
            <a:pPr lvl="1"/>
            <a:r>
              <a:rPr lang="en-US" dirty="0" smtClean="0"/>
              <a:t>Empty index, i.e. </a:t>
            </a:r>
            <a:r>
              <a:rPr lang="en-US" dirty="0" err="1" smtClean="0"/>
              <a:t>x</a:t>
            </a:r>
            <a:r>
              <a:rPr lang="en-US" dirty="0" smtClean="0"/>
              <a:t>[]</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Missing Values</a:t>
            </a:r>
            <a:endParaRPr lang="en-US" dirty="0"/>
          </a:p>
        </p:txBody>
      </p:sp>
      <p:sp>
        <p:nvSpPr>
          <p:cNvPr id="3" name="Content Placeholder 2"/>
          <p:cNvSpPr>
            <a:spLocks noGrp="1"/>
          </p:cNvSpPr>
          <p:nvPr>
            <p:ph idx="1"/>
          </p:nvPr>
        </p:nvSpPr>
        <p:spPr/>
        <p:txBody>
          <a:bodyPr/>
          <a:lstStyle/>
          <a:p>
            <a:r>
              <a:rPr lang="en-US" dirty="0" smtClean="0"/>
              <a:t>Important concept of “missing” represented as the literal/constant NA</a:t>
            </a:r>
          </a:p>
          <a:p>
            <a:pPr lvl="1"/>
            <a:r>
              <a:rPr lang="en-US" dirty="0" err="1" smtClean="0"/>
              <a:t>is.na(x</a:t>
            </a:r>
            <a:r>
              <a:rPr lang="en-US" dirty="0" smtClean="0"/>
              <a:t>) – returns logical vector with TRUE where value is NA.</a:t>
            </a:r>
          </a:p>
          <a:p>
            <a:r>
              <a:rPr lang="en-US" dirty="0" smtClean="0"/>
              <a:t>What is 1 + NA?</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Coercion</a:t>
            </a:r>
            <a:endParaRPr lang="en-US" dirty="0"/>
          </a:p>
        </p:txBody>
      </p:sp>
      <p:sp>
        <p:nvSpPr>
          <p:cNvPr id="3" name="Content Placeholder 2"/>
          <p:cNvSpPr>
            <a:spLocks noGrp="1"/>
          </p:cNvSpPr>
          <p:nvPr>
            <p:ph idx="1"/>
          </p:nvPr>
        </p:nvSpPr>
        <p:spPr/>
        <p:txBody>
          <a:bodyPr/>
          <a:lstStyle/>
          <a:p>
            <a:r>
              <a:rPr lang="en-US" dirty="0" smtClean="0"/>
              <a:t>R will implicitly coerce objects to appropriate type.</a:t>
            </a:r>
          </a:p>
          <a:p>
            <a:r>
              <a:rPr lang="en-US" dirty="0" smtClean="0"/>
              <a:t>Consider </a:t>
            </a:r>
          </a:p>
          <a:p>
            <a:pPr lvl="1"/>
            <a:r>
              <a:rPr lang="en-US" dirty="0" smtClean="0"/>
              <a:t> </a:t>
            </a:r>
            <a:r>
              <a:rPr lang="en-US" dirty="0" err="1" smtClean="0"/>
              <a:t>c(TRUE</a:t>
            </a:r>
            <a:r>
              <a:rPr lang="en-US" dirty="0" smtClean="0"/>
              <a:t>, 1L, 2, 3.14, “3.14”)</a:t>
            </a:r>
          </a:p>
          <a:p>
            <a:pPr lvl="1"/>
            <a:r>
              <a:rPr lang="en-US" dirty="0" smtClean="0"/>
              <a:t> </a:t>
            </a:r>
            <a:r>
              <a:rPr lang="en-US" dirty="0" err="1" smtClean="0"/>
              <a:t>x</a:t>
            </a:r>
            <a:r>
              <a:rPr lang="en-US" dirty="0" smtClean="0"/>
              <a:t> + TRUE,  </a:t>
            </a:r>
            <a:r>
              <a:rPr lang="en-US" dirty="0" err="1" smtClean="0"/>
              <a:t>x</a:t>
            </a:r>
            <a:r>
              <a:rPr lang="en-US" dirty="0" smtClean="0"/>
              <a:t> + 1</a:t>
            </a:r>
          </a:p>
          <a:p>
            <a:r>
              <a:rPr lang="en-US" dirty="0" smtClean="0"/>
              <a:t>What type is NA?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Recycling rule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In many cases, R will perform an operation on 2 or more vectors and work on them element-wise, i.e. the </a:t>
            </a:r>
            <a:r>
              <a:rPr lang="en-US" dirty="0" err="1" smtClean="0"/>
              <a:t>i-th</a:t>
            </a:r>
            <a:r>
              <a:rPr lang="en-US" dirty="0" smtClean="0"/>
              <a:t> element of each of them.</a:t>
            </a:r>
          </a:p>
          <a:p>
            <a:r>
              <a:rPr lang="en-US" dirty="0" smtClean="0"/>
              <a:t>Implicitly, the model is often</a:t>
            </a:r>
            <a:br>
              <a:rPr lang="en-US" dirty="0" smtClean="0"/>
            </a:br>
            <a:r>
              <a:rPr lang="en-US" dirty="0" smtClean="0"/>
              <a:t>   </a:t>
            </a:r>
            <a:r>
              <a:rPr lang="en-US" dirty="0" err="1" smtClean="0"/>
              <a:t>func(x[i</a:t>
            </a:r>
            <a:r>
              <a:rPr lang="en-US" dirty="0" smtClean="0"/>
              <a:t>], </a:t>
            </a:r>
            <a:r>
              <a:rPr lang="en-US" dirty="0" err="1" smtClean="0"/>
              <a:t>y[i</a:t>
            </a:r>
            <a:r>
              <a:rPr lang="en-US" dirty="0" smtClean="0"/>
              <a:t>], </a:t>
            </a:r>
            <a:r>
              <a:rPr lang="en-US" dirty="0" err="1" smtClean="0"/>
              <a:t>z[i</a:t>
            </a:r>
            <a:r>
              <a:rPr lang="en-US" dirty="0" smtClean="0"/>
              <a:t>], …)</a:t>
            </a:r>
          </a:p>
          <a:p>
            <a:r>
              <a:rPr lang="en-US" dirty="0" smtClean="0"/>
              <a:t>This implies the vectors have the same length</a:t>
            </a:r>
          </a:p>
          <a:p>
            <a:r>
              <a:rPr lang="en-US" dirty="0" smtClean="0"/>
              <a:t>R makes this happen transparently using the recycling rule.</a:t>
            </a:r>
          </a:p>
          <a:p>
            <a:pPr lvl="1"/>
            <a:r>
              <a:rPr lang="en-US" dirty="0" smtClean="0"/>
              <a:t>Makes the shorter ones longer to have the same length as the longest one.</a:t>
            </a:r>
          </a:p>
          <a:p>
            <a:pPr lvl="1"/>
            <a:r>
              <a:rPr lang="en-US" dirty="0" smtClean="0"/>
              <a:t>If this is an integer multiple, no problem. If not, a warning.</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6668</TotalTime>
  <Words>3822</Words>
  <Application>Microsoft Macintosh PowerPoint</Application>
  <PresentationFormat>On-screen Show (4:3)</PresentationFormat>
  <Paragraphs>272</Paragraphs>
  <Slides>52</Slides>
  <Notes>1</Notes>
  <HiddenSlides>0</HiddenSlides>
  <MMClips>0</MMClips>
  <ScaleCrop>false</ScaleCrop>
  <HeadingPairs>
    <vt:vector size="4" baseType="variant">
      <vt:variant>
        <vt:lpstr>Design Template</vt:lpstr>
      </vt:variant>
      <vt:variant>
        <vt:i4>1</vt:i4>
      </vt:variant>
      <vt:variant>
        <vt:lpstr>Slide Titles</vt:lpstr>
      </vt:variant>
      <vt:variant>
        <vt:i4>52</vt:i4>
      </vt:variant>
    </vt:vector>
  </HeadingPairs>
  <TitlesOfParts>
    <vt:vector size="53" baseType="lpstr">
      <vt:lpstr>Office Theme</vt:lpstr>
      <vt:lpstr>Data Types, Control Flow, Functions &amp; Programming</vt:lpstr>
      <vt:lpstr>Topics</vt:lpstr>
      <vt:lpstr>Data Types</vt:lpstr>
      <vt:lpstr>Vectorization</vt:lpstr>
      <vt:lpstr>Vector operations</vt:lpstr>
      <vt:lpstr>Subsetting</vt:lpstr>
      <vt:lpstr>Missing Values</vt:lpstr>
      <vt:lpstr>Coercion</vt:lpstr>
      <vt:lpstr>Recycling rule</vt:lpstr>
      <vt:lpstr>Factors/Categorical Variables</vt:lpstr>
      <vt:lpstr>Factors</vt:lpstr>
      <vt:lpstr>Higher-level types</vt:lpstr>
      <vt:lpstr>Slide 13</vt:lpstr>
      <vt:lpstr>Matrices</vt:lpstr>
      <vt:lpstr>Parameter Matching</vt:lpstr>
      <vt:lpstr>Argument Matching</vt:lpstr>
      <vt:lpstr>Argument Matching</vt:lpstr>
      <vt:lpstr>...</vt:lpstr>
      <vt:lpstr>...</vt:lpstr>
      <vt:lpstr>Argument Matching</vt:lpstr>
      <vt:lpstr>Copying Objects</vt:lpstr>
      <vt:lpstr>Copying Arguments</vt:lpstr>
      <vt:lpstr>Computational Model</vt:lpstr>
      <vt:lpstr>Lazy Evaluation</vt:lpstr>
      <vt:lpstr>Control Flow</vt:lpstr>
      <vt:lpstr>Apply functions</vt:lpstr>
      <vt:lpstr>Slide 27</vt:lpstr>
      <vt:lpstr>Slide 28</vt:lpstr>
      <vt:lpstr>Slide 29</vt:lpstr>
      <vt:lpstr>Slide 30</vt:lpstr>
      <vt:lpstr>Issues with if()</vt:lpstr>
      <vt:lpstr>Writing Functions</vt:lpstr>
      <vt:lpstr>Slide 33</vt:lpstr>
      <vt:lpstr>Default values</vt:lpstr>
      <vt:lpstr>Designing Functions</vt:lpstr>
      <vt:lpstr>Finding scoping problems</vt:lpstr>
      <vt:lpstr>Slide 37</vt:lpstr>
      <vt:lpstr>Slide 38</vt:lpstr>
      <vt:lpstr>Scope, Call Frame Stack, Environments</vt:lpstr>
      <vt:lpstr>Debugging Code</vt:lpstr>
      <vt:lpstr>Debugging Tools</vt:lpstr>
      <vt:lpstr>Preemptive Debugging</vt:lpstr>
      <vt:lpstr>Slide 43</vt:lpstr>
      <vt:lpstr>Slide 44</vt:lpstr>
      <vt:lpstr>Slide 45</vt:lpstr>
      <vt:lpstr>Post-mortem debugging</vt:lpstr>
      <vt:lpstr>Efficiency – timing code</vt:lpstr>
      <vt:lpstr>Slide 48</vt:lpstr>
      <vt:lpstr>Slide 49</vt:lpstr>
      <vt:lpstr>Profiling</vt:lpstr>
      <vt:lpstr>Analyzing profiling data</vt:lpstr>
      <vt:lpstr>Slide 52</vt:lpstr>
    </vt:vector>
  </TitlesOfParts>
  <Company>UC Davis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Functions &amp; Programming</dc:title>
  <dc:creator>Duncan Temple Lang</dc:creator>
  <cp:lastModifiedBy>Duncan Temple Lang</cp:lastModifiedBy>
  <cp:revision>131</cp:revision>
  <dcterms:created xsi:type="dcterms:W3CDTF">2010-07-27T20:33:30Z</dcterms:created>
  <dcterms:modified xsi:type="dcterms:W3CDTF">2010-08-01T11:42:17Z</dcterms:modified>
</cp:coreProperties>
</file>