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Default Extension="pdf" ContentType="application/pdf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76" r:id="rId3"/>
    <p:sldId id="257" r:id="rId4"/>
    <p:sldId id="258" r:id="rId5"/>
    <p:sldId id="267" r:id="rId6"/>
    <p:sldId id="266" r:id="rId7"/>
    <p:sldId id="262" r:id="rId8"/>
    <p:sldId id="260" r:id="rId9"/>
    <p:sldId id="259" r:id="rId10"/>
    <p:sldId id="275" r:id="rId11"/>
    <p:sldId id="261" r:id="rId12"/>
    <p:sldId id="263" r:id="rId13"/>
    <p:sldId id="265" r:id="rId14"/>
    <p:sldId id="264" r:id="rId15"/>
    <p:sldId id="268" r:id="rId16"/>
    <p:sldId id="269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-7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35790D-3258-2B4B-B417-236AE8088E09}" type="datetimeFigureOut">
              <a:rPr lang="en-US" smtClean="0"/>
              <a:t>7/29/10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724109-5EA1-C746-ADC5-140284EAF6F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</a:t>
            </a:r>
            <a:r>
              <a:rPr lang="en-US" baseline="0" dirty="0" smtClean="0"/>
              <a:t> are at a very important point in statistics and stat. education because of the Web and its technologies.</a:t>
            </a:r>
            <a:br>
              <a:rPr lang="en-US" baseline="0" dirty="0" smtClean="0"/>
            </a:br>
            <a:r>
              <a:rPr lang="en-US" baseline="0" dirty="0" smtClean="0"/>
              <a:t>These are sources of data, and ways to communicate results of statistical analyses, and technologies</a:t>
            </a:r>
            <a:br>
              <a:rPr lang="en-US" baseline="0" dirty="0" smtClean="0"/>
            </a:br>
            <a:r>
              <a:rPr lang="en-US" baseline="0" dirty="0" smtClean="0"/>
              <a:t>that we have to use to collaborate with other scientists.</a:t>
            </a:r>
            <a:br>
              <a:rPr lang="en-US" baseline="0" dirty="0" smtClean="0"/>
            </a:br>
            <a:r>
              <a:rPr lang="en-US" baseline="0" dirty="0" smtClean="0"/>
              <a:t>So we have to embrace these and master them so that we can play an important role in data-centered</a:t>
            </a:r>
            <a:br>
              <a:rPr lang="en-US" baseline="0" dirty="0" smtClean="0"/>
            </a:br>
            <a:r>
              <a:rPr lang="en-US" baseline="0" dirty="0" smtClean="0"/>
              <a:t>sciences. Otherwise, as we have seen in the past, other fields will fill the void we leave in not being able</a:t>
            </a:r>
            <a:br>
              <a:rPr lang="en-US" baseline="0" dirty="0" smtClean="0"/>
            </a:br>
            <a:r>
              <a:rPr lang="en-US" baseline="0" dirty="0" smtClean="0"/>
              <a:t>to actually carry statistical analysis through the data pipeline, from start to finish. It is not enough to say</a:t>
            </a:r>
            <a:br>
              <a:rPr lang="en-US" baseline="0" dirty="0" smtClean="0"/>
            </a:br>
            <a:r>
              <a:rPr lang="en-US" baseline="0" dirty="0" smtClean="0"/>
              <a:t>we know the best answer, but we don’t know anything about implementing it, delivering it, scaling it,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9449FF-FF3F-914A-9BA2-F2E041AE6B5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a reasonable</a:t>
            </a:r>
            <a:r>
              <a:rPr lang="en-US" baseline="0" dirty="0" smtClean="0"/>
              <a:t> overview of the different topics in “computing for statistics”.  There are other topics and many more detailed sub-topics. </a:t>
            </a:r>
            <a:br>
              <a:rPr lang="en-US" baseline="0" dirty="0" smtClean="0"/>
            </a:br>
            <a:r>
              <a:rPr lang="en-US" baseline="0" dirty="0" smtClean="0"/>
              <a:t>The point is to list not only the traditional topics (linear algebra computations, optimization, random number generation), but to add more</a:t>
            </a:r>
            <a:br>
              <a:rPr lang="en-US" baseline="0" dirty="0" smtClean="0"/>
            </a:br>
            <a:r>
              <a:rPr lang="en-US" baseline="0" dirty="0" smtClean="0"/>
              <a:t>modern topics such as Web technologies; interactive, dynamic graphics; parallel computing; fundamental topics usually left to students</a:t>
            </a:r>
            <a:br>
              <a:rPr lang="en-US" baseline="0" dirty="0" smtClean="0"/>
            </a:br>
            <a:r>
              <a:rPr lang="en-US" baseline="0" dirty="0" smtClean="0"/>
              <a:t>to learn by themselves such as editors, shells, version control; and also to introduce some modern statistical methods.</a:t>
            </a:r>
            <a:br>
              <a:rPr lang="en-US" baseline="0" dirty="0" smtClean="0"/>
            </a:br>
            <a:r>
              <a:rPr lang="en-US" baseline="0" dirty="0" smtClean="0"/>
              <a:t/>
            </a:r>
            <a:br>
              <a:rPr lang="en-US" baseline="0" dirty="0" smtClean="0"/>
            </a:br>
            <a:r>
              <a:rPr lang="en-US" baseline="0" dirty="0" smtClean="0"/>
              <a:t>We also have tried to show some “loose” groupings of topics into the 5 different types of classes organized</a:t>
            </a:r>
            <a:br>
              <a:rPr lang="en-US" baseline="0" dirty="0" smtClean="0"/>
            </a:br>
            <a:r>
              <a:rPr lang="en-US" baseline="0" dirty="0" smtClean="0"/>
              <a:t>along themes of   Stat Computing &amp; Programming;  Computational Statistics; Advanced Stat. Computing;</a:t>
            </a:r>
            <a:br>
              <a:rPr lang="en-US" baseline="0" dirty="0" smtClean="0"/>
            </a:br>
            <a:r>
              <a:rPr lang="en-US" baseline="0" dirty="0" smtClean="0"/>
              <a:t>Information Technologies; and Visualization</a:t>
            </a:r>
            <a:br>
              <a:rPr lang="en-US" baseline="0" dirty="0" smtClean="0"/>
            </a:br>
            <a:r>
              <a:rPr lang="en-US" baseline="0" dirty="0" smtClean="0"/>
              <a:t>In practice, we include topics from different themes in a single course.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9449FF-FF3F-914A-9BA2-F2E041AE6B59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a call to both teach computing so that students learn the skills so that they can do</a:t>
            </a:r>
            <a:r>
              <a:rPr lang="en-US" baseline="0" dirty="0" smtClean="0"/>
              <a:t> data analysis and research more effectively,</a:t>
            </a:r>
            <a:br>
              <a:rPr lang="en-US" baseline="0" dirty="0" smtClean="0"/>
            </a:br>
            <a:r>
              <a:rPr lang="en-US" baseline="0" dirty="0" smtClean="0"/>
              <a:t>and also to teach computing so that people are better able to do research in new computing, and that computing literacy improves within</a:t>
            </a:r>
            <a:br>
              <a:rPr lang="en-US" baseline="0" dirty="0" smtClean="0"/>
            </a:br>
            <a:r>
              <a:rPr lang="en-US" baseline="0" dirty="0" smtClean="0"/>
              <a:t>our field so that all researchers can talk about computation and understand the difference between good and bad computing research, papers, etc.</a:t>
            </a:r>
            <a:br>
              <a:rPr lang="en-US" baseline="0" dirty="0" smtClean="0"/>
            </a:br>
            <a:r>
              <a:rPr lang="en-US" baseline="0" dirty="0" smtClean="0"/>
              <a:t>At present, we have a real problem in that academic statisticians really don’t have a good knowledge of computing, software design, etc.</a:t>
            </a:r>
            <a:br>
              <a:rPr lang="en-US" baseline="0" dirty="0" smtClean="0"/>
            </a:br>
            <a:r>
              <a:rPr lang="en-US" baseline="0" dirty="0" smtClean="0"/>
              <a:t>As a result, the fledgling field of statistical computing is made up of a lot of papers that describe programming activities, and not really research.</a:t>
            </a:r>
            <a:br>
              <a:rPr lang="en-US" baseline="0" dirty="0" smtClean="0"/>
            </a:br>
            <a:r>
              <a:rPr lang="en-US" baseline="0" dirty="0" smtClean="0"/>
              <a:t>Stat. computing researchers can understand and discuss statistical research, but stat. researchers have only a superficial understanding of stat. computing</a:t>
            </a:r>
            <a:br>
              <a:rPr lang="en-US" baseline="0" dirty="0" smtClean="0"/>
            </a:br>
            <a:r>
              <a:rPr lang="en-US" baseline="0" dirty="0" smtClean="0"/>
              <a:t>research and require a lot of background information in talks. As a result, most talks are “</a:t>
            </a:r>
            <a:r>
              <a:rPr lang="en-US" baseline="0" dirty="0" err="1" smtClean="0"/>
              <a:t>dumbed</a:t>
            </a:r>
            <a:r>
              <a:rPr lang="en-US" baseline="0" dirty="0" smtClean="0"/>
              <a:t> down”.  We need to change this if we are to go on</a:t>
            </a:r>
            <a:br>
              <a:rPr lang="en-US" baseline="0" dirty="0" smtClean="0"/>
            </a:br>
            <a:r>
              <a:rPr lang="en-US" baseline="0" dirty="0" smtClean="0"/>
              <a:t>and not only use computers but develop new ways for statisticians to use and do computing.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9449FF-FF3F-914A-9BA2-F2E041AE6B59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9449FF-FF3F-914A-9BA2-F2E041AE6B59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39E1C-A65C-2F44-9AE6-464CFA805094}" type="datetimeFigureOut">
              <a:rPr lang="en-US" smtClean="0"/>
              <a:t>7/29/10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EDEA0-5569-1C44-BB00-1DA4F3166C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39E1C-A65C-2F44-9AE6-464CFA805094}" type="datetimeFigureOut">
              <a:rPr lang="en-US" smtClean="0"/>
              <a:t>7/29/10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EDEA0-5569-1C44-BB00-1DA4F3166C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39E1C-A65C-2F44-9AE6-464CFA805094}" type="datetimeFigureOut">
              <a:rPr lang="en-US" smtClean="0"/>
              <a:t>7/29/10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EDEA0-5569-1C44-BB00-1DA4F3166C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39E1C-A65C-2F44-9AE6-464CFA805094}" type="datetimeFigureOut">
              <a:rPr lang="en-US" smtClean="0"/>
              <a:t>7/29/10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EDEA0-5569-1C44-BB00-1DA4F3166C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39E1C-A65C-2F44-9AE6-464CFA805094}" type="datetimeFigureOut">
              <a:rPr lang="en-US" smtClean="0"/>
              <a:t>7/29/10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EDEA0-5569-1C44-BB00-1DA4F3166C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39E1C-A65C-2F44-9AE6-464CFA805094}" type="datetimeFigureOut">
              <a:rPr lang="en-US" smtClean="0"/>
              <a:t>7/29/10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EDEA0-5569-1C44-BB00-1DA4F3166C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39E1C-A65C-2F44-9AE6-464CFA805094}" type="datetimeFigureOut">
              <a:rPr lang="en-US" smtClean="0"/>
              <a:t>7/29/10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EDEA0-5569-1C44-BB00-1DA4F3166C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39E1C-A65C-2F44-9AE6-464CFA805094}" type="datetimeFigureOut">
              <a:rPr lang="en-US" smtClean="0"/>
              <a:t>7/29/10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EDEA0-5569-1C44-BB00-1DA4F3166C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39E1C-A65C-2F44-9AE6-464CFA805094}" type="datetimeFigureOut">
              <a:rPr lang="en-US" smtClean="0"/>
              <a:t>7/29/10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EDEA0-5569-1C44-BB00-1DA4F3166C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39E1C-A65C-2F44-9AE6-464CFA805094}" type="datetimeFigureOut">
              <a:rPr lang="en-US" smtClean="0"/>
              <a:t>7/29/10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EDEA0-5569-1C44-BB00-1DA4F3166C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39E1C-A65C-2F44-9AE6-464CFA805094}" type="datetimeFigureOut">
              <a:rPr lang="en-US" smtClean="0"/>
              <a:t>7/29/10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EDEA0-5569-1C44-BB00-1DA4F3166C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39E1C-A65C-2F44-9AE6-464CFA805094}" type="datetimeFigureOut">
              <a:rPr lang="en-US" smtClean="0"/>
              <a:t>7/29/10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EDEA0-5569-1C44-BB00-1DA4F3166C5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df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Computing in the Statistics Curricula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also have to get our colleagues on board</a:t>
            </a:r>
          </a:p>
          <a:p>
            <a:pPr lvl="1"/>
            <a:r>
              <a:rPr lang="en-US" dirty="0" smtClean="0"/>
              <a:t>Difficult since few of us have been trained in computing.</a:t>
            </a:r>
          </a:p>
          <a:p>
            <a:r>
              <a:rPr lang="en-US" dirty="0" smtClean="0"/>
              <a:t>Fit more into already crammed curricula, and room for few additional classes.</a:t>
            </a:r>
          </a:p>
          <a:p>
            <a:r>
              <a:rPr lang="en-US" dirty="0" smtClean="0"/>
              <a:t>Computing requires regular, repeated exposure to internalize concepts, vocabulary and “grammar”.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Hopefully, very interactive with questions, comments, etc. from everybody.</a:t>
            </a:r>
          </a:p>
          <a:p>
            <a:r>
              <a:rPr lang="en-US" dirty="0" smtClean="0"/>
              <a:t>Please let us know if you want us to schedule discussion on a topic not in the “schedule”.</a:t>
            </a:r>
          </a:p>
          <a:p>
            <a:r>
              <a:rPr lang="en-US" dirty="0" smtClean="0"/>
              <a:t>Notes will be available on the Web site after the conference and will be updated as comments/questions are received.</a:t>
            </a:r>
          </a:p>
          <a:p>
            <a:r>
              <a:rPr lang="en-US" dirty="0" smtClean="0"/>
              <a:t>Goal is to make these materials available to you and others to facilitate teaching stat. computing classes.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“Rules of engagement”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speaking, please identify yourself to everyone and let us know your institution.</a:t>
            </a:r>
          </a:p>
          <a:p>
            <a:r>
              <a:rPr lang="en-US" dirty="0" smtClean="0"/>
              <a:t>We hope in the coffee/food breaks you’ll interact and build connections.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During the day, we’ll have a mix of discussions and  tutorials</a:t>
            </a:r>
          </a:p>
          <a:p>
            <a:r>
              <a:rPr lang="en-US" dirty="0" smtClean="0"/>
              <a:t>We have asked some people to give short presentations on what they are doing.</a:t>
            </a:r>
          </a:p>
          <a:p>
            <a:r>
              <a:rPr lang="en-US" dirty="0" smtClean="0"/>
              <a:t>Everyone else, please participate throughout.</a:t>
            </a:r>
          </a:p>
          <a:p>
            <a:r>
              <a:rPr lang="en-US" dirty="0" smtClean="0"/>
              <a:t>Each topic will be a mix of </a:t>
            </a:r>
          </a:p>
          <a:p>
            <a:pPr lvl="1"/>
            <a:r>
              <a:rPr lang="en-US" dirty="0" smtClean="0"/>
              <a:t>Big picture reason about why the topic is important</a:t>
            </a:r>
          </a:p>
          <a:p>
            <a:pPr lvl="1"/>
            <a:r>
              <a:rPr lang="en-US" dirty="0" smtClean="0"/>
              <a:t>Technical details about the material – tutorial</a:t>
            </a:r>
          </a:p>
          <a:p>
            <a:pPr lvl="1"/>
            <a:r>
              <a:rPr lang="en-US" dirty="0" smtClean="0"/>
              <a:t>Ways we teach this material</a:t>
            </a:r>
          </a:p>
          <a:p>
            <a:r>
              <a:rPr lang="en-US" dirty="0" smtClean="0"/>
              <a:t>Introduce some material about R that is less familiar to most people, with the hope of it helping you to teach computing.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Emphasis on 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be talking a great deal about R and numerous “modern” technologies.</a:t>
            </a:r>
          </a:p>
          <a:p>
            <a:r>
              <a:rPr lang="en-US" dirty="0" smtClean="0"/>
              <a:t>We hope to be discussing computing &amp; programming at a level that is general and abstracts to other programming languages, e.g. MATLAB, Python.</a:t>
            </a:r>
          </a:p>
          <a:p>
            <a:r>
              <a:rPr lang="en-US" dirty="0" smtClean="0"/>
              <a:t>Some will expect material on SAS</a:t>
            </a:r>
            <a:br>
              <a:rPr lang="en-US" dirty="0" smtClean="0"/>
            </a:br>
            <a:r>
              <a:rPr lang="en-US" dirty="0" smtClean="0"/>
              <a:t>	perfectly reasonable.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SAS, etc.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Firstly, we are much more familiar with R and other technologies.</a:t>
            </a:r>
          </a:p>
          <a:p>
            <a:r>
              <a:rPr lang="en-US" dirty="0" smtClean="0"/>
              <a:t>Focus is on general, complete programming languages and modern technologies students are likely to encounter over the years.</a:t>
            </a:r>
          </a:p>
          <a:p>
            <a:r>
              <a:rPr lang="en-US" dirty="0" smtClean="0"/>
              <a:t>Fundamentals of programming are transferable to other languages.</a:t>
            </a:r>
          </a:p>
          <a:p>
            <a:r>
              <a:rPr lang="en-US" dirty="0" smtClean="0"/>
              <a:t>R is free, easy to deploy and widely used in stat. departments</a:t>
            </a:r>
          </a:p>
          <a:p>
            <a:pPr lvl="1"/>
            <a:r>
              <a:rPr lang="en-US" dirty="0" smtClean="0"/>
              <a:t>For both teaching and research.</a:t>
            </a:r>
          </a:p>
          <a:p>
            <a:r>
              <a:rPr lang="en-US" dirty="0" smtClean="0"/>
              <a:t>Increasingly widely used in industry.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our courses, we teach 5 languages</a:t>
            </a:r>
          </a:p>
          <a:p>
            <a:pPr lvl="1"/>
            <a:r>
              <a:rPr lang="en-US" dirty="0" smtClean="0"/>
              <a:t>R and 4 </a:t>
            </a:r>
            <a:r>
              <a:rPr lang="en-US" dirty="0" err="1" smtClean="0"/>
              <a:t>DSLs</a:t>
            </a:r>
            <a:r>
              <a:rPr lang="en-US" dirty="0" smtClean="0"/>
              <a:t> – Domain Specific Languages</a:t>
            </a:r>
          </a:p>
          <a:p>
            <a:pPr lvl="2"/>
            <a:r>
              <a:rPr lang="en-US" dirty="0" smtClean="0"/>
              <a:t>Regular expressions for patterns in text</a:t>
            </a:r>
          </a:p>
          <a:p>
            <a:pPr lvl="2"/>
            <a:r>
              <a:rPr lang="en-US" dirty="0" smtClean="0"/>
              <a:t>XML/HTML/KML/SVG &amp; </a:t>
            </a:r>
            <a:r>
              <a:rPr lang="en-US" dirty="0" err="1" smtClean="0"/>
              <a:t>XPath</a:t>
            </a:r>
            <a:endParaRPr lang="en-US" dirty="0" smtClean="0"/>
          </a:p>
          <a:p>
            <a:pPr lvl="2"/>
            <a:r>
              <a:rPr lang="en-US" dirty="0" smtClean="0"/>
              <a:t>SQL – database query language</a:t>
            </a:r>
          </a:p>
          <a:p>
            <a:pPr lvl="2"/>
            <a:r>
              <a:rPr lang="en-US" dirty="0" smtClean="0"/>
              <a:t>(Unix) shell</a:t>
            </a:r>
          </a:p>
          <a:p>
            <a:r>
              <a:rPr lang="en-US" dirty="0" smtClean="0"/>
              <a:t>Key is to learn how to learn new languages and technologies.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788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to teach - Themes </a:t>
            </a:r>
            <a:r>
              <a:rPr lang="en-US" dirty="0" smtClean="0"/>
              <a:t>&amp; Topics</a:t>
            </a:r>
            <a:endParaRPr lang="en-US" dirty="0"/>
          </a:p>
        </p:txBody>
      </p:sp>
      <p:pic>
        <p:nvPicPr>
          <p:cNvPr id="6" name="Content Placeholder 5" descr="ComputingTopics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3"/>
              <a:srcRect l="-12381" r="-12381"/>
              <a:stretch>
                <a:fillRect/>
              </a:stretch>
            </p:blipFill>
          </mc:Choice>
          <mc:Fallback>
            <p:blipFill>
              <a:blip r:embed="rId4"/>
              <a:srcRect l="-12381" r="-12381"/>
              <a:stretch>
                <a:fillRect/>
              </a:stretch>
            </p:blipFill>
          </mc:Fallback>
        </mc:AlternateContent>
        <p:spPr>
          <a:xfrm>
            <a:off x="0" y="678819"/>
            <a:ext cx="9973282" cy="604701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Leave it to Computer Science?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It may seem reasonable to have stat. students take computer science classes. Is this good?</a:t>
            </a:r>
          </a:p>
          <a:p>
            <a:r>
              <a:rPr lang="en-US" dirty="0" smtClean="0"/>
              <a:t>Students would benefit from such classes, but only in addition to an solid statistical computing class.</a:t>
            </a:r>
          </a:p>
          <a:p>
            <a:r>
              <a:rPr lang="en-US" dirty="0" smtClean="0"/>
              <a:t>The skills are different –</a:t>
            </a:r>
            <a:br>
              <a:rPr lang="en-US" dirty="0" smtClean="0"/>
            </a:br>
            <a:r>
              <a:rPr lang="en-US" dirty="0" smtClean="0"/>
              <a:t> programming for data analysis versus</a:t>
            </a:r>
            <a:br>
              <a:rPr lang="en-US" dirty="0" smtClean="0"/>
            </a:br>
            <a:r>
              <a:rPr lang="en-US" dirty="0" smtClean="0"/>
              <a:t> many data structures, programming languages, software design, efficiency in run-time</a:t>
            </a:r>
          </a:p>
          <a:p>
            <a:r>
              <a:rPr lang="en-US" dirty="0" err="1" smtClean="0"/>
              <a:t>Vectorized</a:t>
            </a:r>
            <a:r>
              <a:rPr lang="en-US" dirty="0" smtClean="0"/>
              <a:t> computations on sample observations versus focus on individual elements.</a:t>
            </a:r>
          </a:p>
          <a:p>
            <a:r>
              <a:rPr lang="en-US" dirty="0" smtClean="0"/>
              <a:t>Text manipulation &amp; data input</a:t>
            </a:r>
          </a:p>
          <a:p>
            <a:r>
              <a:rPr lang="en-US" dirty="0" smtClean="0"/>
              <a:t>Graphics &amp; Information visualization versus low-level graphics.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want statistics to thrive and play an important role in the data-centric world, we need to</a:t>
            </a:r>
          </a:p>
          <a:p>
            <a:pPr lvl="1"/>
            <a:r>
              <a:rPr lang="en-US" dirty="0" smtClean="0"/>
              <a:t>Teach computing</a:t>
            </a:r>
          </a:p>
          <a:p>
            <a:pPr lvl="1"/>
            <a:r>
              <a:rPr lang="en-US" dirty="0" smtClean="0"/>
              <a:t>Do research in the next generation of computing technologies for statistics.</a:t>
            </a:r>
          </a:p>
          <a:p>
            <a:pPr lvl="1"/>
            <a:r>
              <a:rPr lang="en-US" dirty="0" smtClean="0"/>
              <a:t>And the only way to do the latter, is to do the former!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NSF (DUE) funded grant on “Integrating Computing into the Statistics Curricula”</a:t>
            </a:r>
          </a:p>
          <a:p>
            <a:r>
              <a:rPr lang="en-US" dirty="0" smtClean="0"/>
              <a:t>Goals:</a:t>
            </a:r>
          </a:p>
          <a:p>
            <a:pPr lvl="1"/>
            <a:r>
              <a:rPr lang="en-US" dirty="0" smtClean="0"/>
              <a:t> map syllabi and sequences of courses for modern stat. programs </a:t>
            </a:r>
          </a:p>
          <a:p>
            <a:pPr lvl="1"/>
            <a:r>
              <a:rPr lang="en-US" dirty="0" smtClean="0"/>
              <a:t>Facilitate instructors to introduce and teach such classes, providing resources (lecture notes, syllabi, assignments, data sets) and support network.</a:t>
            </a:r>
          </a:p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of 4 workshops</a:t>
            </a:r>
          </a:p>
          <a:p>
            <a:pPr lvl="1"/>
            <a:r>
              <a:rPr lang="en-US" dirty="0" smtClean="0"/>
              <a:t>Second one for teaching instructors to teach stat. computing.</a:t>
            </a:r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discussed model syllabi for different types of students</a:t>
            </a:r>
          </a:p>
          <a:p>
            <a:pPr lvl="1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develop case studies in stat. computing for use by the stat. community. (In preparation.)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We have to stop thinking of computing as an optional add-on within the study of statistics that students pick up in an ad hoc manner by themselves.</a:t>
            </a:r>
          </a:p>
          <a:p>
            <a:r>
              <a:rPr lang="en-US" dirty="0" smtClean="0"/>
              <a:t>Computing is an essential, foundational skill for modern data analysis and without such skills, our students are missing at least half of the essential knowledge.</a:t>
            </a:r>
          </a:p>
          <a:p>
            <a:r>
              <a:rPr lang="en-US" dirty="0" smtClean="0"/>
              <a:t>It is at least time for stat. instructors to learn modern stat. computing &amp; to enhance their programs with computing &amp; data analysis classes.</a:t>
            </a: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affairs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Computing is a very large part of a data analysts daily task, yet remarkably small part of our educational programs</a:t>
            </a:r>
          </a:p>
          <a:p>
            <a:r>
              <a:rPr lang="en-US" dirty="0" smtClean="0"/>
              <a:t>We teach only enough computing to enable doing assignments, leaving students to learn on their own by mimicking and adjusting existing templates.</a:t>
            </a:r>
          </a:p>
          <a:p>
            <a:r>
              <a:rPr lang="en-US" dirty="0" smtClean="0"/>
              <a:t>Results are not good.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Computing is as fundamental to statistics education as mathematics.</a:t>
            </a:r>
          </a:p>
          <a:p>
            <a:r>
              <a:rPr lang="en-US" dirty="0" smtClean="0"/>
              <a:t>We need to make the students facile with computing so they can transparently use it to express ideas.</a:t>
            </a:r>
          </a:p>
          <a:p>
            <a:pPr lvl="1"/>
            <a:r>
              <a:rPr lang="en-US" dirty="0" smtClean="0"/>
              <a:t>Compute correctly and efficiently</a:t>
            </a:r>
          </a:p>
          <a:p>
            <a:r>
              <a:rPr lang="en-US" dirty="0" smtClean="0"/>
              <a:t>As long as computing is a difficulty, it is a distraction from one’s primary focus.</a:t>
            </a:r>
          </a:p>
          <a:p>
            <a:pPr lvl="1"/>
            <a:r>
              <a:rPr lang="en-US" dirty="0" smtClean="0"/>
              <a:t>We must reduce it from being an obstacle or focus when performing analyses.</a:t>
            </a:r>
          </a:p>
          <a:p>
            <a:pPr lvl="1"/>
            <a:r>
              <a:rPr lang="en-US" dirty="0" smtClean="0"/>
              <a:t>Need to enable them to reason about computations.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point in statistics.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Statistical computing is much broader than traditional material we have taught</a:t>
            </a:r>
          </a:p>
          <a:p>
            <a:pPr lvl="1"/>
            <a:r>
              <a:rPr lang="en-US" dirty="0" smtClean="0"/>
              <a:t>Need different topics for different types of students.</a:t>
            </a:r>
          </a:p>
          <a:p>
            <a:r>
              <a:rPr lang="en-US" dirty="0" smtClean="0"/>
              <a:t>Computing </a:t>
            </a:r>
            <a:r>
              <a:rPr lang="en-US" dirty="0" smtClean="0"/>
              <a:t>is becoming increasingly vital part of statistical education in this era of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Web</a:t>
            </a:r>
          </a:p>
          <a:p>
            <a:pPr lvl="1"/>
            <a:r>
              <a:rPr lang="en-US" dirty="0" smtClean="0"/>
              <a:t>Ubiquitous data availability &amp; sources.</a:t>
            </a:r>
          </a:p>
          <a:p>
            <a:pPr lvl="1"/>
            <a:r>
              <a:rPr lang="en-US" dirty="0" smtClean="0"/>
              <a:t>Increased volume and complexity of data.</a:t>
            </a:r>
          </a:p>
          <a:p>
            <a:pPr lvl="1"/>
            <a:r>
              <a:rPr lang="en-US" dirty="0" smtClean="0"/>
              <a:t>New and ever-evolving Web technologies.</a:t>
            </a:r>
          </a:p>
          <a:p>
            <a:pPr lvl="1"/>
            <a:r>
              <a:rPr lang="en-US" dirty="0" smtClean="0"/>
              <a:t>Increased relevance of data analysis in all fields, done by non-statisticians</a:t>
            </a:r>
          </a:p>
          <a:p>
            <a:pPr lvl="1"/>
            <a:r>
              <a:rPr lang="en-US" dirty="0" smtClean="0"/>
              <a:t>Communicating results in new ways (e.g. Web graphics)</a:t>
            </a:r>
          </a:p>
          <a:p>
            <a:pPr marL="0" indent="0">
              <a:spcBef>
                <a:spcPts val="0"/>
              </a:spcBef>
              <a:defRPr/>
            </a:pPr>
            <a:r>
              <a:rPr lang="en-US" dirty="0" smtClean="0"/>
              <a:t>  If </a:t>
            </a:r>
            <a:r>
              <a:rPr lang="en-US" dirty="0"/>
              <a:t>we can’t compute the right answer, others will </a:t>
            </a:r>
            <a:r>
              <a:rPr lang="en-US" dirty="0" smtClean="0"/>
              <a:t>be </a:t>
            </a:r>
            <a:r>
              <a:rPr lang="en-US" dirty="0" smtClean="0"/>
              <a:t>involved to </a:t>
            </a:r>
            <a:r>
              <a:rPr lang="en-US" dirty="0"/>
              <a:t>compute another answer</a:t>
            </a:r>
            <a:r>
              <a:rPr lang="en-US" dirty="0" smtClean="0"/>
              <a:t>.</a:t>
            </a:r>
          </a:p>
          <a:p>
            <a:pPr marL="0" indent="0">
              <a:spcBef>
                <a:spcPts val="0"/>
              </a:spcBef>
              <a:defRPr/>
            </a:pP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/>
              <a:t>computing the answer means dealing with increasingly complex computations and technologies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Computing is typically just one missing dimension of our programs</a:t>
            </a:r>
          </a:p>
          <a:p>
            <a:pPr lvl="1"/>
            <a:r>
              <a:rPr lang="en-US" dirty="0" smtClean="0"/>
              <a:t>Exposure to modern statistical methods.</a:t>
            </a:r>
          </a:p>
          <a:p>
            <a:pPr lvl="1"/>
            <a:r>
              <a:rPr lang="en-US" dirty="0" smtClean="0"/>
              <a:t>Actual solving of scientific/data problems with statistical approaches.</a:t>
            </a:r>
          </a:p>
          <a:p>
            <a:r>
              <a:rPr lang="en-US" dirty="0" smtClean="0"/>
              <a:t>We tend to use a computing class to address both of these, as well as computing/programming topics.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need to teach it early in the students program.</a:t>
            </a:r>
          </a:p>
          <a:p>
            <a:r>
              <a:rPr lang="en-US" dirty="0" smtClean="0"/>
              <a:t>Integrate it properly into a program</a:t>
            </a:r>
          </a:p>
          <a:p>
            <a:pPr lvl="1"/>
            <a:r>
              <a:rPr lang="en-US" dirty="0" smtClean="0"/>
              <a:t>Teach it an intellectually rich level so students learn to reason about computation, not just “trial and error”.</a:t>
            </a:r>
          </a:p>
          <a:p>
            <a:pPr lvl="1"/>
            <a:r>
              <a:rPr lang="en-US" dirty="0" smtClean="0"/>
              <a:t>Leverage it as an alternative medium for learning statistical concepts.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Our focus here is on </a:t>
            </a:r>
          </a:p>
          <a:p>
            <a:pPr lvl="1"/>
            <a:r>
              <a:rPr lang="en-US" dirty="0" smtClean="0"/>
              <a:t>our upper-division and graduate classes.</a:t>
            </a:r>
          </a:p>
          <a:p>
            <a:pPr lvl="1"/>
            <a:r>
              <a:rPr lang="en-US" dirty="0" smtClean="0"/>
              <a:t>Teaching computational skills for data analysis and statistical research.</a:t>
            </a:r>
          </a:p>
          <a:p>
            <a:pPr lvl="1"/>
            <a:r>
              <a:rPr lang="en-US" dirty="0" smtClean="0"/>
              <a:t>Equipping our students with knowledge for their careers to be able to use computers easily and to learn and evaluate new technologies as they continue to emerge. </a:t>
            </a:r>
          </a:p>
          <a:p>
            <a:r>
              <a:rPr lang="en-US" dirty="0" smtClean="0"/>
              <a:t>We are less focused on “using computing to teach statistics”</a:t>
            </a:r>
          </a:p>
          <a:p>
            <a:pPr lvl="1"/>
            <a:r>
              <a:rPr lang="en-US" dirty="0" smtClean="0"/>
              <a:t>But are interested in how to integrate computing into such classes.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Students today are very familiar with computers, phones, etc.</a:t>
            </a:r>
          </a:p>
          <a:p>
            <a:r>
              <a:rPr lang="en-US" dirty="0" smtClean="0"/>
              <a:t>But not with scientific computing</a:t>
            </a:r>
          </a:p>
          <a:p>
            <a:pPr lvl="1"/>
            <a:r>
              <a:rPr lang="en-US" dirty="0" smtClean="0"/>
              <a:t>Vocabulary, computational reasoning, programming</a:t>
            </a:r>
          </a:p>
          <a:p>
            <a:r>
              <a:rPr lang="en-US" dirty="0" smtClean="0"/>
              <a:t>We have to get them past “this is too hard to use”, “why can’t I click on a button”, …</a:t>
            </a:r>
          </a:p>
          <a:p>
            <a:pPr lvl="1"/>
            <a:r>
              <a:rPr lang="en-US" dirty="0" smtClean="0"/>
              <a:t>Need to learn grammar and computational model to express themselves, both to the computer and to humans.</a:t>
            </a:r>
          </a:p>
          <a:p>
            <a:pPr lvl="1"/>
            <a:r>
              <a:rPr lang="en-US" dirty="0" smtClean="0"/>
              <a:t>Compare with how we teach stat. concepts, or to write essays</a:t>
            </a:r>
          </a:p>
          <a:p>
            <a:r>
              <a:rPr lang="en-US" dirty="0" smtClean="0"/>
              <a:t>GUIs are convenient, but imply that  the ability to compute is of secondary importance and that the computations are generic/templates.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2439</TotalTime>
  <Words>1824</Words>
  <Application>Microsoft Macintosh PowerPoint</Application>
  <PresentationFormat>On-screen Show (4:3)</PresentationFormat>
  <Paragraphs>120</Paragraphs>
  <Slides>20</Slides>
  <Notes>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Computing in the Statistics Curricula</vt:lpstr>
      <vt:lpstr>Background</vt:lpstr>
      <vt:lpstr>State of affairs</vt:lpstr>
      <vt:lpstr>Importance of Computing</vt:lpstr>
      <vt:lpstr>Critical point in statistics.</vt:lpstr>
      <vt:lpstr>Slide 6</vt:lpstr>
      <vt:lpstr>Slide 7</vt:lpstr>
      <vt:lpstr>Focus</vt:lpstr>
      <vt:lpstr>Challenges</vt:lpstr>
      <vt:lpstr>Organizational Challenges</vt:lpstr>
      <vt:lpstr>Format</vt:lpstr>
      <vt:lpstr>“Rules of engagement”</vt:lpstr>
      <vt:lpstr>Schedule</vt:lpstr>
      <vt:lpstr>Emphasis on R</vt:lpstr>
      <vt:lpstr>SAS, etc.</vt:lpstr>
      <vt:lpstr>Slide 16</vt:lpstr>
      <vt:lpstr>What to teach - Themes &amp; Topics</vt:lpstr>
      <vt:lpstr>Leave it to Computer Science?</vt:lpstr>
      <vt:lpstr>Slide 19</vt:lpstr>
      <vt:lpstr>Summary</vt:lpstr>
    </vt:vector>
  </TitlesOfParts>
  <Company>UC Davis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Computing in the Statistics Curricula</dc:title>
  <dc:creator>Duncan Temple Lang</dc:creator>
  <cp:lastModifiedBy>Duncan Temple Lang</cp:lastModifiedBy>
  <cp:revision>67</cp:revision>
  <dcterms:created xsi:type="dcterms:W3CDTF">2010-07-29T21:07:19Z</dcterms:created>
  <dcterms:modified xsi:type="dcterms:W3CDTF">2010-07-31T13:46:54Z</dcterms:modified>
</cp:coreProperties>
</file>