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Layouts/slideLayout13.xml" ContentType="application/vnd.openxmlformats-officedocument.presentationml.slideLayout+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8"/>
  </p:notesMasterIdLst>
  <p:sldIdLst>
    <p:sldId id="256" r:id="rId2"/>
    <p:sldId id="257" r:id="rId3"/>
    <p:sldId id="290" r:id="rId4"/>
    <p:sldId id="292" r:id="rId5"/>
    <p:sldId id="273" r:id="rId6"/>
    <p:sldId id="259" r:id="rId7"/>
    <p:sldId id="272" r:id="rId8"/>
    <p:sldId id="265" r:id="rId9"/>
    <p:sldId id="270" r:id="rId10"/>
    <p:sldId id="291" r:id="rId11"/>
    <p:sldId id="276" r:id="rId12"/>
    <p:sldId id="277" r:id="rId13"/>
    <p:sldId id="279" r:id="rId14"/>
    <p:sldId id="280" r:id="rId15"/>
    <p:sldId id="281" r:id="rId16"/>
    <p:sldId id="275" r:id="rId17"/>
    <p:sldId id="282" r:id="rId18"/>
    <p:sldId id="283" r:id="rId19"/>
    <p:sldId id="284" r:id="rId20"/>
    <p:sldId id="285" r:id="rId21"/>
    <p:sldId id="286" r:id="rId22"/>
    <p:sldId id="287" r:id="rId23"/>
    <p:sldId id="300" r:id="rId24"/>
    <p:sldId id="293" r:id="rId25"/>
    <p:sldId id="294" r:id="rId26"/>
    <p:sldId id="295" r:id="rId27"/>
    <p:sldId id="296" r:id="rId28"/>
    <p:sldId id="297" r:id="rId29"/>
    <p:sldId id="298" r:id="rId30"/>
    <p:sldId id="299" r:id="rId31"/>
    <p:sldId id="301" r:id="rId32"/>
    <p:sldId id="266" r:id="rId33"/>
    <p:sldId id="267" r:id="rId34"/>
    <p:sldId id="269" r:id="rId35"/>
    <p:sldId id="271" r:id="rId36"/>
    <p:sldId id="268"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60" d="100"/>
          <a:sy n="60" d="100"/>
        </p:scale>
        <p:origin x="-8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printerSettings" Target="printerSettings/printerSettings1.bin"/><Relationship Id="rId40" Type="http://schemas.openxmlformats.org/officeDocument/2006/relationships/presProps" Target="presProps.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tableStyles" Target="tableStyle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theme" Target="theme/theme1.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notesMaster" Target="notesMasters/notesMaster1.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8B1C0C-4819-9640-9CF8-BA6A35F1574C}" type="datetimeFigureOut">
              <a:rPr lang="en-US" smtClean="0"/>
              <a:pPr/>
              <a:t>7/30/10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937CC9-98A1-B346-B9B9-5ADDD17F9FC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A9934D-094E-4E40-A92C-1603368AE641}" type="slidenum">
              <a:rPr lang="en-US"/>
              <a:pPr/>
              <a:t>9</a:t>
            </a:fld>
            <a:endParaRPr lang="en-US"/>
          </a:p>
        </p:txBody>
      </p:sp>
      <p:sp>
        <p:nvSpPr>
          <p:cNvPr id="1372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72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E20246-9C87-5E44-9E37-45451774F79B}" type="slidenum">
              <a:rPr lang="en-US"/>
              <a:pPr/>
              <a:t>32</a:t>
            </a:fld>
            <a:endParaRPr lang="en-US"/>
          </a:p>
        </p:txBody>
      </p:sp>
      <p:sp>
        <p:nvSpPr>
          <p:cNvPr id="1474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74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244CF-D3CE-C249-8F04-6F513E1B807A}" type="slidenum">
              <a:rPr lang="en-US"/>
              <a:pPr/>
              <a:t>33</a:t>
            </a:fld>
            <a:endParaRPr lang="en-US"/>
          </a:p>
        </p:txBody>
      </p:sp>
      <p:sp>
        <p:nvSpPr>
          <p:cNvPr id="1269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69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7BB7F4-02B8-574C-8383-101F9A4A0ECB}" type="slidenum">
              <a:rPr lang="en-US"/>
              <a:pPr/>
              <a:t>34</a:t>
            </a:fld>
            <a:endParaRPr lang="en-US"/>
          </a:p>
        </p:txBody>
      </p:sp>
      <p:sp>
        <p:nvSpPr>
          <p:cNvPr id="1351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51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E18892-C527-924E-9E66-D8C70C750FCC}" type="slidenum">
              <a:rPr lang="en-US"/>
              <a:pPr/>
              <a:t>35</a:t>
            </a:fld>
            <a:endParaRPr lang="en-US"/>
          </a:p>
        </p:txBody>
      </p:sp>
      <p:sp>
        <p:nvSpPr>
          <p:cNvPr id="1392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92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62FB1F-9720-D341-BC87-0CBBD40DE769}" type="slidenum">
              <a:rPr lang="en-US"/>
              <a:pPr/>
              <a:t>36</a:t>
            </a:fld>
            <a:endParaRPr lang="en-US"/>
          </a:p>
        </p:txBody>
      </p:sp>
      <p:sp>
        <p:nvSpPr>
          <p:cNvPr id="1310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10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856349-4AF3-B34E-8DB6-D1B5FEA5C884}" type="datetimeFigureOut">
              <a:rPr lang="en-US" smtClean="0"/>
              <a:pPr/>
              <a:t>7/30/10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D70E9-6F38-164C-B243-C4DE414AC7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856349-4AF3-B34E-8DB6-D1B5FEA5C884}" type="datetimeFigureOut">
              <a:rPr lang="en-US" smtClean="0"/>
              <a:pPr/>
              <a:t>7/30/10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D70E9-6F38-164C-B243-C4DE414AC7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856349-4AF3-B34E-8DB6-D1B5FEA5C884}" type="datetimeFigureOut">
              <a:rPr lang="en-US" smtClean="0"/>
              <a:pPr/>
              <a:t>7/30/10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D70E9-6F38-164C-B243-C4DE414AC79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fld id="{B30BDB2D-3BA9-DC49-A7D3-7F2C3305568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smtClean="0"/>
            </a:lvl1pPr>
          </a:lstStyle>
          <a:p>
            <a:fld id="{16864225-9352-E647-A56A-1EE811CD077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856349-4AF3-B34E-8DB6-D1B5FEA5C884}" type="datetimeFigureOut">
              <a:rPr lang="en-US" smtClean="0"/>
              <a:pPr/>
              <a:t>7/30/10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D70E9-6F38-164C-B243-C4DE414AC79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856349-4AF3-B34E-8DB6-D1B5FEA5C884}" type="datetimeFigureOut">
              <a:rPr lang="en-US" smtClean="0"/>
              <a:pPr/>
              <a:t>7/30/10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D70E9-6F38-164C-B243-C4DE414AC79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856349-4AF3-B34E-8DB6-D1B5FEA5C884}" type="datetimeFigureOut">
              <a:rPr lang="en-US" smtClean="0"/>
              <a:pPr/>
              <a:t>7/30/10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ED70E9-6F38-164C-B243-C4DE414AC7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856349-4AF3-B34E-8DB6-D1B5FEA5C884}" type="datetimeFigureOut">
              <a:rPr lang="en-US" smtClean="0"/>
              <a:pPr/>
              <a:t>7/30/10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ED70E9-6F38-164C-B243-C4DE414AC7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856349-4AF3-B34E-8DB6-D1B5FEA5C884}" type="datetimeFigureOut">
              <a:rPr lang="en-US" smtClean="0"/>
              <a:pPr/>
              <a:t>7/30/10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ED70E9-6F38-164C-B243-C4DE414AC7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856349-4AF3-B34E-8DB6-D1B5FEA5C884}" type="datetimeFigureOut">
              <a:rPr lang="en-US" smtClean="0"/>
              <a:pPr/>
              <a:t>7/30/10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ED70E9-6F38-164C-B243-C4DE414AC7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856349-4AF3-B34E-8DB6-D1B5FEA5C884}" type="datetimeFigureOut">
              <a:rPr lang="en-US" smtClean="0"/>
              <a:pPr/>
              <a:t>7/30/10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ED70E9-6F38-164C-B243-C4DE414AC7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856349-4AF3-B34E-8DB6-D1B5FEA5C884}" type="datetimeFigureOut">
              <a:rPr lang="en-US" smtClean="0"/>
              <a:pPr/>
              <a:t>7/30/10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ED70E9-6F38-164C-B243-C4DE414AC7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theme" Target="../theme/theme1.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856349-4AF3-B34E-8DB6-D1B5FEA5C884}" type="datetimeFigureOut">
              <a:rPr lang="en-US" smtClean="0"/>
              <a:pPr/>
              <a:t>7/30/10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ED70E9-6F38-164C-B243-C4DE414AC7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13.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 Id="rId5"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Developing Assignments</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Project</a:t>
            </a:r>
            <a:endParaRPr lang="en-US" dirty="0"/>
          </a:p>
        </p:txBody>
      </p:sp>
      <p:sp>
        <p:nvSpPr>
          <p:cNvPr id="3" name="Content Placeholder 2"/>
          <p:cNvSpPr>
            <a:spLocks noGrp="1"/>
          </p:cNvSpPr>
          <p:nvPr>
            <p:ph idx="1"/>
          </p:nvPr>
        </p:nvSpPr>
        <p:spPr/>
        <p:txBody>
          <a:bodyPr/>
          <a:lstStyle/>
          <a:p>
            <a:r>
              <a:rPr lang="en-US" dirty="0" smtClean="0"/>
              <a:t>Questions</a:t>
            </a:r>
          </a:p>
          <a:p>
            <a:pPr lvl="1"/>
            <a:r>
              <a:rPr lang="en-US" dirty="0" smtClean="0"/>
              <a:t>Are there differences between the counties that go for Clinton and those that go for Obama? </a:t>
            </a:r>
          </a:p>
          <a:p>
            <a:pPr lvl="1"/>
            <a:r>
              <a:rPr lang="en-US" dirty="0" smtClean="0"/>
              <a:t>Where are the Clinton-counties located? </a:t>
            </a:r>
          </a:p>
          <a:p>
            <a:pPr lvl="1"/>
            <a:r>
              <a:rPr lang="en-US" dirty="0" smtClean="0"/>
              <a:t>How well can you predict the primary results for the upcoming primaries? </a:t>
            </a:r>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9" name="Picture 3" descr="DecisionTreeClintonObamaDivideNYTApr16-2008"/>
          <p:cNvPicPr>
            <a:picLocks noGrp="1" noChangeAspect="1" noChangeArrowheads="1"/>
          </p:cNvPicPr>
          <p:nvPr>
            <p:ph/>
          </p:nvPr>
        </p:nvPicPr>
        <p:blipFill>
          <a:blip r:embed="rId2"/>
          <a:srcRect/>
          <a:stretch>
            <a:fillRect/>
          </a:stretch>
        </p:blipFill>
        <p:spPr>
          <a:xfrm>
            <a:off x="2843213" y="609600"/>
            <a:ext cx="3455987" cy="54864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5" name="Picture 5" descr="nytElectionMap"/>
          <p:cNvPicPr>
            <a:picLocks noGrp="1" noChangeAspect="1" noChangeArrowheads="1"/>
          </p:cNvPicPr>
          <p:nvPr>
            <p:ph/>
          </p:nvPr>
        </p:nvPicPr>
        <p:blipFill>
          <a:blip r:embed="rId2"/>
          <a:srcRect/>
          <a:stretch>
            <a:fillRect/>
          </a:stretch>
        </p:blipFill>
        <p:spPr>
          <a:xfrm>
            <a:off x="685800" y="960438"/>
            <a:ext cx="7772400" cy="478472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p:nvPr>
        </p:nvSpPr>
        <p:spPr/>
        <p:txBody>
          <a:bodyPr>
            <a:normAutofit fontScale="85000" lnSpcReduction="10000"/>
          </a:bodyPr>
          <a:lstStyle/>
          <a:p>
            <a:pPr>
              <a:buNone/>
            </a:pPr>
            <a:r>
              <a:rPr lang="en-US" b="1" dirty="0" smtClean="0"/>
              <a:t>Data</a:t>
            </a:r>
          </a:p>
          <a:p>
            <a:pPr lvl="1"/>
            <a:r>
              <a:rPr lang="en-US" dirty="0" smtClean="0"/>
              <a:t>2000 Census data at the county level: Excel files </a:t>
            </a:r>
          </a:p>
          <a:p>
            <a:pPr lvl="2"/>
            <a:r>
              <a:rPr lang="en-US" dirty="0" smtClean="0"/>
              <a:t>cc07_tabB1.xls: population, land area, and density </a:t>
            </a:r>
          </a:p>
          <a:p>
            <a:pPr lvl="2"/>
            <a:r>
              <a:rPr lang="en-US" dirty="0" smtClean="0"/>
              <a:t>cc07_tabB3.xls: race, age, gender </a:t>
            </a:r>
          </a:p>
          <a:p>
            <a:pPr lvl="2"/>
            <a:r>
              <a:rPr lang="en-US" dirty="0" smtClean="0"/>
              <a:t>cc07_tabB4.xls: HS degree, Bachelor's degree, foreign born population, persons in poverty, HH income &gt;$75,000 </a:t>
            </a:r>
          </a:p>
          <a:p>
            <a:pPr lvl="1"/>
            <a:r>
              <a:rPr lang="en-US" dirty="0" smtClean="0"/>
              <a:t>2004 Presidential election: countyVotes2004.txt scraped from CNN website </a:t>
            </a:r>
          </a:p>
          <a:p>
            <a:pPr lvl="1"/>
            <a:r>
              <a:rPr lang="en-US" dirty="0" smtClean="0"/>
              <a:t>2008 Democratic Primary: DemPrimary2008.txt scraped from CNN Website </a:t>
            </a:r>
          </a:p>
          <a:p>
            <a:pPr lvl="1"/>
            <a:r>
              <a:rPr lang="en-US" dirty="0" smtClean="0"/>
              <a:t>Geographic data: </a:t>
            </a:r>
            <a:r>
              <a:rPr lang="en-US" dirty="0" err="1" smtClean="0"/>
              <a:t>counties.gml</a:t>
            </a:r>
            <a:r>
              <a:rPr lang="en-US" dirty="0" smtClean="0"/>
              <a:t> latitude and longitude </a:t>
            </a:r>
          </a:p>
          <a:p>
            <a:pPr lvl="1"/>
            <a:r>
              <a:rPr lang="en-US" dirty="0" smtClean="0"/>
              <a:t>Auxiliary data: </a:t>
            </a:r>
          </a:p>
          <a:p>
            <a:pPr lvl="2"/>
            <a:r>
              <a:rPr lang="en-US" dirty="0" smtClean="0"/>
              <a:t>top 30 cities in country</a:t>
            </a:r>
          </a:p>
          <a:p>
            <a:pPr lvl="2"/>
            <a:r>
              <a:rPr lang="en-US" dirty="0" smtClean="0"/>
              <a:t>mapping of states to regions</a:t>
            </a:r>
          </a:p>
          <a:p>
            <a:pPr lvl="2"/>
            <a:r>
              <a:rPr lang="en-US" dirty="0" smtClean="0"/>
              <a:t>mapping of townships to counties for New England States</a:t>
            </a:r>
          </a:p>
          <a:p>
            <a:pPr lvl="1">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p:nvPr>
        </p:nvSpPr>
        <p:spPr/>
        <p:txBody>
          <a:bodyPr>
            <a:normAutofit lnSpcReduction="10000"/>
          </a:bodyPr>
          <a:lstStyle/>
          <a:p>
            <a:pPr>
              <a:buNone/>
            </a:pPr>
            <a:r>
              <a:rPr lang="en-US" b="1" dirty="0" smtClean="0"/>
              <a:t>Background</a:t>
            </a:r>
          </a:p>
          <a:p>
            <a:pPr>
              <a:buNone/>
            </a:pPr>
            <a:r>
              <a:rPr lang="en-US" dirty="0" smtClean="0"/>
              <a:t>The CNN site presentation of the data changed from 2004 to 2008.</a:t>
            </a:r>
          </a:p>
          <a:p>
            <a:pPr lvl="1"/>
            <a:r>
              <a:rPr lang="en-US" dirty="0" smtClean="0"/>
              <a:t>In 2004, it was available in HTML tables, and could be acquired through programmatic calls to the Web and post-processing the HTML.</a:t>
            </a:r>
          </a:p>
          <a:p>
            <a:pPr lvl="1"/>
            <a:r>
              <a:rPr lang="en-US" dirty="0" smtClean="0"/>
              <a:t>In 2008, the tables were generated on the fly in </a:t>
            </a:r>
            <a:r>
              <a:rPr lang="en-US" dirty="0" err="1" smtClean="0"/>
              <a:t>javascript</a:t>
            </a:r>
            <a:r>
              <a:rPr lang="en-US" dirty="0" smtClean="0"/>
              <a:t> and </a:t>
            </a:r>
            <a:r>
              <a:rPr lang="en-US" dirty="0" err="1" smtClean="0"/>
              <a:t>json</a:t>
            </a:r>
            <a:r>
              <a:rPr lang="en-US" dirty="0" smtClean="0"/>
              <a:t>. We used a packet sniffer to figure out the correct URL to call. Then we programmatically called the URL, received </a:t>
            </a:r>
            <a:r>
              <a:rPr lang="en-US" dirty="0" err="1" smtClean="0"/>
              <a:t>json</a:t>
            </a:r>
            <a:r>
              <a:rPr lang="en-US" dirty="0" smtClean="0"/>
              <a:t> in return, and processed it with </a:t>
            </a:r>
            <a:r>
              <a:rPr lang="en-US" dirty="0" err="1" smtClean="0"/>
              <a:t>RJson</a:t>
            </a:r>
            <a:r>
              <a:rPr lang="en-US" dirty="0" smtClean="0"/>
              <a:t> package to get plain text.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p:nvPr>
        </p:nvSpPr>
        <p:spPr/>
        <p:txBody>
          <a:bodyPr/>
          <a:lstStyle/>
          <a:p>
            <a:pPr>
              <a:buNone/>
            </a:pPr>
            <a:r>
              <a:rPr lang="en-US" b="1" dirty="0" smtClean="0"/>
              <a:t>Logistics</a:t>
            </a:r>
          </a:p>
          <a:p>
            <a:pPr lvl="1"/>
            <a:r>
              <a:rPr lang="en-US" dirty="0" smtClean="0"/>
              <a:t>Final Project</a:t>
            </a:r>
          </a:p>
          <a:p>
            <a:pPr lvl="1"/>
            <a:r>
              <a:rPr lang="en-US" dirty="0" smtClean="0"/>
              <a:t>Intermediate deadlines over 3 week period </a:t>
            </a:r>
          </a:p>
          <a:p>
            <a:pPr lvl="1"/>
            <a:r>
              <a:rPr lang="en-US" dirty="0" smtClean="0"/>
              <a:t>Students worked in groups of 3-5</a:t>
            </a:r>
          </a:p>
          <a:p>
            <a:pPr lvl="1"/>
            <a:r>
              <a:rPr lang="en-US" dirty="0" smtClean="0"/>
              <a:t>Turned in: 8-10 page write up; 6 plots; all code (documented).  </a:t>
            </a:r>
          </a:p>
          <a:p>
            <a:pPr lvl="1">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3" name="Picture 5" descr="DemPrimaryTasksI"/>
          <p:cNvPicPr>
            <a:picLocks noGrp="1" noChangeAspect="1" noChangeArrowheads="1"/>
          </p:cNvPicPr>
          <p:nvPr>
            <p:ph/>
          </p:nvPr>
        </p:nvPicPr>
        <p:blipFill>
          <a:blip r:embed="rId2"/>
          <a:srcRect/>
          <a:stretch>
            <a:fillRect/>
          </a:stretch>
        </p:blipFill>
        <p:spPr>
          <a:xfrm>
            <a:off x="685800" y="1289050"/>
            <a:ext cx="7772400" cy="41275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a:bodyPr>
          <a:lstStyle/>
          <a:p>
            <a:r>
              <a:rPr lang="en-US" b="1" dirty="0" smtClean="0"/>
              <a:t>Step II: Model Fitting and Map making</a:t>
            </a:r>
          </a:p>
          <a:p>
            <a:pPr lvl="1"/>
            <a:r>
              <a:rPr lang="en-US" dirty="0" smtClean="0"/>
              <a:t>Provide plots for comment. </a:t>
            </a:r>
          </a:p>
          <a:p>
            <a:pPr lvl="1"/>
            <a:r>
              <a:rPr lang="en-US" dirty="0" smtClean="0"/>
              <a:t>This group of students followed the color schemes of the NYT, and they added markers that make it clear that Obama tends to get support in the big cities. </a:t>
            </a:r>
            <a:endParaRPr lang="en-US" b="1" dirty="0" smtClean="0"/>
          </a:p>
          <a:p>
            <a:r>
              <a:rPr lang="en-US" b="1" dirty="0" smtClean="0"/>
              <a:t>Step III: Final Write-up</a:t>
            </a:r>
          </a:p>
          <a:p>
            <a:pPr lvl="1"/>
            <a:r>
              <a:rPr lang="en-US" dirty="0" smtClean="0"/>
              <a:t>Students turn in, report with graphics embedded, appendix of how the data frame was created, and code. Samples will be posted on the web.  </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map1.jpg"/>
          <p:cNvPicPr>
            <a:picLocks noGrp="1" noChangeAspect="1"/>
          </p:cNvPicPr>
          <p:nvPr>
            <p:ph/>
          </p:nvPr>
        </p:nvPicPr>
        <p:blipFill>
          <a:blip r:embed="rId2"/>
          <a:srcRect l="-1005" r="-1005"/>
          <a:stretch>
            <a:fillRect/>
          </a:stretch>
        </p:blipFill>
        <p:spPr>
          <a:xfrm>
            <a:off x="685800" y="1371600"/>
            <a:ext cx="7528918" cy="5486400"/>
          </a:xfrm>
        </p:spPr>
      </p:pic>
      <p:sp>
        <p:nvSpPr>
          <p:cNvPr id="5" name="TextBox 4"/>
          <p:cNvSpPr txBox="1"/>
          <p:nvPr/>
        </p:nvSpPr>
        <p:spPr>
          <a:xfrm>
            <a:off x="685800" y="198448"/>
            <a:ext cx="7528918" cy="646331"/>
          </a:xfrm>
          <a:prstGeom prst="rect">
            <a:avLst/>
          </a:prstGeom>
          <a:noFill/>
        </p:spPr>
        <p:txBody>
          <a:bodyPr wrap="square" rtlCol="0">
            <a:spAutoFit/>
          </a:bodyPr>
          <a:lstStyle/>
          <a:p>
            <a:r>
              <a:rPr lang="en-US" dirty="0" smtClean="0"/>
              <a:t>This group of students followed the color schemes of the NYT, and they added markers that make it clear that Obama tends to get support in the big cities.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Content Placeholder 5" descr="timeline.jpg"/>
          <p:cNvPicPr>
            <a:picLocks noGrp="1" noChangeAspect="1"/>
          </p:cNvPicPr>
          <p:nvPr>
            <p:ph/>
          </p:nvPr>
        </p:nvPicPr>
        <p:blipFill>
          <a:blip r:embed="rId2"/>
          <a:srcRect t="-7907" b="-7907"/>
          <a:stretch>
            <a:fillRect/>
          </a:stretch>
        </p:blipFill>
        <p:spPr>
          <a:xfrm>
            <a:off x="685800" y="1371600"/>
            <a:ext cx="7772400" cy="5486400"/>
          </a:xfrm>
        </p:spPr>
      </p:pic>
      <p:sp>
        <p:nvSpPr>
          <p:cNvPr id="7" name="TextBox 6"/>
          <p:cNvSpPr txBox="1"/>
          <p:nvPr/>
        </p:nvSpPr>
        <p:spPr>
          <a:xfrm>
            <a:off x="685800" y="608571"/>
            <a:ext cx="7772400" cy="923330"/>
          </a:xfrm>
          <a:prstGeom prst="rect">
            <a:avLst/>
          </a:prstGeom>
          <a:noFill/>
        </p:spPr>
        <p:txBody>
          <a:bodyPr wrap="square" rtlCol="0">
            <a:spAutoFit/>
          </a:bodyPr>
          <a:lstStyle/>
          <a:p>
            <a:r>
              <a:rPr lang="en-US" dirty="0" smtClean="0"/>
              <a:t>This group of students examined how the state primaries unfolded in time. The size of the circle denotes the vote margin, the color denotes the winner, and there are many markers to indicate political events.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Challenging and time consuming to create rich, realistic assignments with suitable pedagogical activities.</a:t>
            </a:r>
          </a:p>
          <a:p>
            <a:r>
              <a:rPr lang="en-US" dirty="0" smtClean="0"/>
              <a:t>Multiple iterations to find a data set, carve out activities at the right level.</a:t>
            </a:r>
          </a:p>
          <a:p>
            <a:r>
              <a:rPr lang="en-US" dirty="0" smtClean="0"/>
              <a:t>Ideally, we want to borrow from actual research projects as case studies.</a:t>
            </a:r>
          </a:p>
          <a:p>
            <a:r>
              <a:rPr lang="en-US" dirty="0" smtClean="0"/>
              <a:t>Modern statistical methods are computationally intensive, the mathematical understanding comes later </a:t>
            </a:r>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Content Placeholder 2" descr="map3.png"/>
          <p:cNvPicPr>
            <a:picLocks noGrp="1" noChangeAspect="1"/>
          </p:cNvPicPr>
          <p:nvPr>
            <p:ph/>
          </p:nvPr>
        </p:nvPicPr>
        <p:blipFill>
          <a:blip r:embed="rId2"/>
          <a:srcRect l="-4152" r="-4152"/>
          <a:stretch>
            <a:fillRect/>
          </a:stretch>
        </p:blipFill>
        <p:spPr>
          <a:xfrm>
            <a:off x="408008" y="1508198"/>
            <a:ext cx="6801367" cy="4587802"/>
          </a:xfrm>
        </p:spPr>
      </p:pic>
      <p:sp>
        <p:nvSpPr>
          <p:cNvPr id="4" name="TextBox 3"/>
          <p:cNvSpPr txBox="1"/>
          <p:nvPr/>
        </p:nvSpPr>
        <p:spPr>
          <a:xfrm>
            <a:off x="1031800" y="661490"/>
            <a:ext cx="7328429" cy="646331"/>
          </a:xfrm>
          <a:prstGeom prst="rect">
            <a:avLst/>
          </a:prstGeom>
          <a:noFill/>
        </p:spPr>
        <p:txBody>
          <a:bodyPr wrap="square" rtlCol="0">
            <a:spAutoFit/>
          </a:bodyPr>
          <a:lstStyle/>
          <a:p>
            <a:r>
              <a:rPr lang="en-US" dirty="0" smtClean="0"/>
              <a:t>These students display the percentage victory through color, in addition to showing the size of the victory through area of the circle.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Content Placeholder 2" descr="map2.png"/>
          <p:cNvPicPr>
            <a:picLocks noGrp="1" noChangeAspect="1"/>
          </p:cNvPicPr>
          <p:nvPr>
            <p:ph/>
          </p:nvPr>
        </p:nvPicPr>
        <p:blipFill>
          <a:blip r:embed="rId2"/>
          <a:srcRect t="-4848" b="-4848"/>
          <a:stretch>
            <a:fillRect/>
          </a:stretch>
        </p:blipFill>
        <p:spPr>
          <a:xfrm>
            <a:off x="685800" y="1177452"/>
            <a:ext cx="7158528" cy="4918547"/>
          </a:xfrm>
        </p:spPr>
      </p:pic>
      <p:sp>
        <p:nvSpPr>
          <p:cNvPr id="4" name="TextBox 3"/>
          <p:cNvSpPr txBox="1"/>
          <p:nvPr/>
        </p:nvSpPr>
        <p:spPr>
          <a:xfrm>
            <a:off x="685800" y="383664"/>
            <a:ext cx="7356952" cy="1200329"/>
          </a:xfrm>
          <a:prstGeom prst="rect">
            <a:avLst/>
          </a:prstGeom>
          <a:noFill/>
        </p:spPr>
        <p:txBody>
          <a:bodyPr wrap="square" rtlCol="0">
            <a:spAutoFit/>
          </a:bodyPr>
          <a:lstStyle/>
          <a:p>
            <a:r>
              <a:rPr lang="en-US" dirty="0" smtClean="0"/>
              <a:t>These students used their recursive partitioning results to predict the Obama/Clinton wins and place the predictions on the map. It shows the Obama advantage in the deep south, the Clinton advantage in the Appalachians, and the close race in the Midwest.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Goal of </a:t>
            </a:r>
            <a:r>
              <a:rPr lang="en-US" dirty="0" err="1" smtClean="0"/>
              <a:t>HWs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Practice with writing code, designing functions, and improving code</a:t>
            </a:r>
          </a:p>
          <a:p>
            <a:r>
              <a:rPr lang="en-US" dirty="0" smtClean="0"/>
              <a:t>Reinforce use of statistical thinking in all aspects of statistical computing</a:t>
            </a:r>
          </a:p>
          <a:p>
            <a:r>
              <a:rPr lang="en-US" dirty="0" smtClean="0"/>
              <a:t>Vary format of work to be handed in </a:t>
            </a:r>
          </a:p>
          <a:p>
            <a:r>
              <a:rPr lang="en-US" dirty="0" smtClean="0"/>
              <a:t>Drills vs. Practice</a:t>
            </a:r>
          </a:p>
          <a:p>
            <a:r>
              <a:rPr lang="en-US" dirty="0" smtClean="0"/>
              <a:t>Opportunity to bring in data analysis </a:t>
            </a:r>
          </a:p>
          <a:p>
            <a:r>
              <a:rPr lang="en-US" dirty="0" smtClean="0"/>
              <a:t>Variants of an assignment</a:t>
            </a:r>
          </a:p>
          <a:p>
            <a:r>
              <a:rPr lang="en-US" dirty="0" smtClean="0"/>
              <a:t>Part of a project</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Descriptions of HW</a:t>
            </a:r>
            <a:endParaRPr lang="en-US" dirty="0"/>
          </a:p>
        </p:txBody>
      </p:sp>
      <p:sp>
        <p:nvSpPr>
          <p:cNvPr id="3" name="Content Placeholder 2"/>
          <p:cNvSpPr>
            <a:spLocks noGrp="1"/>
          </p:cNvSpPr>
          <p:nvPr>
            <p:ph idx="1"/>
          </p:nvPr>
        </p:nvSpPr>
        <p:spPr/>
        <p:txBody>
          <a:bodyPr/>
          <a:lstStyle/>
          <a:p>
            <a:r>
              <a:rPr lang="en-US" dirty="0" smtClean="0"/>
              <a:t>What are skills needed?</a:t>
            </a:r>
          </a:p>
          <a:p>
            <a:r>
              <a:rPr lang="en-US" dirty="0" smtClean="0"/>
              <a:t>What are the expectations?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flow on highways in CA</a:t>
            </a:r>
            <a:endParaRPr lang="en-US" dirty="0"/>
          </a:p>
        </p:txBody>
      </p:sp>
      <p:sp>
        <p:nvSpPr>
          <p:cNvPr id="3" name="Content Placeholder 2"/>
          <p:cNvSpPr>
            <a:spLocks noGrp="1"/>
          </p:cNvSpPr>
          <p:nvPr>
            <p:ph idx="1"/>
          </p:nvPr>
        </p:nvSpPr>
        <p:spPr/>
        <p:txBody>
          <a:bodyPr/>
          <a:lstStyle/>
          <a:p>
            <a:r>
              <a:rPr lang="en-US" dirty="0" smtClean="0"/>
              <a:t>Read documentation to figure out which function to use to read data</a:t>
            </a:r>
          </a:p>
          <a:p>
            <a:r>
              <a:rPr lang="en-US" dirty="0" smtClean="0"/>
              <a:t>Explore relationship between 2 variables</a:t>
            </a:r>
          </a:p>
          <a:p>
            <a:r>
              <a:rPr lang="en-US" dirty="0" smtClean="0"/>
              <a:t>Hand in </a:t>
            </a:r>
            <a:r>
              <a:rPr lang="en-US" dirty="0" err="1" smtClean="0"/>
              <a:t>pdf</a:t>
            </a:r>
            <a:r>
              <a:rPr lang="en-US" dirty="0" smtClean="0"/>
              <a:t> file – paragraph, code, plots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Geo-location</a:t>
            </a:r>
            <a:endParaRPr lang="en-US" dirty="0"/>
          </a:p>
        </p:txBody>
      </p:sp>
      <p:sp>
        <p:nvSpPr>
          <p:cNvPr id="3" name="Content Placeholder 2"/>
          <p:cNvSpPr>
            <a:spLocks noGrp="1"/>
          </p:cNvSpPr>
          <p:nvPr>
            <p:ph idx="1"/>
          </p:nvPr>
        </p:nvSpPr>
        <p:spPr/>
        <p:txBody>
          <a:bodyPr/>
          <a:lstStyle/>
          <a:p>
            <a:r>
              <a:rPr lang="en-US" dirty="0" smtClean="0"/>
              <a:t>Practice investigating characteristics of data</a:t>
            </a:r>
          </a:p>
          <a:p>
            <a:r>
              <a:rPr lang="en-US" dirty="0" smtClean="0"/>
              <a:t>Convert from one data structure to another</a:t>
            </a:r>
          </a:p>
          <a:p>
            <a:r>
              <a:rPr lang="en-US" dirty="0" smtClean="0"/>
              <a:t>Use different structures for different types of analyses</a:t>
            </a:r>
          </a:p>
          <a:p>
            <a:pPr>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Deconstruct - Reconstruct</a:t>
            </a:r>
            <a:endParaRPr lang="en-US" dirty="0"/>
          </a:p>
        </p:txBody>
      </p:sp>
      <p:sp>
        <p:nvSpPr>
          <p:cNvPr id="3" name="Content Placeholder 2"/>
          <p:cNvSpPr>
            <a:spLocks noGrp="1"/>
          </p:cNvSpPr>
          <p:nvPr>
            <p:ph idx="1"/>
          </p:nvPr>
        </p:nvSpPr>
        <p:spPr/>
        <p:txBody>
          <a:bodyPr>
            <a:normAutofit/>
          </a:bodyPr>
          <a:lstStyle/>
          <a:p>
            <a:r>
              <a:rPr lang="en-US" dirty="0" smtClean="0"/>
              <a:t>Use common terminology for describing a plot and its components</a:t>
            </a:r>
          </a:p>
          <a:p>
            <a:r>
              <a:rPr lang="en-US" dirty="0" smtClean="0"/>
              <a:t>Evaluate effectiveness of a plot</a:t>
            </a:r>
          </a:p>
          <a:p>
            <a:r>
              <a:rPr lang="en-US" dirty="0" smtClean="0"/>
              <a:t>Identify the message in the plot </a:t>
            </a:r>
          </a:p>
          <a:p>
            <a:r>
              <a:rPr lang="en-US" dirty="0" smtClean="0"/>
              <a:t>Find additional data/markers to improve plot</a:t>
            </a:r>
          </a:p>
          <a:p>
            <a:r>
              <a:rPr lang="en-US" dirty="0" smtClean="0"/>
              <a:t>Familiarity with basic plotting software</a:t>
            </a:r>
          </a:p>
          <a:p>
            <a:r>
              <a:rPr lang="en-US" dirty="0" smtClean="0"/>
              <a:t>Turn in HTML</a:t>
            </a:r>
          </a:p>
          <a:p>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Birth and Assassination Process</a:t>
            </a:r>
            <a:endParaRPr lang="en-US" dirty="0"/>
          </a:p>
        </p:txBody>
      </p:sp>
      <p:sp>
        <p:nvSpPr>
          <p:cNvPr id="3" name="Content Placeholder 2"/>
          <p:cNvSpPr>
            <a:spLocks noGrp="1"/>
          </p:cNvSpPr>
          <p:nvPr>
            <p:ph idx="1"/>
          </p:nvPr>
        </p:nvSpPr>
        <p:spPr/>
        <p:txBody>
          <a:bodyPr>
            <a:normAutofit/>
          </a:bodyPr>
          <a:lstStyle/>
          <a:p>
            <a:r>
              <a:rPr lang="en-US" dirty="0" smtClean="0"/>
              <a:t>Build simulation from standard RNG functions</a:t>
            </a:r>
          </a:p>
          <a:p>
            <a:r>
              <a:rPr lang="en-US" dirty="0" smtClean="0"/>
              <a:t>Experience with function writing</a:t>
            </a:r>
          </a:p>
          <a:p>
            <a:r>
              <a:rPr lang="en-US" dirty="0" smtClean="0"/>
              <a:t>Understand randomness</a:t>
            </a:r>
          </a:p>
          <a:p>
            <a:r>
              <a:rPr lang="en-US" dirty="0" smtClean="0"/>
              <a:t>Use EDA to test functions </a:t>
            </a:r>
          </a:p>
          <a:p>
            <a:r>
              <a:rPr lang="en-US" dirty="0" smtClean="0"/>
              <a:t>Use DOE to explore the characteristics of the process</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State of Union Address</a:t>
            </a:r>
            <a:endParaRPr lang="en-US" dirty="0"/>
          </a:p>
        </p:txBody>
      </p:sp>
      <p:sp>
        <p:nvSpPr>
          <p:cNvPr id="3" name="Content Placeholder 2"/>
          <p:cNvSpPr>
            <a:spLocks noGrp="1"/>
          </p:cNvSpPr>
          <p:nvPr>
            <p:ph idx="1"/>
          </p:nvPr>
        </p:nvSpPr>
        <p:spPr/>
        <p:txBody>
          <a:bodyPr>
            <a:normAutofit lnSpcReduction="10000"/>
          </a:bodyPr>
          <a:lstStyle/>
          <a:p>
            <a:r>
              <a:rPr lang="en-US" dirty="0" smtClean="0"/>
              <a:t>Modern methods:	</a:t>
            </a:r>
          </a:p>
          <a:p>
            <a:pPr lvl="1"/>
            <a:r>
              <a:rPr lang="en-US" dirty="0" smtClean="0"/>
              <a:t>Text mining: K-L distance and S-J metric</a:t>
            </a:r>
          </a:p>
          <a:p>
            <a:pPr lvl="1"/>
            <a:r>
              <a:rPr lang="en-US" dirty="0" smtClean="0"/>
              <a:t>Term frequency; document frequency</a:t>
            </a:r>
          </a:p>
          <a:p>
            <a:pPr lvl="1"/>
            <a:r>
              <a:rPr lang="en-US" dirty="0" smtClean="0"/>
              <a:t>MDS, Hierarchical clustering </a:t>
            </a:r>
          </a:p>
          <a:p>
            <a:r>
              <a:rPr lang="en-US" dirty="0" smtClean="0"/>
              <a:t>Experience with function writing</a:t>
            </a:r>
          </a:p>
          <a:p>
            <a:r>
              <a:rPr lang="en-US" dirty="0" smtClean="0"/>
              <a:t>Understand randomness</a:t>
            </a:r>
          </a:p>
          <a:p>
            <a:r>
              <a:rPr lang="en-US" dirty="0" smtClean="0"/>
              <a:t>Use EDA to test functions </a:t>
            </a:r>
          </a:p>
          <a:p>
            <a:r>
              <a:rPr lang="en-US" dirty="0" smtClean="0"/>
              <a:t>Use DOE to explore the characteristics of the process</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Cross-validation</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Modern methods:	</a:t>
            </a:r>
          </a:p>
          <a:p>
            <a:pPr lvl="1"/>
            <a:r>
              <a:rPr lang="en-US" dirty="0" smtClean="0"/>
              <a:t>Text mining: K-L distance and S-J metric</a:t>
            </a:r>
          </a:p>
          <a:p>
            <a:pPr lvl="1"/>
            <a:r>
              <a:rPr lang="en-US" dirty="0" smtClean="0"/>
              <a:t>Term frequency; document frequency</a:t>
            </a:r>
          </a:p>
          <a:p>
            <a:pPr lvl="1"/>
            <a:r>
              <a:rPr lang="en-US" dirty="0" smtClean="0"/>
              <a:t>MDS, Hierarchical clustering </a:t>
            </a:r>
          </a:p>
          <a:p>
            <a:r>
              <a:rPr lang="en-US" dirty="0" smtClean="0"/>
              <a:t>Experience with function writing</a:t>
            </a:r>
          </a:p>
          <a:p>
            <a:r>
              <a:rPr lang="en-US" dirty="0" smtClean="0"/>
              <a:t>Understand randomness</a:t>
            </a:r>
          </a:p>
          <a:p>
            <a:r>
              <a:rPr lang="en-US" dirty="0" smtClean="0"/>
              <a:t>Use EDA to test functions </a:t>
            </a:r>
          </a:p>
          <a:p>
            <a:r>
              <a:rPr lang="en-US" dirty="0" smtClean="0"/>
              <a:t>Use DOE to explore the characteristics of the process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normAutofit fontScale="92500"/>
          </a:bodyPr>
          <a:lstStyle/>
          <a:p>
            <a:r>
              <a:rPr lang="en-US" dirty="0" smtClean="0"/>
              <a:t>Ideally, we want to borrow from actual research projects as case studies.</a:t>
            </a:r>
          </a:p>
          <a:p>
            <a:r>
              <a:rPr lang="en-US" dirty="0" smtClean="0"/>
              <a:t>Include modern statistical methods that are computationally intensive yet intuitive</a:t>
            </a:r>
          </a:p>
          <a:p>
            <a:pPr>
              <a:lnSpc>
                <a:spcPct val="90000"/>
              </a:lnSpc>
              <a:spcBef>
                <a:spcPct val="40000"/>
              </a:spcBef>
              <a:buFont typeface="Times" pitchFamily="-112" charset="0"/>
              <a:buChar char="•"/>
            </a:pPr>
            <a:r>
              <a:rPr lang="en-US" dirty="0" smtClean="0"/>
              <a:t>Have students think statistically in approaching all  aspects of data analysis, not just the modeling</a:t>
            </a:r>
          </a:p>
          <a:p>
            <a:r>
              <a:rPr lang="en-US" dirty="0" smtClean="0"/>
              <a:t>Build on multiple topics to model the complexity of real applications and to promote a sense of accomplishment</a:t>
            </a:r>
          </a:p>
          <a:p>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Cross-validation</a:t>
            </a:r>
            <a:endParaRPr lang="en-US" dirty="0"/>
          </a:p>
        </p:txBody>
      </p:sp>
      <p:sp>
        <p:nvSpPr>
          <p:cNvPr id="3" name="Content Placeholder 2"/>
          <p:cNvSpPr>
            <a:spLocks noGrp="1"/>
          </p:cNvSpPr>
          <p:nvPr>
            <p:ph idx="1"/>
          </p:nvPr>
        </p:nvSpPr>
        <p:spPr/>
        <p:txBody>
          <a:bodyPr>
            <a:normAutofit/>
          </a:bodyPr>
          <a:lstStyle/>
          <a:p>
            <a:r>
              <a:rPr lang="en-US" dirty="0" smtClean="0"/>
              <a:t>Experience with function writing</a:t>
            </a:r>
          </a:p>
          <a:p>
            <a:r>
              <a:rPr lang="en-US" dirty="0" smtClean="0"/>
              <a:t>Profiling code to speed it up</a:t>
            </a:r>
          </a:p>
          <a:p>
            <a:r>
              <a:rPr lang="en-US" dirty="0" smtClean="0"/>
              <a:t>Well written code -  </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plots from HW &amp; projects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1332A8FE-C90F-1640-94C5-79D15B455E50}" type="slidenum">
              <a:rPr lang="en-US"/>
              <a:pPr/>
              <a:t>32</a:t>
            </a:fld>
            <a:endParaRPr lang="en-US"/>
          </a:p>
        </p:txBody>
      </p:sp>
      <p:sp>
        <p:nvSpPr>
          <p:cNvPr id="146434" name="Rectangle 2"/>
          <p:cNvSpPr>
            <a:spLocks noGrp="1" noChangeArrowheads="1"/>
          </p:cNvSpPr>
          <p:nvPr>
            <p:ph type="title"/>
          </p:nvPr>
        </p:nvSpPr>
        <p:spPr/>
        <p:txBody>
          <a:bodyPr/>
          <a:lstStyle/>
          <a:p>
            <a:r>
              <a:rPr lang="en-US" dirty="0"/>
              <a:t>Spam Assassin</a:t>
            </a:r>
          </a:p>
        </p:txBody>
      </p:sp>
      <p:sp>
        <p:nvSpPr>
          <p:cNvPr id="146435" name="Rectangle 3"/>
          <p:cNvSpPr>
            <a:spLocks noGrp="1" noChangeArrowheads="1"/>
          </p:cNvSpPr>
          <p:nvPr>
            <p:ph type="body" sz="half" idx="1"/>
          </p:nvPr>
        </p:nvSpPr>
        <p:spPr/>
        <p:txBody>
          <a:bodyPr/>
          <a:lstStyle/>
          <a:p>
            <a:pPr>
              <a:buFontTx/>
              <a:buNone/>
            </a:pPr>
            <a:r>
              <a:rPr lang="en-US" sz="800" dirty="0"/>
              <a:t>Return-Path: </a:t>
            </a:r>
            <a:r>
              <a:rPr lang="en-US" sz="800" dirty="0" err="1"/>
              <a:t>whisper@oz.net</a:t>
            </a:r>
            <a:endParaRPr lang="en-US" sz="800" dirty="0"/>
          </a:p>
          <a:p>
            <a:pPr>
              <a:buFontTx/>
              <a:buNone/>
            </a:pPr>
            <a:r>
              <a:rPr lang="en-US" sz="800" dirty="0"/>
              <a:t>Delivery-Date: Fri Sep  6 20:53:36 2002</a:t>
            </a:r>
          </a:p>
          <a:p>
            <a:pPr>
              <a:buFontTx/>
              <a:buNone/>
            </a:pPr>
            <a:r>
              <a:rPr lang="en-US" sz="800" dirty="0"/>
              <a:t>From: </a:t>
            </a:r>
            <a:r>
              <a:rPr lang="en-US" sz="800" dirty="0" err="1"/>
              <a:t>whisper@oz.net</a:t>
            </a:r>
            <a:r>
              <a:rPr lang="en-US" sz="800" dirty="0"/>
              <a:t> (David LeBlanc)</a:t>
            </a:r>
          </a:p>
          <a:p>
            <a:pPr>
              <a:buFontTx/>
              <a:buNone/>
            </a:pPr>
            <a:r>
              <a:rPr lang="en-US" sz="800" dirty="0"/>
              <a:t>Date: Fri, 6 Sep 2002 12:53:36 -0700</a:t>
            </a:r>
          </a:p>
          <a:p>
            <a:pPr>
              <a:buFontTx/>
              <a:buNone/>
            </a:pPr>
            <a:r>
              <a:rPr lang="en-US" sz="800" dirty="0"/>
              <a:t>Subject: [</a:t>
            </a:r>
            <a:r>
              <a:rPr lang="en-US" sz="800" dirty="0" err="1"/>
              <a:t>Spambayes</a:t>
            </a:r>
            <a:r>
              <a:rPr lang="en-US" sz="800" dirty="0"/>
              <a:t>] Deployment</a:t>
            </a:r>
          </a:p>
          <a:p>
            <a:pPr>
              <a:buFontTx/>
              <a:buNone/>
            </a:pPr>
            <a:r>
              <a:rPr lang="en-US" sz="800" dirty="0"/>
              <a:t>In-</a:t>
            </a:r>
            <a:r>
              <a:rPr lang="en-US" sz="800" dirty="0" err="1"/>
              <a:t>ReplyTo</a:t>
            </a:r>
            <a:r>
              <a:rPr lang="en-US" sz="800" dirty="0"/>
              <a:t>:&lt;</a:t>
            </a:r>
            <a:r>
              <a:rPr lang="en-US" sz="800" dirty="0" err="1"/>
              <a:t>LNBBLJKPBEHFEDALKOLCIEJABCAB.tim.one@comcast.net</a:t>
            </a:r>
            <a:r>
              <a:rPr lang="en-US" sz="800" dirty="0"/>
              <a:t>&gt;</a:t>
            </a:r>
          </a:p>
          <a:p>
            <a:pPr>
              <a:buFontTx/>
              <a:buNone/>
            </a:pPr>
            <a:r>
              <a:rPr lang="en-US" sz="800" dirty="0"/>
              <a:t>Message-ID: &lt;</a:t>
            </a:r>
            <a:r>
              <a:rPr lang="en-US" sz="800" dirty="0" err="1"/>
              <a:t>GCEDKONBLEFPPADDJCOECEHJENAA.whisper@oz.net</a:t>
            </a:r>
            <a:r>
              <a:rPr lang="en-US" sz="800" dirty="0"/>
              <a:t>&gt;</a:t>
            </a:r>
          </a:p>
          <a:p>
            <a:endParaRPr lang="en-US" sz="800" dirty="0"/>
          </a:p>
          <a:p>
            <a:pPr>
              <a:buFontTx/>
              <a:buNone/>
            </a:pPr>
            <a:r>
              <a:rPr lang="en-US" sz="800" dirty="0"/>
              <a:t>You missed the part that said that spam is kept in the "</a:t>
            </a:r>
            <a:r>
              <a:rPr lang="en-US" sz="800" dirty="0" err="1"/>
              <a:t>eThunk</a:t>
            </a:r>
            <a:r>
              <a:rPr lang="en-US" sz="800" dirty="0"/>
              <a:t>" and </a:t>
            </a:r>
          </a:p>
          <a:p>
            <a:pPr>
              <a:buFontTx/>
              <a:buNone/>
            </a:pPr>
            <a:r>
              <a:rPr lang="en-US" sz="800" dirty="0"/>
              <a:t>was viewable by a simple viewer for final disposition?</a:t>
            </a:r>
          </a:p>
          <a:p>
            <a:endParaRPr lang="en-US" sz="800" dirty="0"/>
          </a:p>
          <a:p>
            <a:pPr>
              <a:buFontTx/>
              <a:buNone/>
            </a:pPr>
            <a:r>
              <a:rPr lang="en-US" sz="800" dirty="0"/>
              <a:t>Of course, with </a:t>
            </a:r>
            <a:r>
              <a:rPr lang="en-US" sz="800" dirty="0" err="1"/>
              <a:t>Outbloat</a:t>
            </a:r>
            <a:r>
              <a:rPr lang="en-US" sz="800" dirty="0"/>
              <a:t>, you could fire up </a:t>
            </a:r>
            <a:r>
              <a:rPr lang="en-US" sz="800" dirty="0" err="1"/>
              <a:t>PythonWin</a:t>
            </a:r>
            <a:r>
              <a:rPr lang="en-US" sz="800" dirty="0"/>
              <a:t> and stuff the </a:t>
            </a:r>
          </a:p>
          <a:p>
            <a:pPr>
              <a:buFontTx/>
              <a:buNone/>
            </a:pPr>
            <a:r>
              <a:rPr lang="en-US" sz="800" dirty="0"/>
              <a:t>Spam into the Junk Email folder... but then you loose the ability to </a:t>
            </a:r>
          </a:p>
          <a:p>
            <a:pPr>
              <a:buFontTx/>
              <a:buNone/>
            </a:pPr>
            <a:r>
              <a:rPr lang="en-US" sz="800" dirty="0"/>
              <a:t>retrain on the user classified ham/spam.</a:t>
            </a:r>
          </a:p>
          <a:p>
            <a:endParaRPr lang="en-US" sz="800" dirty="0"/>
          </a:p>
          <a:p>
            <a:pPr>
              <a:buFontTx/>
              <a:buNone/>
            </a:pPr>
            <a:r>
              <a:rPr lang="en-US" sz="800" dirty="0"/>
              <a:t>David LeBlanc</a:t>
            </a:r>
          </a:p>
          <a:p>
            <a:pPr>
              <a:buFontTx/>
              <a:buNone/>
            </a:pPr>
            <a:r>
              <a:rPr lang="en-US" sz="800" dirty="0"/>
              <a:t>Seattle, WA USA</a:t>
            </a:r>
          </a:p>
          <a:p>
            <a:pPr>
              <a:buFontTx/>
              <a:buNone/>
            </a:pPr>
            <a:endParaRPr lang="en-US" sz="800" dirty="0"/>
          </a:p>
          <a:p>
            <a:pPr>
              <a:buFontTx/>
              <a:buNone/>
            </a:pPr>
            <a:r>
              <a:rPr lang="en-US" sz="800" dirty="0"/>
              <a:t>&gt; -----Original Message-----</a:t>
            </a:r>
          </a:p>
          <a:p>
            <a:pPr>
              <a:buFontTx/>
              <a:buNone/>
            </a:pPr>
            <a:r>
              <a:rPr lang="en-US" sz="800" dirty="0"/>
              <a:t>&gt; From: </a:t>
            </a:r>
            <a:r>
              <a:rPr lang="en-US" sz="800" dirty="0" err="1"/>
              <a:t>spambayes-bounces+whisper</a:t>
            </a:r>
            <a:r>
              <a:rPr lang="en-US" sz="800" dirty="0"/>
              <a:t>=</a:t>
            </a:r>
            <a:r>
              <a:rPr lang="en-US" sz="800" dirty="0" err="1"/>
              <a:t>oz.net@python.org</a:t>
            </a:r>
            <a:endParaRPr lang="en-US" sz="800" dirty="0"/>
          </a:p>
          <a:p>
            <a:pPr>
              <a:buFontTx/>
              <a:buNone/>
            </a:pPr>
            <a:r>
              <a:rPr lang="en-US" sz="800" dirty="0"/>
              <a:t>&gt; [</a:t>
            </a:r>
            <a:r>
              <a:rPr lang="en-US" sz="800" dirty="0" err="1"/>
              <a:t>mailto:spambayes-bounces+whisper</a:t>
            </a:r>
            <a:r>
              <a:rPr lang="en-US" sz="800" dirty="0"/>
              <a:t>=</a:t>
            </a:r>
            <a:r>
              <a:rPr lang="en-US" sz="800" dirty="0" err="1"/>
              <a:t>oz.net@python.org]On</a:t>
            </a:r>
            <a:r>
              <a:rPr lang="en-US" sz="800" dirty="0"/>
              <a:t> Behalf</a:t>
            </a:r>
          </a:p>
        </p:txBody>
      </p:sp>
      <p:pic>
        <p:nvPicPr>
          <p:cNvPr id="146436" name="Picture 4" descr="EDApercentCapitals"/>
          <p:cNvPicPr>
            <a:picLocks noGrp="1" noChangeAspect="1" noChangeArrowheads="1"/>
          </p:cNvPicPr>
          <p:nvPr>
            <p:ph sz="half" idx="2"/>
          </p:nvPr>
        </p:nvPicPr>
        <p:blipFill>
          <a:blip r:embed="rId3"/>
          <a:srcRect/>
          <a:stretch>
            <a:fillRect/>
          </a:stretch>
        </p:blipFill>
        <p:spPr>
          <a:xfrm>
            <a:off x="4648200" y="2133600"/>
            <a:ext cx="3810000" cy="38100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2439025-5F1B-104C-8DB8-101940360928}" type="slidenum">
              <a:rPr lang="en-US"/>
              <a:pPr/>
              <a:t>33</a:t>
            </a:fld>
            <a:endParaRPr lang="en-US"/>
          </a:p>
        </p:txBody>
      </p:sp>
      <p:sp>
        <p:nvSpPr>
          <p:cNvPr id="125954" name="Rectangle 2"/>
          <p:cNvSpPr>
            <a:spLocks noGrp="1" noChangeArrowheads="1"/>
          </p:cNvSpPr>
          <p:nvPr>
            <p:ph type="title"/>
          </p:nvPr>
        </p:nvSpPr>
        <p:spPr/>
        <p:txBody>
          <a:bodyPr/>
          <a:lstStyle/>
          <a:p>
            <a:r>
              <a:rPr lang="en-US" dirty="0"/>
              <a:t>LA traffic at all hours</a:t>
            </a:r>
          </a:p>
        </p:txBody>
      </p:sp>
      <p:pic>
        <p:nvPicPr>
          <p:cNvPr id="125955" name="Picture 3" descr="trafficHours"/>
          <p:cNvPicPr>
            <a:picLocks noGrp="1" noChangeAspect="1" noChangeArrowheads="1"/>
          </p:cNvPicPr>
          <p:nvPr>
            <p:ph idx="1"/>
          </p:nvPr>
        </p:nvPicPr>
        <p:blipFill>
          <a:blip r:embed="rId3"/>
          <a:srcRect/>
          <a:stretch>
            <a:fillRect/>
          </a:stretch>
        </p:blipFill>
        <p:spPr>
          <a:xfrm>
            <a:off x="1143000" y="1981200"/>
            <a:ext cx="6859588" cy="41148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5005DA3-F437-BE4E-AE64-CA254498176E}" type="slidenum">
              <a:rPr lang="en-US"/>
              <a:pPr/>
              <a:t>34</a:t>
            </a:fld>
            <a:endParaRPr lang="en-US"/>
          </a:p>
        </p:txBody>
      </p:sp>
      <p:sp>
        <p:nvSpPr>
          <p:cNvPr id="134146" name="Rectangle 2"/>
          <p:cNvSpPr>
            <a:spLocks noGrp="1" noChangeArrowheads="1"/>
          </p:cNvSpPr>
          <p:nvPr>
            <p:ph type="title"/>
          </p:nvPr>
        </p:nvSpPr>
        <p:spPr/>
        <p:txBody>
          <a:bodyPr>
            <a:normAutofit fontScale="90000"/>
          </a:bodyPr>
          <a:lstStyle/>
          <a:p>
            <a:pPr>
              <a:spcBef>
                <a:spcPct val="40000"/>
              </a:spcBef>
            </a:pPr>
            <a:r>
              <a:rPr lang="en-US"/>
              <a:t>County Map</a:t>
            </a:r>
            <a:br>
              <a:rPr lang="en-US"/>
            </a:br>
            <a:r>
              <a:rPr lang="en-US"/>
              <a:t> 2004 US Presidential Election</a:t>
            </a:r>
          </a:p>
        </p:txBody>
      </p:sp>
      <p:pic>
        <p:nvPicPr>
          <p:cNvPr id="134147" name="Picture 3" descr="exampleMap"/>
          <p:cNvPicPr>
            <a:picLocks noGrp="1" noChangeAspect="1" noChangeArrowheads="1"/>
          </p:cNvPicPr>
          <p:nvPr>
            <p:ph idx="1"/>
          </p:nvPr>
        </p:nvPicPr>
        <p:blipFill>
          <a:blip r:embed="rId3"/>
          <a:srcRect/>
          <a:stretch>
            <a:fillRect/>
          </a:stretch>
        </p:blipFill>
        <p:spPr>
          <a:xfrm>
            <a:off x="1557338" y="1981200"/>
            <a:ext cx="6027737" cy="41148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9D27D97-4BC0-9048-9027-B544D0577E3F}" type="slidenum">
              <a:rPr lang="en-US"/>
              <a:pPr/>
              <a:t>35</a:t>
            </a:fld>
            <a:endParaRPr lang="en-US"/>
          </a:p>
        </p:txBody>
      </p:sp>
      <p:sp>
        <p:nvSpPr>
          <p:cNvPr id="138242" name="Rectangle 2"/>
          <p:cNvSpPr>
            <a:spLocks noGrp="1" noChangeArrowheads="1"/>
          </p:cNvSpPr>
          <p:nvPr>
            <p:ph type="title"/>
          </p:nvPr>
        </p:nvSpPr>
        <p:spPr/>
        <p:txBody>
          <a:bodyPr/>
          <a:lstStyle/>
          <a:p>
            <a:pPr>
              <a:spcBef>
                <a:spcPct val="40000"/>
              </a:spcBef>
            </a:pPr>
            <a:r>
              <a:rPr lang="en-US"/>
              <a:t>Elephant seal migration</a:t>
            </a:r>
          </a:p>
        </p:txBody>
      </p:sp>
      <p:pic>
        <p:nvPicPr>
          <p:cNvPr id="138243" name="Picture 3" descr="GoogleEarth"/>
          <p:cNvPicPr>
            <a:picLocks noGrp="1" noChangeAspect="1" noChangeArrowheads="1"/>
          </p:cNvPicPr>
          <p:nvPr>
            <p:ph idx="1"/>
          </p:nvPr>
        </p:nvPicPr>
        <p:blipFill>
          <a:blip r:embed="rId3"/>
          <a:srcRect/>
          <a:stretch>
            <a:fillRect/>
          </a:stretch>
        </p:blipFill>
        <p:spPr>
          <a:xfrm>
            <a:off x="1773238" y="1981200"/>
            <a:ext cx="5597525" cy="41148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36C693A-7532-8045-BA65-40583CCAF9A9}" type="slidenum">
              <a:rPr lang="en-US"/>
              <a:pPr/>
              <a:t>36</a:t>
            </a:fld>
            <a:endParaRPr lang="en-US"/>
          </a:p>
        </p:txBody>
      </p:sp>
      <p:sp>
        <p:nvSpPr>
          <p:cNvPr id="130050" name="Rectangle 2"/>
          <p:cNvSpPr>
            <a:spLocks noGrp="1" noChangeArrowheads="1"/>
          </p:cNvSpPr>
          <p:nvPr>
            <p:ph type="title"/>
          </p:nvPr>
        </p:nvSpPr>
        <p:spPr/>
        <p:txBody>
          <a:bodyPr/>
          <a:lstStyle/>
          <a:p>
            <a:r>
              <a:rPr lang="en-US"/>
              <a:t>Wireless geolocation</a:t>
            </a:r>
          </a:p>
        </p:txBody>
      </p:sp>
      <p:pic>
        <p:nvPicPr>
          <p:cNvPr id="130051" name="Picture 3" descr="contour"/>
          <p:cNvPicPr>
            <a:picLocks noGrp="1" noChangeAspect="1" noChangeArrowheads="1"/>
          </p:cNvPicPr>
          <p:nvPr>
            <p:ph idx="1"/>
          </p:nvPr>
        </p:nvPicPr>
        <p:blipFill>
          <a:blip r:embed="rId3"/>
          <a:srcRect/>
          <a:stretch>
            <a:fillRect/>
          </a:stretch>
        </p:blipFill>
        <p:spPr>
          <a:xfrm>
            <a:off x="1690688" y="1981200"/>
            <a:ext cx="5761037" cy="41148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t>
            </a:r>
            <a:r>
              <a:rPr lang="en-US" dirty="0" err="1" smtClean="0"/>
              <a:t>ctd</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Expect the students to learn some things on their own, i.e. that they will have to find resources outside of those provided in the classroom.</a:t>
            </a:r>
          </a:p>
          <a:p>
            <a:r>
              <a:rPr lang="en-US" dirty="0" smtClean="0"/>
              <a:t>Participate in the entire data analysis cycle</a:t>
            </a:r>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 Process</a:t>
            </a:r>
            <a:endParaRPr lang="en-US" dirty="0"/>
          </a:p>
        </p:txBody>
      </p:sp>
      <p:sp>
        <p:nvSpPr>
          <p:cNvPr id="3" name="Content Placeholder 2"/>
          <p:cNvSpPr>
            <a:spLocks noGrp="1"/>
          </p:cNvSpPr>
          <p:nvPr>
            <p:ph idx="1"/>
          </p:nvPr>
        </p:nvSpPr>
        <p:spPr/>
        <p:txBody>
          <a:bodyPr>
            <a:normAutofit lnSpcReduction="10000"/>
          </a:bodyPr>
          <a:lstStyle/>
          <a:p>
            <a:r>
              <a:rPr lang="en-US" dirty="0" smtClean="0"/>
              <a:t>decompose the problem </a:t>
            </a:r>
          </a:p>
          <a:p>
            <a:r>
              <a:rPr lang="en-US" dirty="0" smtClean="0"/>
              <a:t>identify key components </a:t>
            </a:r>
          </a:p>
          <a:p>
            <a:r>
              <a:rPr lang="en-US" dirty="0" smtClean="0"/>
              <a:t>abstract and formulate different strategies </a:t>
            </a:r>
          </a:p>
          <a:p>
            <a:r>
              <a:rPr lang="en-US" dirty="0" smtClean="0"/>
              <a:t>connect the original problem to the statistical framework </a:t>
            </a:r>
          </a:p>
          <a:p>
            <a:r>
              <a:rPr lang="en-US" dirty="0" smtClean="0"/>
              <a:t>choose and apply methods </a:t>
            </a:r>
          </a:p>
          <a:p>
            <a:r>
              <a:rPr lang="en-US" dirty="0" smtClean="0"/>
              <a:t>reconcile the limitations of the solution </a:t>
            </a:r>
          </a:p>
          <a:p>
            <a:r>
              <a:rPr lang="en-US" dirty="0" smtClean="0"/>
              <a:t>communicate </a:t>
            </a:r>
            <a:r>
              <a:rPr lang="en-US" dirty="0" err="1" smtClean="0"/>
              <a:t>ﬁndings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Sources for Projects</a:t>
            </a:r>
            <a:endParaRPr lang="en-US" dirty="0"/>
          </a:p>
        </p:txBody>
      </p:sp>
      <p:sp>
        <p:nvSpPr>
          <p:cNvPr id="3" name="Content Placeholder 2"/>
          <p:cNvSpPr>
            <a:spLocks noGrp="1"/>
          </p:cNvSpPr>
          <p:nvPr>
            <p:ph idx="1"/>
          </p:nvPr>
        </p:nvSpPr>
        <p:spPr/>
        <p:txBody>
          <a:bodyPr>
            <a:normAutofit/>
          </a:bodyPr>
          <a:lstStyle/>
          <a:p>
            <a:r>
              <a:rPr lang="en-US" dirty="0" smtClean="0"/>
              <a:t>Supplementary materials to TAS article lists a dozen datasets and simulation studies</a:t>
            </a:r>
          </a:p>
          <a:p>
            <a:r>
              <a:rPr lang="en-US" dirty="0" smtClean="0"/>
              <a:t>One </a:t>
            </a:r>
            <a:r>
              <a:rPr lang="en-US" dirty="0" smtClean="0"/>
              <a:t>excellent source – Explorations in Statistics Research Workshop</a:t>
            </a:r>
            <a:endParaRPr lang="en-US" dirty="0" smtClean="0"/>
          </a:p>
          <a:p>
            <a:r>
              <a:rPr lang="en-US" dirty="0" smtClean="0"/>
              <a:t>Last year’s workshop – contribution from participants - create case studies with a focus on computing</a:t>
            </a:r>
          </a:p>
          <a:p>
            <a:r>
              <a:rPr lang="en-US" dirty="0" smtClean="0"/>
              <a:t>Data Expo</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Explorations in Statistics Research</a:t>
            </a:r>
            <a:endParaRPr lang="en-US" dirty="0"/>
          </a:p>
        </p:txBody>
      </p:sp>
      <p:pic>
        <p:nvPicPr>
          <p:cNvPr id="4" name="Content Placeholder 3" descr="StudentPresent.jpg"/>
          <p:cNvPicPr>
            <a:picLocks noGrp="1" noChangeAspect="1"/>
          </p:cNvPicPr>
          <p:nvPr>
            <p:ph idx="1"/>
          </p:nvPr>
        </p:nvPicPr>
        <p:blipFill>
          <a:blip r:embed="rId2"/>
          <a:srcRect l="-20508" r="-20508"/>
          <a:stretch>
            <a:fillRect/>
          </a:stretch>
        </p:blipFill>
        <p:spPr>
          <a:xfrm>
            <a:off x="5145772" y="4259996"/>
            <a:ext cx="4646409" cy="2514427"/>
          </a:xfrm>
        </p:spPr>
      </p:pic>
      <p:pic>
        <p:nvPicPr>
          <p:cNvPr id="5" name="Picture 4" descr="StudentPresent2.jpg"/>
          <p:cNvPicPr>
            <a:picLocks noChangeAspect="1"/>
          </p:cNvPicPr>
          <p:nvPr/>
        </p:nvPicPr>
        <p:blipFill>
          <a:blip r:embed="rId3"/>
          <a:stretch>
            <a:fillRect/>
          </a:stretch>
        </p:blipFill>
        <p:spPr>
          <a:xfrm>
            <a:off x="3002803" y="4259996"/>
            <a:ext cx="2645643" cy="2598003"/>
          </a:xfrm>
          <a:prstGeom prst="rect">
            <a:avLst/>
          </a:prstGeom>
        </p:spPr>
      </p:pic>
      <p:pic>
        <p:nvPicPr>
          <p:cNvPr id="6" name="Picture 5" descr="StudentWork.jpg"/>
          <p:cNvPicPr>
            <a:picLocks noChangeAspect="1"/>
          </p:cNvPicPr>
          <p:nvPr/>
        </p:nvPicPr>
        <p:blipFill>
          <a:blip r:embed="rId4"/>
          <a:stretch>
            <a:fillRect/>
          </a:stretch>
        </p:blipFill>
        <p:spPr>
          <a:xfrm>
            <a:off x="0" y="1417637"/>
            <a:ext cx="4973807" cy="2606271"/>
          </a:xfrm>
          <a:prstGeom prst="rect">
            <a:avLst/>
          </a:prstGeom>
        </p:spPr>
      </p:pic>
      <p:pic>
        <p:nvPicPr>
          <p:cNvPr id="7" name="Picture 6" descr="ExpertDiscuss.jpg"/>
          <p:cNvPicPr>
            <a:picLocks noChangeAspect="1"/>
          </p:cNvPicPr>
          <p:nvPr/>
        </p:nvPicPr>
        <p:blipFill>
          <a:blip r:embed="rId5"/>
          <a:stretch>
            <a:fillRect/>
          </a:stretch>
        </p:blipFill>
        <p:spPr>
          <a:xfrm>
            <a:off x="19841" y="4023909"/>
            <a:ext cx="3636691" cy="2965525"/>
          </a:xfrm>
          <a:prstGeom prst="rect">
            <a:avLst/>
          </a:prstGeom>
        </p:spPr>
      </p:pic>
      <p:sp>
        <p:nvSpPr>
          <p:cNvPr id="8" name="TextBox 7"/>
          <p:cNvSpPr txBox="1"/>
          <p:nvPr/>
        </p:nvSpPr>
        <p:spPr>
          <a:xfrm>
            <a:off x="5648446" y="1417634"/>
            <a:ext cx="3038354" cy="2677656"/>
          </a:xfrm>
          <a:prstGeom prst="rect">
            <a:avLst/>
          </a:prstGeom>
          <a:noFill/>
        </p:spPr>
        <p:txBody>
          <a:bodyPr wrap="square" rtlCol="0">
            <a:spAutoFit/>
          </a:bodyPr>
          <a:lstStyle/>
          <a:p>
            <a:r>
              <a:rPr lang="en-US" sz="2400" dirty="0" smtClean="0"/>
              <a:t>The seven day workshop is designed so that students get a sense of how statisticians approach large, complex problems. </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Data</a:t>
            </a:r>
            <a:endParaRPr lang="en-US" dirty="0"/>
          </a:p>
        </p:txBody>
      </p:sp>
      <p:sp>
        <p:nvSpPr>
          <p:cNvPr id="3" name="Content Placeholder 2"/>
          <p:cNvSpPr>
            <a:spLocks noGrp="1"/>
          </p:cNvSpPr>
          <p:nvPr>
            <p:ph idx="1"/>
          </p:nvPr>
        </p:nvSpPr>
        <p:spPr/>
        <p:txBody>
          <a:bodyPr>
            <a:normAutofit/>
          </a:bodyPr>
          <a:lstStyle/>
          <a:p>
            <a:r>
              <a:rPr lang="en-US" dirty="0" smtClean="0"/>
              <a:t>Baseball database</a:t>
            </a:r>
          </a:p>
          <a:p>
            <a:r>
              <a:rPr lang="en-US" dirty="0" smtClean="0"/>
              <a:t>Wireless geo-location</a:t>
            </a:r>
            <a:endParaRPr lang="en-US" dirty="0" smtClean="0"/>
          </a:p>
          <a:p>
            <a:r>
              <a:rPr lang="en-US" dirty="0" smtClean="0"/>
              <a:t>Elephant seal </a:t>
            </a:r>
            <a:r>
              <a:rPr lang="en-US" dirty="0" smtClean="0"/>
              <a:t>foraging</a:t>
            </a:r>
            <a:endParaRPr lang="en-US" dirty="0" smtClean="0"/>
          </a:p>
          <a:p>
            <a:r>
              <a:rPr lang="en-US" dirty="0" smtClean="0"/>
              <a:t>C</a:t>
            </a:r>
            <a:r>
              <a:rPr lang="en-US" dirty="0" smtClean="0"/>
              <a:t>A </a:t>
            </a:r>
            <a:r>
              <a:rPr lang="en-US" dirty="0" smtClean="0"/>
              <a:t>traffic</a:t>
            </a:r>
          </a:p>
          <a:p>
            <a:r>
              <a:rPr lang="en-US" dirty="0" smtClean="0"/>
              <a:t>Census/Geographic/Election results</a:t>
            </a:r>
            <a:endParaRPr lang="en-US" dirty="0" smtClean="0"/>
          </a:p>
          <a:p>
            <a:r>
              <a:rPr lang="en-US" dirty="0" smtClean="0"/>
              <a:t>State </a:t>
            </a:r>
            <a:r>
              <a:rPr lang="en-US" dirty="0" smtClean="0"/>
              <a:t>of the union </a:t>
            </a:r>
            <a:r>
              <a:rPr lang="en-US" dirty="0" smtClean="0"/>
              <a:t>addresses</a:t>
            </a:r>
          </a:p>
          <a:p>
            <a:r>
              <a:rPr lang="en-US" dirty="0" smtClean="0"/>
              <a:t>Spam</a:t>
            </a:r>
            <a:r>
              <a:rPr lang="en-US" dirty="0" smtClean="0"/>
              <a:t>/Ham Spam Assassin</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97AC1B1-8DB9-0249-8FD7-3DF6FB187316}" type="slidenum">
              <a:rPr lang="en-US"/>
              <a:pPr/>
              <a:t>9</a:t>
            </a:fld>
            <a:endParaRPr lang="en-US"/>
          </a:p>
        </p:txBody>
      </p:sp>
      <p:sp>
        <p:nvSpPr>
          <p:cNvPr id="136194" name="Rectangle 2"/>
          <p:cNvSpPr>
            <a:spLocks noGrp="1" noChangeArrowheads="1"/>
          </p:cNvSpPr>
          <p:nvPr>
            <p:ph type="title"/>
          </p:nvPr>
        </p:nvSpPr>
        <p:spPr/>
        <p:txBody>
          <a:bodyPr/>
          <a:lstStyle/>
          <a:p>
            <a:r>
              <a:rPr lang="en-US"/>
              <a:t>Birth and Assassination Process</a:t>
            </a:r>
          </a:p>
        </p:txBody>
      </p:sp>
      <p:pic>
        <p:nvPicPr>
          <p:cNvPr id="136195" name="Picture 3" descr="BAprocess"/>
          <p:cNvPicPr>
            <a:picLocks noGrp="1" noChangeAspect="1" noChangeArrowheads="1"/>
          </p:cNvPicPr>
          <p:nvPr>
            <p:ph idx="1"/>
          </p:nvPr>
        </p:nvPicPr>
        <p:blipFill>
          <a:blip r:embed="rId3"/>
          <a:srcRect/>
          <a:stretch>
            <a:fillRect/>
          </a:stretch>
        </p:blipFill>
        <p:spPr>
          <a:xfrm>
            <a:off x="533400" y="1981200"/>
            <a:ext cx="7315200" cy="41148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504</TotalTime>
  <Words>1338</Words>
  <Application>Microsoft Macintosh PowerPoint</Application>
  <PresentationFormat>On-screen Show (4:3)</PresentationFormat>
  <Paragraphs>167</Paragraphs>
  <Slides>36</Slides>
  <Notes>6</Notes>
  <HiddenSlides>0</HiddenSlides>
  <MMClips>0</MMClips>
  <ScaleCrop>false</ScaleCrop>
  <HeadingPairs>
    <vt:vector size="4" baseType="variant">
      <vt:variant>
        <vt:lpstr>Design Template</vt:lpstr>
      </vt:variant>
      <vt:variant>
        <vt:i4>1</vt:i4>
      </vt:variant>
      <vt:variant>
        <vt:lpstr>Slide Titles</vt:lpstr>
      </vt:variant>
      <vt:variant>
        <vt:i4>36</vt:i4>
      </vt:variant>
    </vt:vector>
  </HeadingPairs>
  <TitlesOfParts>
    <vt:vector size="37" baseType="lpstr">
      <vt:lpstr>Office Theme</vt:lpstr>
      <vt:lpstr>Developing Assignments</vt:lpstr>
      <vt:lpstr>Challenges</vt:lpstr>
      <vt:lpstr>Goals</vt:lpstr>
      <vt:lpstr>Goals, ctd.</vt:lpstr>
      <vt:lpstr>Data Analysis Process</vt:lpstr>
      <vt:lpstr>Data Sources for Projects</vt:lpstr>
      <vt:lpstr>Explorations in Statistics Research</vt:lpstr>
      <vt:lpstr>Examples of Data</vt:lpstr>
      <vt:lpstr>Birth and Assassination Process</vt:lpstr>
      <vt:lpstr>Example Project</vt:lpstr>
      <vt:lpstr>Slide 11</vt:lpstr>
      <vt:lpstr>Slide 12</vt:lpstr>
      <vt:lpstr>Slide 13</vt:lpstr>
      <vt:lpstr>Slide 14</vt:lpstr>
      <vt:lpstr>Slide 15</vt:lpstr>
      <vt:lpstr>Slide 16</vt:lpstr>
      <vt:lpstr>Slide 17</vt:lpstr>
      <vt:lpstr>Slide 18</vt:lpstr>
      <vt:lpstr>Slide 19</vt:lpstr>
      <vt:lpstr>Slide 20</vt:lpstr>
      <vt:lpstr>Slide 21</vt:lpstr>
      <vt:lpstr>Goal of HWs</vt:lpstr>
      <vt:lpstr>Brief Descriptions of HW</vt:lpstr>
      <vt:lpstr>Traffic flow on highways in CA</vt:lpstr>
      <vt:lpstr>Wireless Geo-location</vt:lpstr>
      <vt:lpstr>Deconstruct - Reconstruct</vt:lpstr>
      <vt:lpstr>Birth and Assassination Process</vt:lpstr>
      <vt:lpstr>State of Union Address</vt:lpstr>
      <vt:lpstr>Cross-validation </vt:lpstr>
      <vt:lpstr>Cross-validation</vt:lpstr>
      <vt:lpstr>Student plots from HW &amp; projects</vt:lpstr>
      <vt:lpstr>Spam Assassin</vt:lpstr>
      <vt:lpstr>LA traffic at all hours</vt:lpstr>
      <vt:lpstr>County Map  2004 US Presidential Election</vt:lpstr>
      <vt:lpstr>Elephant seal migration</vt:lpstr>
      <vt:lpstr>Wireless geolocation</vt:lpstr>
    </vt:vector>
  </TitlesOfParts>
  <Company>UC Davis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Assignments</dc:title>
  <dc:creator>Deborah Nolan</dc:creator>
  <cp:lastModifiedBy>Deborah Nolan</cp:lastModifiedBy>
  <cp:revision>21</cp:revision>
  <dcterms:created xsi:type="dcterms:W3CDTF">2010-07-30T20:42:52Z</dcterms:created>
  <dcterms:modified xsi:type="dcterms:W3CDTF">2010-07-31T01:20:23Z</dcterms:modified>
</cp:coreProperties>
</file>