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7"/>
  </p:notesMasterIdLst>
  <p:sldIdLst>
    <p:sldId id="256" r:id="rId2"/>
    <p:sldId id="257" r:id="rId3"/>
    <p:sldId id="276" r:id="rId4"/>
    <p:sldId id="260" r:id="rId5"/>
    <p:sldId id="262" r:id="rId6"/>
    <p:sldId id="263" r:id="rId7"/>
    <p:sldId id="261" r:id="rId8"/>
    <p:sldId id="265" r:id="rId9"/>
    <p:sldId id="292" r:id="rId10"/>
    <p:sldId id="296" r:id="rId11"/>
    <p:sldId id="294" r:id="rId12"/>
    <p:sldId id="295" r:id="rId13"/>
    <p:sldId id="297" r:id="rId14"/>
    <p:sldId id="266" r:id="rId15"/>
    <p:sldId id="270" r:id="rId16"/>
    <p:sldId id="269" r:id="rId17"/>
    <p:sldId id="268" r:id="rId18"/>
    <p:sldId id="277" r:id="rId19"/>
    <p:sldId id="267" r:id="rId20"/>
    <p:sldId id="291" r:id="rId21"/>
    <p:sldId id="271" r:id="rId22"/>
    <p:sldId id="273" r:id="rId23"/>
    <p:sldId id="278" r:id="rId24"/>
    <p:sldId id="279" r:id="rId25"/>
    <p:sldId id="280" r:id="rId26"/>
    <p:sldId id="285" r:id="rId27"/>
    <p:sldId id="283" r:id="rId28"/>
    <p:sldId id="284" r:id="rId29"/>
    <p:sldId id="286" r:id="rId30"/>
    <p:sldId id="289" r:id="rId31"/>
    <p:sldId id="287" r:id="rId32"/>
    <p:sldId id="275" r:id="rId33"/>
    <p:sldId id="264" r:id="rId34"/>
    <p:sldId id="290" r:id="rId35"/>
    <p:sldId id="288"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6" d="100"/>
          <a:sy n="96" d="100"/>
        </p:scale>
        <p:origin x="-70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presProps" Target="presProps.xml"/><Relationship Id="rId40" Type="http://schemas.openxmlformats.org/officeDocument/2006/relationships/viewProps" Target="viewProps.xml"/><Relationship Id="rId7" Type="http://schemas.openxmlformats.org/officeDocument/2006/relationships/slide" Target="slides/slide6.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tableStyles" Target="tableStyles.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printerSettings" Target="printerSettings/printerSettings1.bin"/><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86C9AF-7C4F-704A-92F1-09BD4A9C6F84}" type="datetimeFigureOut">
              <a:rPr lang="en-US" smtClean="0"/>
              <a:pPr/>
              <a:t>7/30/10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93580E-1EBB-3F4F-8C46-083C080AB9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Two lines of text from a Web log. Note that each line in the Web log is broken across four lines of text here for formatting purposes. The information in the log has a lot of structure, for example the date always appears in square brackets. However, the information is not consistently separated by the same characters such as in a </a:t>
            </a:r>
            <a:r>
              <a:rPr lang="en-US" sz="1200" kern="1200" dirty="0" err="1" smtClean="0">
                <a:solidFill>
                  <a:schemeClr val="tx1"/>
                </a:solidFill>
                <a:latin typeface="+mn-lt"/>
                <a:ea typeface="+mn-ea"/>
                <a:cs typeface="+mn-cs"/>
              </a:rPr>
              <a:t>csv</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ﬁle</a:t>
            </a:r>
            <a:r>
              <a:rPr lang="en-US" sz="1200" kern="1200" dirty="0" smtClean="0">
                <a:solidFill>
                  <a:schemeClr val="tx1"/>
                </a:solidFill>
                <a:latin typeface="+mn-lt"/>
                <a:ea typeface="+mn-ea"/>
                <a:cs typeface="+mn-cs"/>
              </a:rPr>
              <a:t>, nor is it placed consistently in the same columns in the </a:t>
            </a:r>
            <a:r>
              <a:rPr lang="en-US" sz="1200" kern="1200" dirty="0" err="1" smtClean="0">
                <a:solidFill>
                  <a:schemeClr val="tx1"/>
                </a:solidFill>
                <a:latin typeface="+mn-lt"/>
                <a:ea typeface="+mn-ea"/>
                <a:cs typeface="+mn-cs"/>
              </a:rPr>
              <a:t>ﬁle</a:t>
            </a:r>
            <a:r>
              <a:rPr lang="en-US" sz="1200" kern="1200" dirty="0" smtClean="0">
                <a:solidFill>
                  <a:schemeClr val="tx1"/>
                </a:solidFill>
                <a:latin typeface="+mn-lt"/>
                <a:ea typeface="+mn-ea"/>
                <a:cs typeface="+mn-cs"/>
              </a:rPr>
              <a:t>. 1</a:t>
            </a:r>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All the speeches are in one large </a:t>
            </a:r>
            <a:r>
              <a:rPr lang="en-US" sz="1200" kern="1200" dirty="0" err="1" smtClean="0">
                <a:solidFill>
                  <a:schemeClr val="tx1"/>
                </a:solidFill>
                <a:latin typeface="+mn-lt"/>
                <a:ea typeface="+mn-ea"/>
                <a:cs typeface="+mn-cs"/>
              </a:rPr>
              <a:t>ﬁle</a:t>
            </a:r>
            <a:r>
              <a:rPr lang="en-US" sz="1200" kern="1200" dirty="0" smtClean="0">
                <a:solidFill>
                  <a:schemeClr val="tx1"/>
                </a:solidFill>
                <a:latin typeface="+mn-lt"/>
                <a:ea typeface="+mn-ea"/>
                <a:cs typeface="+mn-cs"/>
              </a:rPr>
              <a:t>. The speeches are de-marked by a line of text with three asterisks “***”. Also, three lines indicating the State of the Union Address, the President, and the date the speech was given precedes the text of the speech itself</a:t>
            </a:r>
            <a:r>
              <a:rPr lang="en-US" sz="1200" kern="120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The following sample lines of text demonstrate the inconsistencies in how a county’s name is represented in three sources of data: geographic (top), census (middle) and election (bottom). Notice that there is no period after “St” in the geographic data; the election results </a:t>
            </a:r>
            <a:r>
              <a:rPr lang="en-US" dirty="0" err="1" smtClean="0"/>
              <a:t>diﬀer</a:t>
            </a:r>
            <a:r>
              <a:rPr lang="en-US" dirty="0" smtClean="0"/>
              <a:t> from the other two sources in that there is an “&amp;” rather than “and” in Lewis and Clark County; the capitalization is not consistent (e.g. “Qui” </a:t>
            </a:r>
            <a:r>
              <a:rPr lang="en-US" dirty="0" err="1" smtClean="0"/>
              <a:t>vs</a:t>
            </a:r>
            <a:r>
              <a:rPr lang="en-US" dirty="0" smtClean="0"/>
              <a:t> “qui” in Lac qui Parle County); and the use of “County” and “Parish” is not consistent. </a:t>
            </a:r>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The following sample lines of text demonstrate the inconsistencies in how a county’s name is represented in three sources of data: geographic (top), census (middle) and election (bottom). Notice that there is no period after “St” in the geographic data; the election results </a:t>
            </a:r>
            <a:r>
              <a:rPr lang="en-US" dirty="0" err="1" smtClean="0"/>
              <a:t>diﬀer</a:t>
            </a:r>
            <a:r>
              <a:rPr lang="en-US" dirty="0" smtClean="0"/>
              <a:t> from the other two sources in that there is an “&amp;” rather than “and” in Lewis and Clark County; the capitalization is not consistent (e.g. “Qui” </a:t>
            </a:r>
            <a:r>
              <a:rPr lang="en-US" dirty="0" err="1" smtClean="0"/>
              <a:t>vs</a:t>
            </a:r>
            <a:r>
              <a:rPr lang="en-US" dirty="0" smtClean="0"/>
              <a:t> “qui” in Lac qui Parle County); and the use of “County” and “Parish” is not consistent. </a:t>
            </a:r>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To mine the speeches, we will need to build a word vector for each speech which tallies the number of occurrences of each word used in the speech, e.g. there was one occurrence of the word “much”, the word “debt” was used twice, and the words “nation”, “national” appeared </a:t>
            </a:r>
            <a:r>
              <a:rPr lang="en-US" sz="1200" kern="1200" dirty="0" err="1" smtClean="0">
                <a:solidFill>
                  <a:schemeClr val="tx1"/>
                </a:solidFill>
                <a:latin typeface="+mn-lt"/>
                <a:ea typeface="+mn-ea"/>
                <a:cs typeface="+mn-cs"/>
              </a:rPr>
              <a:t>ﬁve</a:t>
            </a:r>
            <a:r>
              <a:rPr lang="en-US" sz="1200" kern="1200" dirty="0" smtClean="0">
                <a:solidFill>
                  <a:schemeClr val="tx1"/>
                </a:solidFill>
                <a:latin typeface="+mn-lt"/>
                <a:ea typeface="+mn-ea"/>
                <a:cs typeface="+mn-cs"/>
              </a:rPr>
              <a:t> times in the December, 1790 inaugural speech of George Washington’s. </a:t>
            </a:r>
            <a:endParaRPr lang="en-US" dirty="0"/>
          </a:p>
        </p:txBody>
      </p:sp>
      <p:sp>
        <p:nvSpPr>
          <p:cNvPr id="4" name="Slide Number Placeholder 3"/>
          <p:cNvSpPr>
            <a:spLocks noGrp="1"/>
          </p:cNvSpPr>
          <p:nvPr>
            <p:ph type="sldNum" sz="quarter" idx="10"/>
          </p:nvPr>
        </p:nvSpPr>
        <p:spPr/>
        <p:txBody>
          <a:bodyPr/>
          <a:lstStyle/>
          <a:p>
            <a:fld id="{8D93580E-1EBB-3F4F-8C46-083C080AB942}" type="slidenum">
              <a:rPr lang="en-US" smtClean="0"/>
              <a:pPr/>
              <a:t>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4FCE34-F0D1-AE47-9D2F-BB0E51FFCD39}" type="datetimeFigureOut">
              <a:rPr lang="en-US" smtClean="0"/>
              <a:pPr/>
              <a:t>7/30/10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FCE34-F0D1-AE47-9D2F-BB0E51FFCD39}" type="datetimeFigureOut">
              <a:rPr lang="en-US" smtClean="0"/>
              <a:pPr/>
              <a:t>7/30/10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FCE34-F0D1-AE47-9D2F-BB0E51FFCD39}" type="datetimeFigureOut">
              <a:rPr lang="en-US" smtClean="0"/>
              <a:pPr/>
              <a:t>7/30/10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FCE34-F0D1-AE47-9D2F-BB0E51FFCD39}" type="datetimeFigureOut">
              <a:rPr lang="en-US" smtClean="0"/>
              <a:pPr/>
              <a:t>7/30/10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4FCE34-F0D1-AE47-9D2F-BB0E51FFCD39}" type="datetimeFigureOut">
              <a:rPr lang="en-US" smtClean="0"/>
              <a:pPr/>
              <a:t>7/30/10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4FCE34-F0D1-AE47-9D2F-BB0E51FFCD39}" type="datetimeFigureOut">
              <a:rPr lang="en-US" smtClean="0"/>
              <a:pPr/>
              <a:t>7/30/10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4FCE34-F0D1-AE47-9D2F-BB0E51FFCD39}" type="datetimeFigureOut">
              <a:rPr lang="en-US" smtClean="0"/>
              <a:pPr/>
              <a:t>7/30/10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4FCE34-F0D1-AE47-9D2F-BB0E51FFCD39}" type="datetimeFigureOut">
              <a:rPr lang="en-US" smtClean="0"/>
              <a:pPr/>
              <a:t>7/30/10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FCE34-F0D1-AE47-9D2F-BB0E51FFCD39}" type="datetimeFigureOut">
              <a:rPr lang="en-US" smtClean="0"/>
              <a:pPr/>
              <a:t>7/30/10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FCE34-F0D1-AE47-9D2F-BB0E51FFCD39}" type="datetimeFigureOut">
              <a:rPr lang="en-US" smtClean="0"/>
              <a:pPr/>
              <a:t>7/30/10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FCE34-F0D1-AE47-9D2F-BB0E51FFCD39}" type="datetimeFigureOut">
              <a:rPr lang="en-US" smtClean="0"/>
              <a:pPr/>
              <a:t>7/30/10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C1BCD-D874-F242-8342-FA4A9D84BA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FCE34-F0D1-AE47-9D2F-BB0E51FFCD39}" type="datetimeFigureOut">
              <a:rPr lang="en-US" smtClean="0"/>
              <a:pPr/>
              <a:t>7/30/10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C1BCD-D874-F242-8342-FA4A9D84BA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Text Manipulation</a:t>
            </a:r>
            <a:endParaRPr lang="en-US" dirty="0"/>
          </a:p>
        </p:txBody>
      </p:sp>
      <p:sp>
        <p:nvSpPr>
          <p:cNvPr id="3" name="Subtitle 2"/>
          <p:cNvSpPr>
            <a:spLocks noGrp="1"/>
          </p:cNvSpPr>
          <p:nvPr>
            <p:ph type="subTitle" idx="1"/>
          </p:nvPr>
        </p:nvSpPr>
        <p:spPr>
          <a:xfrm>
            <a:off x="1371600" y="4987636"/>
            <a:ext cx="6400800" cy="651164"/>
          </a:xfrm>
        </p:spPr>
        <p:txBody>
          <a:bodyPr>
            <a:normAutofit/>
          </a:bodyPr>
          <a:lstStyle/>
          <a:p>
            <a:r>
              <a:rPr lang="en-US" sz="1600" dirty="0" smtClean="0"/>
              <a:t>These slides are a combination of Deb’s, Duncan’s and Mark’s materials </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US" dirty="0"/>
          </a:p>
        </p:txBody>
      </p:sp>
      <p:sp>
        <p:nvSpPr>
          <p:cNvPr id="3" name="Content Placeholder 2"/>
          <p:cNvSpPr>
            <a:spLocks noGrp="1"/>
          </p:cNvSpPr>
          <p:nvPr>
            <p:ph idx="1"/>
          </p:nvPr>
        </p:nvSpPr>
        <p:spPr/>
        <p:txBody>
          <a:bodyPr/>
          <a:lstStyle/>
          <a:p>
            <a:r>
              <a:rPr lang="en-US" dirty="0" smtClean="0"/>
              <a:t>Tab-delimited</a:t>
            </a:r>
          </a:p>
          <a:p>
            <a:r>
              <a:rPr lang="en-US" dirty="0" smtClean="0"/>
              <a:t>First piece can be thrown away</a:t>
            </a:r>
          </a:p>
          <a:p>
            <a:r>
              <a:rPr lang="en-US" dirty="0" smtClean="0"/>
              <a:t>Keep:</a:t>
            </a:r>
          </a:p>
          <a:p>
            <a:pPr lvl="1"/>
            <a:r>
              <a:rPr lang="en-US" dirty="0" smtClean="0"/>
              <a:t>URL</a:t>
            </a:r>
          </a:p>
          <a:p>
            <a:pPr lvl="1"/>
            <a:r>
              <a:rPr lang="en-US" dirty="0" smtClean="0"/>
              <a:t>Number of visits</a:t>
            </a:r>
          </a:p>
          <a:p>
            <a:pPr lvl="1"/>
            <a:r>
              <a:rPr lang="en-US" dirty="0" smtClean="0"/>
              <a:t>Times of change</a:t>
            </a:r>
          </a:p>
          <a:p>
            <a:pPr marL="342900" lvl="1" indent="-342900">
              <a:buFont typeface="Arial"/>
              <a:buChar char="•"/>
            </a:pPr>
            <a:r>
              <a:rPr lang="en-US" dirty="0" smtClean="0"/>
              <a:t>How to handle the variable number of times of change?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a:t>
            </a:r>
            <a:endParaRPr lang="en-US" dirty="0"/>
          </a:p>
        </p:txBody>
      </p:sp>
      <p:sp>
        <p:nvSpPr>
          <p:cNvPr id="3" name="Content Placeholder 2"/>
          <p:cNvSpPr>
            <a:spLocks noGrp="1"/>
          </p:cNvSpPr>
          <p:nvPr>
            <p:ph idx="1"/>
          </p:nvPr>
        </p:nvSpPr>
        <p:spPr/>
        <p:txBody>
          <a:bodyPr>
            <a:normAutofit/>
          </a:bodyPr>
          <a:lstStyle/>
          <a:p>
            <a:r>
              <a:rPr lang="en-US" dirty="0" smtClean="0"/>
              <a:t>Split the string on tab character </a:t>
            </a:r>
          </a:p>
          <a:p>
            <a:pPr lvl="1"/>
            <a:r>
              <a:rPr lang="en-US" dirty="0" smtClean="0"/>
              <a:t>Will have 3 or 4 pieces</a:t>
            </a:r>
          </a:p>
          <a:p>
            <a:pPr lvl="1"/>
            <a:r>
              <a:rPr lang="en-US" dirty="0" smtClean="0"/>
              <a:t>Pick up the second as URL</a:t>
            </a:r>
          </a:p>
          <a:p>
            <a:pPr lvl="1"/>
            <a:r>
              <a:rPr lang="en-US" dirty="0" smtClean="0"/>
              <a:t>Pick up the third as number of times visited</a:t>
            </a:r>
          </a:p>
          <a:p>
            <a:r>
              <a:rPr lang="en-US" dirty="0" smtClean="0"/>
              <a:t>Split the 4</a:t>
            </a:r>
            <a:r>
              <a:rPr lang="en-US" baseline="30000" dirty="0" smtClean="0"/>
              <a:t>th</a:t>
            </a:r>
            <a:r>
              <a:rPr lang="en-US" dirty="0" smtClean="0"/>
              <a:t> piece on commas</a:t>
            </a:r>
          </a:p>
          <a:p>
            <a:pPr lvl="1"/>
            <a:r>
              <a:rPr lang="en-US" dirty="0" smtClean="0"/>
              <a:t>Will have a variable number of times of change</a:t>
            </a:r>
          </a:p>
          <a:p>
            <a:r>
              <a:rPr lang="en-US" dirty="0" smtClean="0"/>
              <a:t>Pull it all into a data frame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4596"/>
            <a:ext cx="8229600" cy="6389996"/>
          </a:xfrm>
        </p:spPr>
        <p:txBody>
          <a:bodyPr>
            <a:normAutofit fontScale="77500" lnSpcReduction="20000"/>
          </a:bodyPr>
          <a:lstStyle/>
          <a:p>
            <a:pPr>
              <a:buNone/>
            </a:pPr>
            <a:r>
              <a:rPr lang="en-US" dirty="0" smtClean="0"/>
              <a:t>  txt =  </a:t>
            </a:r>
            <a:r>
              <a:rPr lang="en-US" dirty="0" err="1" smtClean="0"/>
              <a:t>readLines(filename</a:t>
            </a:r>
            <a:r>
              <a:rPr lang="en-US" dirty="0" smtClean="0"/>
              <a:t>)</a:t>
            </a:r>
          </a:p>
          <a:p>
            <a:pPr>
              <a:buNone/>
            </a:pPr>
            <a:r>
              <a:rPr lang="en-US" dirty="0" smtClean="0"/>
              <a:t>  </a:t>
            </a:r>
            <a:r>
              <a:rPr lang="en-US" dirty="0" err="1" smtClean="0"/>
              <a:t>els</a:t>
            </a:r>
            <a:r>
              <a:rPr lang="en-US" dirty="0" smtClean="0"/>
              <a:t> = </a:t>
            </a:r>
            <a:r>
              <a:rPr lang="en-US" dirty="0" err="1" smtClean="0"/>
              <a:t>strsplit(txt,</a:t>
            </a:r>
            <a:r>
              <a:rPr lang="en-US" dirty="0" err="1" smtClean="0">
                <a:hlinkClick r:id="rId2" invalidUrl="file://localhost%5C%5Ct" action="ppaction://hlinkfile"/>
              </a:rPr>
              <a:t>\\t</a:t>
            </a:r>
            <a:r>
              <a:rPr lang="en-US" dirty="0" smtClean="0"/>
              <a:t>)</a:t>
            </a:r>
          </a:p>
          <a:p>
            <a:pPr>
              <a:buNone/>
            </a:pPr>
            <a:endParaRPr lang="en-US" dirty="0" smtClean="0"/>
          </a:p>
          <a:p>
            <a:pPr>
              <a:buNone/>
            </a:pPr>
            <a:r>
              <a:rPr lang="en-US" dirty="0" smtClean="0"/>
              <a:t>  </a:t>
            </a:r>
            <a:r>
              <a:rPr lang="en-US" dirty="0" err="1" smtClean="0"/>
              <a:t>urls</a:t>
            </a:r>
            <a:r>
              <a:rPr lang="en-US" dirty="0" smtClean="0"/>
              <a:t> = </a:t>
            </a:r>
            <a:r>
              <a:rPr lang="en-US" dirty="0" err="1" smtClean="0"/>
              <a:t>sapply(els</a:t>
            </a:r>
            <a:r>
              <a:rPr lang="en-US" dirty="0" smtClean="0"/>
              <a:t>, `[`, 2)</a:t>
            </a:r>
          </a:p>
          <a:p>
            <a:pPr>
              <a:buNone/>
            </a:pPr>
            <a:r>
              <a:rPr lang="en-US" dirty="0" smtClean="0"/>
              <a:t>  </a:t>
            </a:r>
            <a:r>
              <a:rPr lang="en-US" dirty="0" err="1" smtClean="0"/>
              <a:t>numIntervals</a:t>
            </a:r>
            <a:r>
              <a:rPr lang="en-US" dirty="0" smtClean="0"/>
              <a:t> = </a:t>
            </a:r>
            <a:r>
              <a:rPr lang="en-US" dirty="0" err="1" smtClean="0"/>
              <a:t>as.integer(sapply(els</a:t>
            </a:r>
            <a:r>
              <a:rPr lang="en-US" dirty="0" smtClean="0"/>
              <a:t>, `[`, 3))</a:t>
            </a:r>
          </a:p>
          <a:p>
            <a:pPr>
              <a:buNone/>
            </a:pPr>
            <a:endParaRPr lang="en-US" dirty="0" smtClean="0"/>
          </a:p>
          <a:p>
            <a:pPr>
              <a:buNone/>
            </a:pPr>
            <a:r>
              <a:rPr lang="en-US" dirty="0" smtClean="0"/>
              <a:t>  intervals = </a:t>
            </a:r>
            <a:r>
              <a:rPr lang="en-US" dirty="0" err="1" smtClean="0"/>
              <a:t>lapply(els</a:t>
            </a:r>
            <a:r>
              <a:rPr lang="en-US" dirty="0" smtClean="0"/>
              <a:t>, </a:t>
            </a:r>
            <a:r>
              <a:rPr lang="en-US" dirty="0" err="1" smtClean="0"/>
              <a:t>function(x</a:t>
            </a:r>
            <a:r>
              <a:rPr lang="en-US" dirty="0" smtClean="0"/>
              <a:t>)</a:t>
            </a:r>
          </a:p>
          <a:p>
            <a:pPr>
              <a:buNone/>
            </a:pPr>
            <a:r>
              <a:rPr lang="en-US" dirty="0" smtClean="0"/>
              <a:t>                             </a:t>
            </a:r>
            <a:r>
              <a:rPr lang="en-US" dirty="0" err="1" smtClean="0"/>
              <a:t>if(length(x</a:t>
            </a:r>
            <a:r>
              <a:rPr lang="en-US" dirty="0" smtClean="0"/>
              <a:t>) == 3)</a:t>
            </a:r>
          </a:p>
          <a:p>
            <a:pPr>
              <a:buNone/>
            </a:pPr>
            <a:r>
              <a:rPr lang="en-US" dirty="0" smtClean="0"/>
              <a:t>                                integer(0)</a:t>
            </a:r>
          </a:p>
          <a:p>
            <a:pPr>
              <a:buNone/>
            </a:pPr>
            <a:r>
              <a:rPr lang="en-US" dirty="0" smtClean="0"/>
              <a:t>                             else</a:t>
            </a:r>
          </a:p>
          <a:p>
            <a:pPr>
              <a:buNone/>
            </a:pPr>
            <a:r>
              <a:rPr lang="en-US" dirty="0" smtClean="0"/>
              <a:t>                                as.integer(strsplit(x[4], ",")[[1]]))</a:t>
            </a:r>
          </a:p>
          <a:p>
            <a:pPr>
              <a:buNone/>
            </a:pPr>
            <a:endParaRPr lang="en-US" dirty="0" smtClean="0"/>
          </a:p>
          <a:p>
            <a:pPr>
              <a:buNone/>
            </a:pPr>
            <a:r>
              <a:rPr lang="en-US" dirty="0" smtClean="0"/>
              <a:t>  </a:t>
            </a:r>
            <a:r>
              <a:rPr lang="en-US" dirty="0" err="1" smtClean="0"/>
              <a:t>n</a:t>
            </a:r>
            <a:r>
              <a:rPr lang="en-US" dirty="0" smtClean="0"/>
              <a:t> = </a:t>
            </a:r>
            <a:r>
              <a:rPr lang="en-US" dirty="0" err="1" smtClean="0"/>
              <a:t>sapply(intervals</a:t>
            </a:r>
            <a:r>
              <a:rPr lang="en-US" dirty="0" smtClean="0"/>
              <a:t>, length)</a:t>
            </a:r>
          </a:p>
          <a:p>
            <a:pPr>
              <a:buNone/>
            </a:pPr>
            <a:r>
              <a:rPr lang="en-US" dirty="0" smtClean="0"/>
              <a:t>  </a:t>
            </a:r>
            <a:r>
              <a:rPr lang="en-US" dirty="0" err="1" smtClean="0"/>
              <a:t>refreshEvents</a:t>
            </a:r>
            <a:r>
              <a:rPr lang="en-US" dirty="0" smtClean="0"/>
              <a:t> = </a:t>
            </a:r>
            <a:r>
              <a:rPr lang="en-US" dirty="0" err="1" smtClean="0"/>
              <a:t>data.frame(url</a:t>
            </a:r>
            <a:r>
              <a:rPr lang="en-US" dirty="0" smtClean="0"/>
              <a:t> = </a:t>
            </a:r>
            <a:r>
              <a:rPr lang="en-US" dirty="0" err="1" smtClean="0"/>
              <a:t>rep(urls</a:t>
            </a:r>
            <a:r>
              <a:rPr lang="en-US" dirty="0" smtClean="0"/>
              <a:t>, </a:t>
            </a:r>
            <a:r>
              <a:rPr lang="en-US" dirty="0" err="1" smtClean="0"/>
              <a:t>n</a:t>
            </a:r>
            <a:r>
              <a:rPr lang="en-US" dirty="0" smtClean="0"/>
              <a:t>),</a:t>
            </a:r>
          </a:p>
          <a:p>
            <a:pPr>
              <a:buNone/>
            </a:pPr>
            <a:r>
              <a:rPr lang="en-US" dirty="0" smtClean="0"/>
              <a:t>                             </a:t>
            </a:r>
            <a:r>
              <a:rPr lang="en-US" dirty="0" err="1" smtClean="0"/>
              <a:t>numIntervals</a:t>
            </a:r>
            <a:r>
              <a:rPr lang="en-US" dirty="0" smtClean="0"/>
              <a:t> = </a:t>
            </a:r>
            <a:r>
              <a:rPr lang="en-US" dirty="0" err="1" smtClean="0"/>
              <a:t>rep(numIntervals</a:t>
            </a:r>
            <a:r>
              <a:rPr lang="en-US" dirty="0" smtClean="0"/>
              <a:t>, </a:t>
            </a:r>
            <a:r>
              <a:rPr lang="en-US" dirty="0" err="1" smtClean="0"/>
              <a:t>n</a:t>
            </a:r>
            <a:r>
              <a:rPr lang="en-US" dirty="0" smtClean="0"/>
              <a:t>),</a:t>
            </a:r>
          </a:p>
          <a:p>
            <a:pPr>
              <a:buNone/>
            </a:pPr>
            <a:r>
              <a:rPr lang="en-US" dirty="0" smtClean="0"/>
              <a:t>                             intervals = </a:t>
            </a:r>
            <a:r>
              <a:rPr lang="en-US" dirty="0" err="1" smtClean="0"/>
              <a:t>unlist(intervals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data to place on a map</a:t>
            </a:r>
            <a:endParaRPr lang="en-US" dirty="0"/>
          </a:p>
        </p:txBody>
      </p:sp>
      <p:sp>
        <p:nvSpPr>
          <p:cNvPr id="4" name="TextBox 3"/>
          <p:cNvSpPr txBox="1"/>
          <p:nvPr/>
        </p:nvSpPr>
        <p:spPr>
          <a:xfrm>
            <a:off x="0" y="1600200"/>
            <a:ext cx="5297124" cy="4524316"/>
          </a:xfrm>
          <a:prstGeom prst="rect">
            <a:avLst/>
          </a:prstGeom>
          <a:noFill/>
        </p:spPr>
        <p:txBody>
          <a:bodyPr wrap="square" rtlCol="0">
            <a:spAutoFit/>
          </a:bodyPr>
          <a:lstStyle/>
          <a:p>
            <a:r>
              <a:rPr lang="en-US" dirty="0" smtClean="0"/>
              <a:t>"De Witt County",IL,40169623,-88904690 </a:t>
            </a:r>
          </a:p>
          <a:p>
            <a:r>
              <a:rPr lang="en-US" dirty="0" smtClean="0"/>
              <a:t>"Lac qui Parle County",MN,45000955,-96175301 </a:t>
            </a:r>
          </a:p>
          <a:p>
            <a:r>
              <a:rPr lang="en-US" dirty="0" smtClean="0"/>
              <a:t>"Lewis and Clark County",MT,47113693,-112377040 </a:t>
            </a:r>
          </a:p>
          <a:p>
            <a:r>
              <a:rPr lang="en-US" dirty="0" smtClean="0"/>
              <a:t>"St John the Baptist Parish",LA,30118238,-90501892 </a:t>
            </a:r>
          </a:p>
          <a:p>
            <a:endParaRPr lang="en-US" dirty="0" smtClean="0"/>
          </a:p>
          <a:p>
            <a:endParaRPr lang="en-US" dirty="0" smtClean="0"/>
          </a:p>
          <a:p>
            <a:r>
              <a:rPr lang="en-US" dirty="0" smtClean="0"/>
              <a:t>"St. John the Baptist Parish","43,044","52.6","44.8",... </a:t>
            </a:r>
          </a:p>
          <a:p>
            <a:r>
              <a:rPr lang="en-US" dirty="0" smtClean="0"/>
              <a:t>"De Witt County","16,798","97.8","0.5", ...</a:t>
            </a:r>
          </a:p>
          <a:p>
            <a:r>
              <a:rPr lang="en-US" dirty="0" smtClean="0"/>
              <a:t> "Lac qui Parle County","8,067","98.8","0.2", ...</a:t>
            </a:r>
          </a:p>
          <a:p>
            <a:r>
              <a:rPr lang="en-US" dirty="0" smtClean="0"/>
              <a:t> "Lewis and Clark County","55,716","95.2","0.2", ...</a:t>
            </a:r>
          </a:p>
          <a:p>
            <a:endParaRPr lang="en-US" dirty="0" smtClean="0"/>
          </a:p>
          <a:p>
            <a:endParaRPr lang="en-US" dirty="0" smtClean="0"/>
          </a:p>
          <a:p>
            <a:r>
              <a:rPr lang="en-US" dirty="0" smtClean="0"/>
              <a:t> DeWitt 23 23 4,920 2,836 0 </a:t>
            </a:r>
          </a:p>
          <a:p>
            <a:r>
              <a:rPr lang="en-US" dirty="0" smtClean="0"/>
              <a:t>Lac Qui Parle 31 31 2,093 2,390 36 </a:t>
            </a:r>
          </a:p>
          <a:p>
            <a:r>
              <a:rPr lang="en-US" dirty="0" smtClean="0"/>
              <a:t>Lewis &amp; Clark 54 54 16,432 12,655 386 </a:t>
            </a:r>
          </a:p>
          <a:p>
            <a:r>
              <a:rPr lang="en-US" dirty="0" smtClean="0"/>
              <a:t>St. John the Baptist 35 35 9,039 10,305 74 </a:t>
            </a:r>
            <a:endParaRPr lang="en-US" dirty="0"/>
          </a:p>
        </p:txBody>
      </p:sp>
      <p:sp>
        <p:nvSpPr>
          <p:cNvPr id="6" name="TextBox 5"/>
          <p:cNvSpPr txBox="1"/>
          <p:nvPr/>
        </p:nvSpPr>
        <p:spPr>
          <a:xfrm>
            <a:off x="6035689" y="1775092"/>
            <a:ext cx="2294108" cy="430887"/>
          </a:xfrm>
          <a:prstGeom prst="rect">
            <a:avLst/>
          </a:prstGeom>
          <a:solidFill>
            <a:srgbClr val="BFBFBF"/>
          </a:solidFill>
        </p:spPr>
        <p:txBody>
          <a:bodyPr wrap="square" rtlCol="0">
            <a:spAutoFit/>
          </a:bodyPr>
          <a:lstStyle/>
          <a:p>
            <a:r>
              <a:rPr lang="en-US" sz="2200" b="1" dirty="0" smtClean="0"/>
              <a:t>County Centers</a:t>
            </a:r>
          </a:p>
        </p:txBody>
      </p:sp>
      <p:sp>
        <p:nvSpPr>
          <p:cNvPr id="7" name="TextBox 6"/>
          <p:cNvSpPr txBox="1"/>
          <p:nvPr/>
        </p:nvSpPr>
        <p:spPr>
          <a:xfrm>
            <a:off x="6035689" y="3292109"/>
            <a:ext cx="2294108" cy="769441"/>
          </a:xfrm>
          <a:prstGeom prst="rect">
            <a:avLst/>
          </a:prstGeom>
          <a:solidFill>
            <a:srgbClr val="BFBFBF"/>
          </a:solidFill>
        </p:spPr>
        <p:txBody>
          <a:bodyPr wrap="square" rtlCol="0">
            <a:spAutoFit/>
          </a:bodyPr>
          <a:lstStyle/>
          <a:p>
            <a:r>
              <a:rPr lang="en-US" sz="2200" b="1" dirty="0" smtClean="0"/>
              <a:t>Census</a:t>
            </a:r>
            <a:r>
              <a:rPr lang="en-US" sz="2200" dirty="0" smtClean="0"/>
              <a:t> </a:t>
            </a:r>
          </a:p>
          <a:p>
            <a:r>
              <a:rPr lang="en-US" sz="2200" dirty="0" smtClean="0"/>
              <a:t>Noted the “St.”</a:t>
            </a:r>
            <a:endParaRPr lang="en-US" sz="2200" dirty="0"/>
          </a:p>
        </p:txBody>
      </p:sp>
      <p:sp>
        <p:nvSpPr>
          <p:cNvPr id="8" name="TextBox 7"/>
          <p:cNvSpPr txBox="1"/>
          <p:nvPr/>
        </p:nvSpPr>
        <p:spPr>
          <a:xfrm>
            <a:off x="6035689" y="4736270"/>
            <a:ext cx="2294108" cy="1785104"/>
          </a:xfrm>
          <a:prstGeom prst="rect">
            <a:avLst/>
          </a:prstGeom>
          <a:solidFill>
            <a:srgbClr val="BFBFBF"/>
          </a:solidFill>
        </p:spPr>
        <p:txBody>
          <a:bodyPr wrap="square" rtlCol="0">
            <a:spAutoFit/>
          </a:bodyPr>
          <a:lstStyle/>
          <a:p>
            <a:r>
              <a:rPr lang="en-US" sz="2200" b="1" dirty="0" smtClean="0"/>
              <a:t>Election results</a:t>
            </a:r>
          </a:p>
          <a:p>
            <a:r>
              <a:rPr lang="en-US" sz="2200" dirty="0" smtClean="0"/>
              <a:t>Note “County” and “Parish” missing in county name</a:t>
            </a: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Find/eliminate the word “County”</a:t>
            </a:r>
            <a:endParaRPr lang="en-US" dirty="0"/>
          </a:p>
        </p:txBody>
      </p:sp>
      <p:sp>
        <p:nvSpPr>
          <p:cNvPr id="3" name="Content Placeholder 2"/>
          <p:cNvSpPr>
            <a:spLocks noGrp="1"/>
          </p:cNvSpPr>
          <p:nvPr>
            <p:ph idx="1"/>
          </p:nvPr>
        </p:nvSpPr>
        <p:spPr/>
        <p:txBody>
          <a:bodyPr>
            <a:normAutofit/>
          </a:bodyPr>
          <a:lstStyle/>
          <a:p>
            <a:pPr>
              <a:buNone/>
            </a:pPr>
            <a:r>
              <a:rPr lang="en-US" dirty="0" smtClean="0"/>
              <a:t>Try to do this by using only these string manipulation functions: </a:t>
            </a:r>
          </a:p>
          <a:p>
            <a:pPr>
              <a:buNone/>
            </a:pPr>
            <a:r>
              <a:rPr lang="en-US" dirty="0" err="1" smtClean="0">
                <a:solidFill>
                  <a:srgbClr val="3366FF"/>
                </a:solidFill>
              </a:rPr>
              <a:t>strsplit</a:t>
            </a:r>
            <a:r>
              <a:rPr lang="en-US" dirty="0" smtClean="0">
                <a:solidFill>
                  <a:srgbClr val="3366FF"/>
                </a:solidFill>
              </a:rPr>
              <a:t>()</a:t>
            </a:r>
            <a:r>
              <a:rPr lang="en-US" dirty="0" smtClean="0"/>
              <a:t>, </a:t>
            </a:r>
            <a:r>
              <a:rPr lang="en-US" dirty="0" err="1" smtClean="0">
                <a:solidFill>
                  <a:srgbClr val="3366FF"/>
                </a:solidFill>
              </a:rPr>
              <a:t>nchar</a:t>
            </a:r>
            <a:r>
              <a:rPr lang="en-US" dirty="0" smtClean="0">
                <a:solidFill>
                  <a:srgbClr val="3366FF"/>
                </a:solidFill>
              </a:rPr>
              <a:t>()</a:t>
            </a:r>
            <a:r>
              <a:rPr lang="en-US" dirty="0" smtClean="0"/>
              <a:t>, </a:t>
            </a:r>
            <a:r>
              <a:rPr lang="en-US" dirty="0" err="1" smtClean="0">
                <a:solidFill>
                  <a:srgbClr val="3366FF"/>
                </a:solidFill>
              </a:rPr>
              <a:t>substr</a:t>
            </a:r>
            <a:r>
              <a:rPr lang="en-US" dirty="0" smtClean="0">
                <a:solidFill>
                  <a:srgbClr val="3366FF"/>
                </a:solidFill>
              </a:rPr>
              <a:t>()</a:t>
            </a:r>
            <a:r>
              <a:rPr lang="en-US" dirty="0" smtClean="0"/>
              <a:t>, </a:t>
            </a:r>
            <a:r>
              <a:rPr lang="en-US" dirty="0" smtClean="0">
                <a:solidFill>
                  <a:srgbClr val="3366FF"/>
                </a:solidFill>
              </a:rPr>
              <a:t>paste()</a:t>
            </a:r>
          </a:p>
          <a:p>
            <a:pPr>
              <a:buNone/>
            </a:pPr>
            <a:r>
              <a:rPr lang="en-US" dirty="0" smtClean="0"/>
              <a:t>… groups come up with pseudo-code/code</a:t>
            </a:r>
          </a:p>
          <a:p>
            <a:pPr>
              <a:buNone/>
            </a:pPr>
            <a:r>
              <a:rPr lang="en-US" dirty="0" smtClean="0"/>
              <a:t>&gt; </a:t>
            </a:r>
            <a:r>
              <a:rPr lang="en-US" dirty="0" err="1" smtClean="0"/>
              <a:t>ctyNames</a:t>
            </a:r>
            <a:endParaRPr lang="en-US" dirty="0" smtClean="0"/>
          </a:p>
          <a:p>
            <a:pPr>
              <a:buNone/>
            </a:pPr>
            <a:r>
              <a:rPr lang="en-US" dirty="0" smtClean="0"/>
              <a:t>[1] "De Witt County"  "Lac qui Parle County"      </a:t>
            </a:r>
          </a:p>
          <a:p>
            <a:pPr>
              <a:buNone/>
            </a:pPr>
            <a:r>
              <a:rPr lang="en-US" dirty="0" smtClean="0"/>
              <a:t>[3] "Lewis and Clark County"   "St John the Baptist Parish”</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 Find the word “County”</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Use </a:t>
            </a:r>
            <a:r>
              <a:rPr lang="en-US" dirty="0" err="1" smtClean="0">
                <a:solidFill>
                  <a:srgbClr val="3366FF"/>
                </a:solidFill>
              </a:rPr>
              <a:t>nchar</a:t>
            </a:r>
            <a:r>
              <a:rPr lang="en-US" dirty="0" smtClean="0">
                <a:solidFill>
                  <a:srgbClr val="3366FF"/>
                </a:solidFill>
              </a:rPr>
              <a:t>() </a:t>
            </a:r>
            <a:r>
              <a:rPr lang="en-US" dirty="0" smtClean="0"/>
              <a:t>to find the length of the string and then </a:t>
            </a:r>
            <a:r>
              <a:rPr lang="en-US" dirty="0" err="1" smtClean="0">
                <a:solidFill>
                  <a:srgbClr val="3366FF"/>
                </a:solidFill>
              </a:rPr>
              <a:t>substr</a:t>
            </a:r>
            <a:r>
              <a:rPr lang="en-US" dirty="0" smtClean="0">
                <a:solidFill>
                  <a:srgbClr val="3366FF"/>
                </a:solidFill>
              </a:rPr>
              <a:t>() </a:t>
            </a:r>
            <a:r>
              <a:rPr lang="en-US" dirty="0" smtClean="0"/>
              <a:t>to drop the last 6 characters (or 7?)</a:t>
            </a:r>
          </a:p>
          <a:p>
            <a:pPr>
              <a:buNone/>
            </a:pPr>
            <a:r>
              <a:rPr lang="en-US" dirty="0" err="1" smtClean="0"/>
              <a:t>substr(ctyNames</a:t>
            </a:r>
            <a:r>
              <a:rPr lang="en-US" dirty="0" smtClean="0"/>
              <a:t>, 1, nchar(ctyNames)-7)</a:t>
            </a:r>
          </a:p>
          <a:p>
            <a:pPr>
              <a:buNone/>
            </a:pPr>
            <a:r>
              <a:rPr lang="en-US" dirty="0" smtClean="0"/>
              <a:t>[1] "De Witt"   "Lac qui Parle”  "Lewis and Clark"    </a:t>
            </a:r>
          </a:p>
          <a:p>
            <a:pPr>
              <a:buNone/>
            </a:pPr>
            <a:r>
              <a:rPr lang="en-US" dirty="0" smtClean="0"/>
              <a:t>[4] "St John the Baptist”  </a:t>
            </a:r>
          </a:p>
          <a:p>
            <a:pPr>
              <a:buNone/>
            </a:pPr>
            <a:endParaRPr lang="en-US" dirty="0" smtClean="0"/>
          </a:p>
          <a:p>
            <a:pPr>
              <a:buNone/>
            </a:pPr>
            <a:r>
              <a:rPr lang="en-US" dirty="0" smtClean="0"/>
              <a:t>That was lucky – both Parish and County have 6 letters…</a:t>
            </a:r>
          </a:p>
          <a:p>
            <a:pPr>
              <a:buFontTx/>
              <a:buChar cha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 Find the word “County”</a:t>
            </a:r>
            <a:endParaRPr lang="en-US" dirty="0"/>
          </a:p>
        </p:txBody>
      </p:sp>
      <p:sp>
        <p:nvSpPr>
          <p:cNvPr id="3" name="Content Placeholder 2"/>
          <p:cNvSpPr>
            <a:spLocks noGrp="1"/>
          </p:cNvSpPr>
          <p:nvPr>
            <p:ph idx="1"/>
          </p:nvPr>
        </p:nvSpPr>
        <p:spPr/>
        <p:txBody>
          <a:bodyPr>
            <a:normAutofit/>
          </a:bodyPr>
          <a:lstStyle/>
          <a:p>
            <a:pPr>
              <a:buNone/>
            </a:pPr>
            <a:r>
              <a:rPr lang="en-US" dirty="0" err="1" smtClean="0">
                <a:solidFill>
                  <a:srgbClr val="3366FF"/>
                </a:solidFill>
              </a:rPr>
              <a:t>strsplit</a:t>
            </a:r>
            <a:r>
              <a:rPr lang="en-US" dirty="0" smtClean="0">
                <a:solidFill>
                  <a:srgbClr val="3366FF"/>
                </a:solidFill>
              </a:rPr>
              <a:t>() </a:t>
            </a:r>
            <a:r>
              <a:rPr lang="en-US" dirty="0" smtClean="0"/>
              <a:t>on blank character, examine the last element, drop it, and </a:t>
            </a:r>
            <a:r>
              <a:rPr lang="en-US" dirty="0" smtClean="0">
                <a:solidFill>
                  <a:srgbClr val="3366FF"/>
                </a:solidFill>
              </a:rPr>
              <a:t>paste() </a:t>
            </a:r>
            <a:r>
              <a:rPr lang="en-US" dirty="0" smtClean="0"/>
              <a:t>back together</a:t>
            </a:r>
          </a:p>
          <a:p>
            <a:pPr>
              <a:buNone/>
            </a:pPr>
            <a:endParaRPr lang="en-US" dirty="0" smtClean="0"/>
          </a:p>
          <a:p>
            <a:pPr>
              <a:buNone/>
            </a:pPr>
            <a:r>
              <a:rPr lang="en-US" dirty="0" smtClean="0"/>
              <a:t>&gt; words = </a:t>
            </a:r>
            <a:r>
              <a:rPr lang="en-US" dirty="0" err="1" smtClean="0"/>
              <a:t>strsplit(countynames</a:t>
            </a:r>
            <a:r>
              <a:rPr lang="en-US" dirty="0" smtClean="0"/>
              <a:t>, split=" ")</a:t>
            </a:r>
          </a:p>
          <a:p>
            <a:pPr>
              <a:buNone/>
            </a:pPr>
            <a:r>
              <a:rPr lang="en-US" dirty="0" smtClean="0"/>
              <a:t>&gt; </a:t>
            </a:r>
            <a:r>
              <a:rPr lang="en-US" dirty="0" err="1" smtClean="0"/>
              <a:t>sapply(words</a:t>
            </a:r>
            <a:r>
              <a:rPr lang="en-US" dirty="0" smtClean="0"/>
              <a:t>, </a:t>
            </a:r>
            <a:r>
              <a:rPr lang="en-US" dirty="0" err="1" smtClean="0"/>
              <a:t>function(x</a:t>
            </a:r>
            <a:r>
              <a:rPr lang="en-US" dirty="0" smtClean="0"/>
              <a:t>) {</a:t>
            </a:r>
            <a:r>
              <a:rPr lang="en-US" dirty="0" err="1" smtClean="0"/>
              <a:t>paste(x[-length(x</a:t>
            </a:r>
            <a:r>
              <a:rPr lang="en-US" dirty="0" smtClean="0"/>
              <a:t>)], collapse=" ")})</a:t>
            </a:r>
          </a:p>
          <a:p>
            <a:pPr>
              <a:buNone/>
            </a:pPr>
            <a:r>
              <a:rPr lang="en-US" dirty="0" smtClean="0"/>
              <a:t>[1] "De Witt" "Lac qui Parle"</a:t>
            </a:r>
          </a:p>
          <a:p>
            <a:pPr>
              <a:buNone/>
            </a:pPr>
            <a:r>
              <a:rPr lang="en-US" dirty="0" smtClean="0"/>
              <a:t>[3] "Lewis and Clark" "St John the Baptist"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 Find the word “County”</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err="1" smtClean="0">
                <a:solidFill>
                  <a:srgbClr val="3366FF"/>
                </a:solidFill>
              </a:rPr>
              <a:t>strsplit</a:t>
            </a:r>
            <a:r>
              <a:rPr lang="en-US" dirty="0" smtClean="0">
                <a:solidFill>
                  <a:srgbClr val="3366FF"/>
                </a:solidFill>
              </a:rPr>
              <a:t>() </a:t>
            </a:r>
            <a:r>
              <a:rPr lang="en-US" dirty="0" smtClean="0"/>
              <a:t>on ""  and search through for "C" followed by "</a:t>
            </a:r>
            <a:r>
              <a:rPr lang="en-US" dirty="0" err="1" smtClean="0"/>
              <a:t>o</a:t>
            </a:r>
            <a:r>
              <a:rPr lang="en-US" dirty="0" smtClean="0"/>
              <a:t>"   followed by "</a:t>
            </a:r>
            <a:r>
              <a:rPr lang="en-US" dirty="0" err="1" smtClean="0"/>
              <a:t>u</a:t>
            </a:r>
            <a:r>
              <a:rPr lang="en-US" dirty="0" smtClean="0"/>
              <a:t>" …</a:t>
            </a:r>
          </a:p>
          <a:p>
            <a:pPr>
              <a:buNone/>
            </a:pPr>
            <a:endParaRPr lang="en-US" dirty="0" smtClean="0"/>
          </a:p>
          <a:p>
            <a:pPr>
              <a:buNone/>
            </a:pPr>
            <a:r>
              <a:rPr lang="en-US" dirty="0" smtClean="0"/>
              <a:t>&gt; letters = </a:t>
            </a:r>
            <a:r>
              <a:rPr lang="en-US" dirty="0" err="1" smtClean="0"/>
              <a:t>unlist(strsplit(string</a:t>
            </a:r>
            <a:r>
              <a:rPr lang="en-US" dirty="0" smtClean="0"/>
              <a:t>, ""))</a:t>
            </a:r>
          </a:p>
          <a:p>
            <a:pPr>
              <a:buNone/>
            </a:pPr>
            <a:r>
              <a:rPr lang="en-US" dirty="0" smtClean="0"/>
              <a:t>&gt; el = </a:t>
            </a:r>
            <a:r>
              <a:rPr lang="en-US" dirty="0" err="1" smtClean="0"/>
              <a:t>substring(pattern</a:t>
            </a:r>
            <a:r>
              <a:rPr lang="en-US" dirty="0" smtClean="0"/>
              <a:t>, 1, 1)</a:t>
            </a:r>
          </a:p>
          <a:p>
            <a:pPr>
              <a:buNone/>
            </a:pPr>
            <a:r>
              <a:rPr lang="en-US" dirty="0" smtClean="0"/>
              <a:t>&gt; </a:t>
            </a:r>
            <a:r>
              <a:rPr lang="en-US" dirty="0" err="1" smtClean="0"/>
              <a:t>possibles</a:t>
            </a:r>
            <a:r>
              <a:rPr lang="en-US" dirty="0" smtClean="0"/>
              <a:t> = </a:t>
            </a:r>
            <a:r>
              <a:rPr lang="en-US" dirty="0" err="1" smtClean="0"/>
              <a:t>which(letters</a:t>
            </a:r>
            <a:r>
              <a:rPr lang="en-US" dirty="0" smtClean="0"/>
              <a:t> == el)</a:t>
            </a:r>
          </a:p>
          <a:p>
            <a:pPr>
              <a:buNone/>
            </a:pPr>
            <a:r>
              <a:rPr lang="en-US" dirty="0" smtClean="0"/>
              <a:t>&gt; </a:t>
            </a:r>
            <a:r>
              <a:rPr lang="en-US" dirty="0" err="1" smtClean="0"/>
              <a:t>possibles</a:t>
            </a:r>
            <a:endParaRPr lang="en-US" dirty="0" smtClean="0"/>
          </a:p>
          <a:p>
            <a:pPr>
              <a:buNone/>
            </a:pPr>
            <a:r>
              <a:rPr lang="en-US" dirty="0" smtClean="0"/>
              <a:t>[1] 9</a:t>
            </a:r>
          </a:p>
          <a:p>
            <a:pPr>
              <a:buNone/>
            </a:pPr>
            <a:r>
              <a:rPr lang="en-US" dirty="0" smtClean="0"/>
              <a:t>&gt; pattern == </a:t>
            </a:r>
            <a:r>
              <a:rPr lang="en-US" dirty="0" err="1" smtClean="0"/>
              <a:t>substring(string</a:t>
            </a:r>
            <a:r>
              <a:rPr lang="en-US" dirty="0" smtClean="0"/>
              <a:t>, </a:t>
            </a:r>
            <a:r>
              <a:rPr lang="en-US" dirty="0" err="1" smtClean="0"/>
              <a:t>possibles</a:t>
            </a:r>
            <a:r>
              <a:rPr lang="en-US" dirty="0" smtClean="0"/>
              <a:t>, </a:t>
            </a:r>
            <a:r>
              <a:rPr lang="en-US" dirty="0" err="1" smtClean="0"/>
              <a:t>possibles</a:t>
            </a:r>
            <a:r>
              <a:rPr lang="en-US" dirty="0" smtClean="0"/>
              <a:t> + </a:t>
            </a:r>
            <a:r>
              <a:rPr lang="en-US" dirty="0" err="1" smtClean="0"/>
              <a:t>nchar(pattern</a:t>
            </a:r>
            <a:r>
              <a:rPr lang="en-US" dirty="0" smtClean="0"/>
              <a:t>) - 1)</a:t>
            </a:r>
          </a:p>
          <a:p>
            <a:pPr>
              <a:buNone/>
            </a:pPr>
            <a:r>
              <a:rPr lang="en-US" dirty="0" smtClean="0"/>
              <a:t>[1] TRUE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Domain specific language -  What do you need?</a:t>
            </a:r>
          </a:p>
          <a:p>
            <a:r>
              <a:rPr lang="en-US" dirty="0" smtClean="0"/>
              <a:t>Atoms or units (e.g. a character)</a:t>
            </a:r>
          </a:p>
          <a:p>
            <a:r>
              <a:rPr lang="en-US" dirty="0" smtClean="0"/>
              <a:t>Compose into patterns –  a sequence of characters – match literals </a:t>
            </a:r>
          </a:p>
          <a:p>
            <a:r>
              <a:rPr lang="en-US" dirty="0" smtClean="0"/>
              <a:t>Express other types of structure – non-literal characters, meta-characters</a:t>
            </a:r>
          </a:p>
          <a:p>
            <a:pPr lvl="1"/>
            <a:r>
              <a:rPr lang="en-US" dirty="0" smtClean="0"/>
              <a:t>e.g. beginning of a line or word,</a:t>
            </a:r>
          </a:p>
          <a:p>
            <a:pPr lvl="1"/>
            <a:r>
              <a:rPr lang="en-US" dirty="0" smtClean="0"/>
              <a:t>Short-hand for a concept – equivalence class of characters</a:t>
            </a:r>
            <a:endParaRPr lang="en-US" b="1" dirty="0" smtClean="0"/>
          </a:p>
          <a:p>
            <a:r>
              <a:rPr lang="en-US" dirty="0" smtClean="0"/>
              <a:t>Other shorthand – 0-9 is easier to read and less likely to make a mistake than 0123456789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&gt; </a:t>
            </a:r>
            <a:r>
              <a:rPr lang="en-US" dirty="0" err="1" smtClean="0"/>
              <a:t>regexpr("County</a:t>
            </a:r>
            <a:r>
              <a:rPr lang="en-US" dirty="0" smtClean="0"/>
              <a:t>", </a:t>
            </a:r>
            <a:r>
              <a:rPr lang="en-US" dirty="0" err="1" smtClean="0"/>
              <a:t>ctyNames</a:t>
            </a:r>
            <a:r>
              <a:rPr lang="en-US" dirty="0" smtClean="0"/>
              <a:t>)</a:t>
            </a:r>
          </a:p>
          <a:p>
            <a:pPr>
              <a:buNone/>
            </a:pPr>
            <a:r>
              <a:rPr lang="en-US" dirty="0" smtClean="0"/>
              <a:t>[1]  9 15 17 -1</a:t>
            </a:r>
          </a:p>
          <a:p>
            <a:pPr>
              <a:buNone/>
            </a:pPr>
            <a:r>
              <a:rPr lang="en-US" dirty="0" err="1" smtClean="0"/>
              <a:t>attr(,"match.length</a:t>
            </a:r>
            <a:r>
              <a:rPr lang="en-US" dirty="0" smtClean="0"/>
              <a:t>")</a:t>
            </a:r>
          </a:p>
          <a:p>
            <a:pPr>
              <a:buNone/>
            </a:pPr>
            <a:r>
              <a:rPr lang="en-US" dirty="0" smtClean="0"/>
              <a:t>[1]  6  6  6 -1</a:t>
            </a:r>
          </a:p>
          <a:p>
            <a:pPr>
              <a:buNone/>
            </a:pPr>
            <a:r>
              <a:rPr lang="en-US" dirty="0" smtClean="0"/>
              <a:t>&gt; </a:t>
            </a:r>
            <a:r>
              <a:rPr lang="en-US" dirty="0" err="1" smtClean="0"/>
              <a:t>grep("County</a:t>
            </a:r>
            <a:r>
              <a:rPr lang="en-US" dirty="0" smtClean="0"/>
              <a:t>", </a:t>
            </a:r>
            <a:r>
              <a:rPr lang="en-US" dirty="0" err="1" smtClean="0"/>
              <a:t>ctyNames</a:t>
            </a:r>
            <a:r>
              <a:rPr lang="en-US" dirty="0" smtClean="0"/>
              <a:t>)</a:t>
            </a:r>
          </a:p>
          <a:p>
            <a:pPr>
              <a:buNone/>
            </a:pPr>
            <a:r>
              <a:rPr lang="en-US" dirty="0" smtClean="0"/>
              <a:t>[1] 1 2 3</a:t>
            </a:r>
          </a:p>
          <a:p>
            <a:pPr>
              <a:buNone/>
            </a:pPr>
            <a:r>
              <a:rPr lang="en-US" dirty="0" smtClean="0"/>
              <a:t>&gt; </a:t>
            </a:r>
            <a:r>
              <a:rPr lang="en-US" dirty="0" err="1" smtClean="0"/>
              <a:t>gsub("County</a:t>
            </a:r>
            <a:r>
              <a:rPr lang="en-US" dirty="0" smtClean="0"/>
              <a:t>", "", </a:t>
            </a:r>
            <a:r>
              <a:rPr lang="en-US" dirty="0" err="1" smtClean="0"/>
              <a:t>ctyNames</a:t>
            </a:r>
            <a:r>
              <a:rPr lang="en-US" dirty="0" smtClean="0"/>
              <a:t>)</a:t>
            </a:r>
          </a:p>
          <a:p>
            <a:pPr>
              <a:buNone/>
            </a:pPr>
            <a:r>
              <a:rPr lang="en-US" dirty="0" smtClean="0"/>
              <a:t>[1] "De Witt "                   "Lac qui Parle "            </a:t>
            </a:r>
          </a:p>
          <a:p>
            <a:pPr>
              <a:buNone/>
            </a:pPr>
            <a:r>
              <a:rPr lang="en-US" dirty="0" smtClean="0"/>
              <a:t>[3] "Lewis and Clark "           "St John the Baptist Parish"</a:t>
            </a:r>
            <a:endParaRPr lang="en-US" dirty="0"/>
          </a:p>
        </p:txBody>
      </p:sp>
      <p:sp>
        <p:nvSpPr>
          <p:cNvPr id="4" name="Process 3"/>
          <p:cNvSpPr/>
          <p:nvPr/>
        </p:nvSpPr>
        <p:spPr>
          <a:xfrm>
            <a:off x="6263226" y="1687798"/>
            <a:ext cx="2423574" cy="2702948"/>
          </a:xfrm>
          <a:prstGeom prst="flowChartProcess">
            <a:avLst/>
          </a:prstGeom>
          <a:solidFill>
            <a:schemeClr val="bg1">
              <a:lumMod val="85000"/>
            </a:schemeClr>
          </a:solidFill>
          <a:ln/>
        </p:spPr>
        <p:style>
          <a:lnRef idx="1">
            <a:schemeClr val="accent1"/>
          </a:lnRef>
          <a:fillRef idx="3">
            <a:schemeClr val="accent1"/>
          </a:fillRef>
          <a:effectRef idx="2">
            <a:schemeClr val="accent1"/>
          </a:effectRef>
          <a:fontRef idx="minor">
            <a:schemeClr val="lt1"/>
          </a:fontRef>
        </p:style>
      </p:sp>
      <p:sp>
        <p:nvSpPr>
          <p:cNvPr id="5" name="TextBox 4"/>
          <p:cNvSpPr txBox="1"/>
          <p:nvPr/>
        </p:nvSpPr>
        <p:spPr>
          <a:xfrm>
            <a:off x="6530603" y="2010930"/>
            <a:ext cx="1935451" cy="1938992"/>
          </a:xfrm>
          <a:prstGeom prst="rect">
            <a:avLst/>
          </a:prstGeom>
          <a:noFill/>
        </p:spPr>
        <p:txBody>
          <a:bodyPr wrap="square" rtlCol="0">
            <a:spAutoFit/>
          </a:bodyPr>
          <a:lstStyle/>
          <a:p>
            <a:pPr>
              <a:buNone/>
            </a:pPr>
            <a:r>
              <a:rPr lang="en-US" sz="2400" dirty="0" smtClean="0"/>
              <a:t>Match the literal string "County" character by character</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teach it?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Expand horizon about what are data</a:t>
            </a:r>
          </a:p>
          <a:p>
            <a:r>
              <a:rPr lang="en-US" dirty="0" smtClean="0"/>
              <a:t>Text </a:t>
            </a:r>
            <a:r>
              <a:rPr lang="en-US" dirty="0"/>
              <a:t>data</a:t>
            </a:r>
            <a:r>
              <a:rPr lang="en-US" dirty="0" smtClean="0"/>
              <a:t> are plentiful</a:t>
            </a:r>
          </a:p>
          <a:p>
            <a:r>
              <a:rPr lang="en-US" dirty="0" smtClean="0"/>
              <a:t>These sources can be more compelling for students; in some sense they are closer to home, are more recognizable than certain scientific data sources.</a:t>
            </a:r>
          </a:p>
          <a:p>
            <a:pPr lvl="1"/>
            <a:r>
              <a:rPr lang="en-US" dirty="0" smtClean="0"/>
              <a:t>Google search results</a:t>
            </a:r>
          </a:p>
          <a:p>
            <a:pPr lvl="1"/>
            <a:r>
              <a:rPr lang="en-US" dirty="0" smtClean="0"/>
              <a:t>State of Union speeches</a:t>
            </a:r>
          </a:p>
          <a:p>
            <a:pPr lvl="1"/>
            <a:r>
              <a:rPr lang="en-US" dirty="0" smtClean="0"/>
              <a:t>Spam and ham email</a:t>
            </a:r>
          </a:p>
          <a:p>
            <a:pPr lvl="1"/>
            <a:r>
              <a:rPr lang="en-US" dirty="0" smtClean="0"/>
              <a:t>Abstracts database</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The functions </a:t>
            </a:r>
            <a:br>
              <a:rPr lang="en-US" dirty="0" smtClean="0"/>
            </a:br>
            <a:r>
              <a:rPr lang="en-US" dirty="0" smtClean="0"/>
              <a:t>      </a:t>
            </a:r>
            <a:r>
              <a:rPr lang="en-US" dirty="0" err="1" smtClean="0">
                <a:solidFill>
                  <a:srgbClr val="3366FF"/>
                </a:solidFill>
              </a:rPr>
              <a:t>grep</a:t>
            </a:r>
            <a:r>
              <a:rPr lang="en-US" dirty="0" smtClean="0">
                <a:solidFill>
                  <a:srgbClr val="3366FF"/>
                </a:solidFill>
              </a:rPr>
              <a:t>()</a:t>
            </a:r>
            <a:r>
              <a:rPr lang="en-US" dirty="0" smtClean="0"/>
              <a:t>, </a:t>
            </a:r>
            <a:r>
              <a:rPr lang="en-US" dirty="0" err="1" smtClean="0">
                <a:solidFill>
                  <a:srgbClr val="3366FF"/>
                </a:solidFill>
              </a:rPr>
              <a:t>regexpr</a:t>
            </a:r>
            <a:r>
              <a:rPr lang="en-US" dirty="0" smtClean="0">
                <a:solidFill>
                  <a:srgbClr val="3366FF"/>
                </a:solidFill>
              </a:rPr>
              <a:t>()</a:t>
            </a:r>
            <a:r>
              <a:rPr lang="en-US" dirty="0" smtClean="0"/>
              <a:t>, </a:t>
            </a:r>
            <a:r>
              <a:rPr lang="en-US" dirty="0" err="1" smtClean="0">
                <a:solidFill>
                  <a:srgbClr val="3366FF"/>
                </a:solidFill>
              </a:rPr>
              <a:t>gsub</a:t>
            </a:r>
            <a:r>
              <a:rPr lang="en-US" dirty="0" smtClean="0">
                <a:solidFill>
                  <a:srgbClr val="3366FF"/>
                </a:solidFill>
              </a:rPr>
              <a:t>()</a:t>
            </a:r>
            <a:r>
              <a:rPr lang="en-US" dirty="0" smtClean="0"/>
              <a:t> </a:t>
            </a:r>
            <a:br>
              <a:rPr lang="en-US" dirty="0" smtClean="0"/>
            </a:br>
            <a:r>
              <a:rPr lang="en-US" dirty="0" smtClean="0"/>
              <a:t>can be used with fixed = TRUE to apply to literal pattern matching rather than treating the contents of the pattern as from the regular expression language.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Expression matching</a:t>
            </a:r>
            <a:endParaRPr lang="en-US" dirty="0"/>
          </a:p>
        </p:txBody>
      </p:sp>
      <p:sp>
        <p:nvSpPr>
          <p:cNvPr id="3" name="Content Placeholder 2"/>
          <p:cNvSpPr>
            <a:spLocks noGrp="1"/>
          </p:cNvSpPr>
          <p:nvPr>
            <p:ph idx="1"/>
          </p:nvPr>
        </p:nvSpPr>
        <p:spPr>
          <a:xfrm>
            <a:off x="457200" y="1417638"/>
            <a:ext cx="8229600" cy="4893191"/>
          </a:xfrm>
        </p:spPr>
        <p:txBody>
          <a:bodyPr/>
          <a:lstStyle/>
          <a:p>
            <a:pPr>
              <a:buNone/>
            </a:pPr>
            <a:r>
              <a:rPr lang="en-US" dirty="0" smtClean="0"/>
              <a:t>Pattern : "St "  - note that there are 3 characters</a:t>
            </a:r>
          </a:p>
          <a:p>
            <a:pPr>
              <a:buNone/>
            </a:pPr>
            <a:r>
              <a:rPr lang="en-US" dirty="0" smtClean="0"/>
              <a:t>String:  "The Slippery St  Francis"</a:t>
            </a:r>
            <a:endParaRPr lang="en-US" dirty="0"/>
          </a:p>
        </p:txBody>
      </p:sp>
      <p:cxnSp>
        <p:nvCxnSpPr>
          <p:cNvPr id="5" name="Straight Connector 4"/>
          <p:cNvCxnSpPr/>
          <p:nvPr/>
        </p:nvCxnSpPr>
        <p:spPr>
          <a:xfrm rot="5400000" flipH="1" flipV="1">
            <a:off x="2261576" y="3069712"/>
            <a:ext cx="873961" cy="158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1256681" y="3322026"/>
            <a:ext cx="1441082" cy="369332"/>
          </a:xfrm>
          <a:prstGeom prst="rect">
            <a:avLst/>
          </a:prstGeom>
          <a:noFill/>
        </p:spPr>
        <p:txBody>
          <a:bodyPr wrap="square" rtlCol="0">
            <a:spAutoFit/>
          </a:bodyPr>
          <a:lstStyle/>
          <a:p>
            <a:r>
              <a:rPr lang="en-US" dirty="0" smtClean="0"/>
              <a:t>Found an  S</a:t>
            </a:r>
            <a:endParaRPr lang="en-US" dirty="0"/>
          </a:p>
        </p:txBody>
      </p:sp>
      <p:cxnSp>
        <p:nvCxnSpPr>
          <p:cNvPr id="11" name="Straight Connector 10"/>
          <p:cNvCxnSpPr/>
          <p:nvPr/>
        </p:nvCxnSpPr>
        <p:spPr>
          <a:xfrm rot="5400000" flipH="1" flipV="1">
            <a:off x="2413976" y="3222112"/>
            <a:ext cx="873961" cy="158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251336" y="3665757"/>
            <a:ext cx="2600415" cy="1477328"/>
          </a:xfrm>
          <a:prstGeom prst="rect">
            <a:avLst/>
          </a:prstGeom>
          <a:noFill/>
        </p:spPr>
        <p:txBody>
          <a:bodyPr wrap="square" rtlCol="0">
            <a:spAutoFit/>
          </a:bodyPr>
          <a:lstStyle/>
          <a:p>
            <a:r>
              <a:rPr lang="en-US" dirty="0" smtClean="0"/>
              <a:t>Next character is not a </a:t>
            </a:r>
            <a:r>
              <a:rPr lang="en-US" dirty="0" err="1" smtClean="0"/>
              <a:t>t</a:t>
            </a:r>
            <a:r>
              <a:rPr lang="en-US" dirty="0" smtClean="0"/>
              <a:t>.</a:t>
            </a:r>
          </a:p>
          <a:p>
            <a:r>
              <a:rPr lang="en-US" dirty="0" smtClean="0"/>
              <a:t>Start search over.</a:t>
            </a:r>
          </a:p>
          <a:p>
            <a:r>
              <a:rPr lang="en-US" dirty="0" smtClean="0"/>
              <a:t> Is it an S?</a:t>
            </a:r>
          </a:p>
          <a:p>
            <a:r>
              <a:rPr lang="en-US" dirty="0" smtClean="0"/>
              <a:t>No. Continue on to next character.</a:t>
            </a:r>
            <a:endParaRPr lang="en-US" dirty="0"/>
          </a:p>
        </p:txBody>
      </p:sp>
      <p:cxnSp>
        <p:nvCxnSpPr>
          <p:cNvPr id="13" name="Straight Connector 12"/>
          <p:cNvCxnSpPr/>
          <p:nvPr/>
        </p:nvCxnSpPr>
        <p:spPr>
          <a:xfrm rot="16200000" flipV="1">
            <a:off x="2996441" y="3870116"/>
            <a:ext cx="2473177" cy="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851751" y="5080245"/>
            <a:ext cx="1393975" cy="369332"/>
          </a:xfrm>
          <a:prstGeom prst="rect">
            <a:avLst/>
          </a:prstGeom>
          <a:noFill/>
        </p:spPr>
        <p:txBody>
          <a:bodyPr wrap="square" rtlCol="0">
            <a:spAutoFit/>
          </a:bodyPr>
          <a:lstStyle/>
          <a:p>
            <a:r>
              <a:rPr lang="en-US" dirty="0" smtClean="0"/>
              <a:t>Found an S</a:t>
            </a:r>
            <a:endParaRPr lang="en-US" dirty="0"/>
          </a:p>
        </p:txBody>
      </p:sp>
      <p:cxnSp>
        <p:nvCxnSpPr>
          <p:cNvPr id="16" name="Straight Connector 15"/>
          <p:cNvCxnSpPr/>
          <p:nvPr/>
        </p:nvCxnSpPr>
        <p:spPr>
          <a:xfrm rot="16200000" flipV="1">
            <a:off x="3046183" y="4237923"/>
            <a:ext cx="2663648" cy="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114727" y="5449577"/>
            <a:ext cx="1118301" cy="369332"/>
          </a:xfrm>
          <a:prstGeom prst="rect">
            <a:avLst/>
          </a:prstGeom>
          <a:noFill/>
        </p:spPr>
        <p:txBody>
          <a:bodyPr wrap="square" rtlCol="0">
            <a:spAutoFit/>
          </a:bodyPr>
          <a:lstStyle/>
          <a:p>
            <a:r>
              <a:rPr lang="en-US" dirty="0" smtClean="0"/>
              <a:t>Found a </a:t>
            </a:r>
            <a:r>
              <a:rPr lang="en-US" dirty="0" err="1" smtClean="0"/>
              <a:t>t</a:t>
            </a:r>
            <a:endParaRPr lang="en-US" dirty="0"/>
          </a:p>
        </p:txBody>
      </p:sp>
      <p:cxnSp>
        <p:nvCxnSpPr>
          <p:cNvPr id="19" name="Straight Connector 18"/>
          <p:cNvCxnSpPr/>
          <p:nvPr/>
        </p:nvCxnSpPr>
        <p:spPr>
          <a:xfrm rot="16200000" flipV="1">
            <a:off x="2666205" y="4439207"/>
            <a:ext cx="3743241" cy="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839603" y="5941497"/>
            <a:ext cx="1698224" cy="369332"/>
          </a:xfrm>
          <a:prstGeom prst="rect">
            <a:avLst/>
          </a:prstGeom>
          <a:noFill/>
        </p:spPr>
        <p:txBody>
          <a:bodyPr wrap="square" rtlCol="0">
            <a:spAutoFit/>
          </a:bodyPr>
          <a:lstStyle/>
          <a:p>
            <a:r>
              <a:rPr lang="en-US" dirty="0" smtClean="0"/>
              <a:t>Found a blank</a:t>
            </a:r>
            <a:endParaRPr lang="en-US" dirty="0"/>
          </a:p>
        </p:txBody>
      </p:sp>
      <p:sp>
        <p:nvSpPr>
          <p:cNvPr id="22" name="TextBox 21"/>
          <p:cNvSpPr txBox="1"/>
          <p:nvPr/>
        </p:nvSpPr>
        <p:spPr>
          <a:xfrm>
            <a:off x="4537827" y="6126163"/>
            <a:ext cx="2076830" cy="369332"/>
          </a:xfrm>
          <a:prstGeom prst="rect">
            <a:avLst/>
          </a:prstGeom>
          <a:noFill/>
        </p:spPr>
        <p:txBody>
          <a:bodyPr wrap="square" rtlCol="0">
            <a:spAutoFit/>
          </a:bodyPr>
          <a:lstStyle/>
          <a:p>
            <a:r>
              <a:rPr lang="en-US" dirty="0" smtClean="0"/>
              <a:t>We have a match!</a:t>
            </a:r>
            <a:endParaRPr lang="en-US" dirty="0"/>
          </a:p>
        </p:txBody>
      </p:sp>
      <p:sp>
        <p:nvSpPr>
          <p:cNvPr id="23" name="TextBox 22"/>
          <p:cNvSpPr txBox="1"/>
          <p:nvPr/>
        </p:nvSpPr>
        <p:spPr>
          <a:xfrm>
            <a:off x="5304511" y="2567587"/>
            <a:ext cx="3611301" cy="3416320"/>
          </a:xfrm>
          <a:prstGeom prst="rect">
            <a:avLst/>
          </a:prstGeom>
          <a:solidFill>
            <a:schemeClr val="bg1">
              <a:lumMod val="85000"/>
            </a:schemeClr>
          </a:solidFill>
        </p:spPr>
        <p:txBody>
          <a:bodyPr wrap="square" rtlCol="0">
            <a:spAutoFit/>
          </a:bodyPr>
          <a:lstStyle/>
          <a:p>
            <a:r>
              <a:rPr lang="en-US" dirty="0" smtClean="0"/>
              <a:t>Move along string left to right, one character at a time.</a:t>
            </a:r>
          </a:p>
          <a:p>
            <a:r>
              <a:rPr lang="en-US" dirty="0" smtClean="0"/>
              <a:t>Look for a match to the first literal in the pattern.</a:t>
            </a:r>
          </a:p>
          <a:p>
            <a:r>
              <a:rPr lang="en-US" dirty="0" smtClean="0"/>
              <a:t>If find a match at position K in the string, check that the second literal in the pattern is in position K+1, and so on.</a:t>
            </a:r>
          </a:p>
          <a:p>
            <a:r>
              <a:rPr lang="en-US" dirty="0" smtClean="0"/>
              <a:t>If get a non match, return to position K+1 and start the matching process over.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 Characters</a:t>
            </a:r>
            <a:endParaRPr lang="en-US" dirty="0"/>
          </a:p>
        </p:txBody>
      </p:sp>
      <p:sp>
        <p:nvSpPr>
          <p:cNvPr id="3" name="Content Placeholder 2"/>
          <p:cNvSpPr>
            <a:spLocks noGrp="1"/>
          </p:cNvSpPr>
          <p:nvPr>
            <p:ph idx="1"/>
          </p:nvPr>
        </p:nvSpPr>
        <p:spPr/>
        <p:txBody>
          <a:bodyPr/>
          <a:lstStyle/>
          <a:p>
            <a:pPr>
              <a:buNone/>
            </a:pPr>
            <a:r>
              <a:rPr lang="en-US" dirty="0" smtClean="0"/>
              <a:t>We need a way to express </a:t>
            </a:r>
          </a:p>
          <a:p>
            <a:r>
              <a:rPr lang="en-US" dirty="0" smtClean="0"/>
              <a:t>white space </a:t>
            </a:r>
          </a:p>
          <a:p>
            <a:r>
              <a:rPr lang="en-US" dirty="0" smtClean="0"/>
              <a:t>word boundaries </a:t>
            </a:r>
          </a:p>
          <a:p>
            <a:r>
              <a:rPr lang="en-US" dirty="0" smtClean="0"/>
              <a:t>sets or classes of literals </a:t>
            </a:r>
          </a:p>
          <a:p>
            <a:r>
              <a:rPr lang="en-US" dirty="0" smtClean="0"/>
              <a:t>the beginning and end of a line </a:t>
            </a:r>
          </a:p>
          <a:p>
            <a:r>
              <a:rPr lang="en-US" dirty="0" smtClean="0"/>
              <a:t>alternatives (”war” or “peace”)</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Meta Characters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Start or end of line – e.g. find , "***"  at the beginning of the string</a:t>
            </a:r>
          </a:p>
          <a:p>
            <a:r>
              <a:rPr lang="en-US" dirty="0" smtClean="0"/>
              <a:t>Start or end of word – e.g. match , "St" in , "St. John" and  not , "St" in , "Street"</a:t>
            </a:r>
          </a:p>
          <a:p>
            <a:r>
              <a:rPr lang="en-US" dirty="0" smtClean="0"/>
              <a:t>Equivalent characters – e.g. match either </a:t>
            </a:r>
            <a:r>
              <a:rPr lang="en-US" dirty="0" err="1" smtClean="0"/>
              <a:t>c</a:t>
            </a:r>
            <a:r>
              <a:rPr lang="en-US" dirty="0" smtClean="0"/>
              <a:t> or C in </a:t>
            </a:r>
          </a:p>
          <a:p>
            <a:r>
              <a:rPr lang="en-US" dirty="0" smtClean="0"/>
              <a:t>Multiplicities, e.g. any number of punctuation marks in rep1!c@ted </a:t>
            </a:r>
          </a:p>
          <a:p>
            <a:r>
              <a:rPr lang="en-US" dirty="0" smtClean="0"/>
              <a:t>Sub-expressions and alternatives – e.g. match , "GET" or , "POST"</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Anchors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anchor the search to the beginning of the string </a:t>
            </a:r>
          </a:p>
          <a:p>
            <a:pPr>
              <a:buNone/>
            </a:pPr>
            <a:r>
              <a:rPr lang="en-US" dirty="0" smtClean="0"/>
              <a:t>$ anchor the search to the end of the string</a:t>
            </a:r>
          </a:p>
          <a:p>
            <a:pPr>
              <a:buNone/>
            </a:pPr>
            <a:r>
              <a:rPr lang="en-US" dirty="0" smtClean="0"/>
              <a:t>\</a:t>
            </a:r>
            <a:r>
              <a:rPr lang="en-US" dirty="0" err="1" smtClean="0"/>
              <a:t>b</a:t>
            </a:r>
            <a:r>
              <a:rPr lang="en-US" dirty="0" smtClean="0"/>
              <a:t> start end of word</a:t>
            </a:r>
          </a:p>
          <a:p>
            <a:pPr>
              <a:buNone/>
            </a:pPr>
            <a:endParaRPr lang="en-US" dirty="0" smtClean="0"/>
          </a:p>
          <a:p>
            <a:pPr>
              <a:buNone/>
            </a:pPr>
            <a:r>
              <a:rPr lang="en-US" dirty="0" smtClean="0"/>
              <a:t> "County$" – pattern that matches a string with County at the end of the string.</a:t>
            </a:r>
          </a:p>
          <a:p>
            <a:pPr>
              <a:buNone/>
            </a:pPr>
            <a:endParaRPr lang="en-US" dirty="0" smtClean="0"/>
          </a:p>
          <a:p>
            <a:pPr>
              <a:buNone/>
            </a:pPr>
            <a:r>
              <a:rPr lang="en-US" dirty="0" smtClean="0"/>
              <a:t> "\</a:t>
            </a:r>
            <a:r>
              <a:rPr lang="en-US" dirty="0" err="1" smtClean="0"/>
              <a:t>bCounty</a:t>
            </a:r>
            <a:r>
              <a:rPr lang="en-US" dirty="0" smtClean="0"/>
              <a:t>" – pattern that matches a word that starts with County</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Classes</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dirty="0" smtClean="0"/>
              <a:t> [ and ] to express character classes (or equivalence classes) , e.g. </a:t>
            </a:r>
            <a:r>
              <a:rPr lang="en-US" dirty="0" err="1" smtClean="0"/>
              <a:t>Mc[cC]ain</a:t>
            </a:r>
            <a:endParaRPr lang="en-US" dirty="0" smtClean="0"/>
          </a:p>
          <a:p>
            <a:r>
              <a:rPr lang="en-US" dirty="0" smtClean="0"/>
              <a:t>[^xyz] any characters but </a:t>
            </a:r>
            <a:r>
              <a:rPr lang="en-US" dirty="0" err="1" smtClean="0"/>
              <a:t>x</a:t>
            </a:r>
            <a:r>
              <a:rPr lang="en-US" dirty="0" smtClean="0"/>
              <a:t>, </a:t>
            </a:r>
            <a:r>
              <a:rPr lang="en-US" dirty="0" err="1" smtClean="0"/>
              <a:t>y</a:t>
            </a:r>
            <a:r>
              <a:rPr lang="en-US" dirty="0" smtClean="0"/>
              <a:t>, and </a:t>
            </a:r>
            <a:r>
              <a:rPr lang="en-US" dirty="0" err="1" smtClean="0"/>
              <a:t>z</a:t>
            </a:r>
            <a:endParaRPr lang="en-US" dirty="0" smtClean="0"/>
          </a:p>
          <a:p>
            <a:r>
              <a:rPr lang="en-US" dirty="0" smtClean="0"/>
              <a:t>Named equivalence classes, e.g.</a:t>
            </a:r>
          </a:p>
          <a:p>
            <a:pPr>
              <a:buNone/>
            </a:pPr>
            <a:r>
              <a:rPr lang="en-US" dirty="0" smtClean="0"/>
              <a:t>[:alpha:] – any alphabetic character</a:t>
            </a:r>
          </a:p>
          <a:p>
            <a:pPr>
              <a:buNone/>
            </a:pPr>
            <a:r>
              <a:rPr lang="en-US" dirty="0" smtClean="0"/>
              <a:t>[:digit:] – any single digit</a:t>
            </a:r>
          </a:p>
          <a:p>
            <a:pPr>
              <a:buNone/>
            </a:pPr>
            <a:r>
              <a:rPr lang="en-US" dirty="0" smtClean="0"/>
              <a:t>[:space:] – white space (e.g. blank, tab, return)</a:t>
            </a:r>
          </a:p>
          <a:p>
            <a:pPr>
              <a:buNone/>
            </a:pPr>
            <a:r>
              <a:rPr lang="en-US" dirty="0" smtClean="0"/>
              <a:t>[:</a:t>
            </a:r>
            <a:r>
              <a:rPr lang="en-US" dirty="0" err="1" smtClean="0"/>
              <a:t>punct</a:t>
            </a:r>
            <a:r>
              <a:rPr lang="en-US" dirty="0" smtClean="0"/>
              <a:t>:] – any punctuation symbol</a:t>
            </a:r>
          </a:p>
          <a:p>
            <a:pPr>
              <a:buNone/>
            </a:pPr>
            <a:endParaRPr lang="en-US" dirty="0" smtClean="0"/>
          </a:p>
          <a:p>
            <a:pPr>
              <a:buNone/>
            </a:pP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Classes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subjects </a:t>
            </a:r>
          </a:p>
          <a:p>
            <a:pPr>
              <a:buNone/>
            </a:pPr>
            <a:r>
              <a:rPr lang="en-US" dirty="0" smtClean="0"/>
              <a:t>[1] "Subject: Re: 90 days" </a:t>
            </a:r>
          </a:p>
          <a:p>
            <a:pPr>
              <a:buNone/>
            </a:pPr>
            <a:r>
              <a:rPr lang="en-US" dirty="0" smtClean="0"/>
              <a:t>[2] "Subject: [SPAM:XXXXXXX]" </a:t>
            </a:r>
          </a:p>
          <a:p>
            <a:pPr>
              <a:buNone/>
            </a:pPr>
            <a:r>
              <a:rPr lang="en-US" dirty="0" smtClean="0"/>
              <a:t>[3] "Subject: Fancy rep1!c@ted watches" </a:t>
            </a:r>
          </a:p>
          <a:p>
            <a:pPr>
              <a:buNone/>
            </a:pPr>
            <a:endParaRPr lang="en-US" dirty="0" smtClean="0"/>
          </a:p>
          <a:p>
            <a:pPr>
              <a:buNone/>
            </a:pPr>
            <a:r>
              <a:rPr lang="en-US" dirty="0" err="1" smtClean="0"/>
              <a:t>grep("[[:alpha:]][!,;:.?][[:alpha</a:t>
            </a:r>
            <a:r>
              <a:rPr lang="en-US" dirty="0" smtClean="0"/>
              <a:t>:]]", subjects) </a:t>
            </a:r>
          </a:p>
          <a:p>
            <a:pPr>
              <a:buNone/>
            </a:pPr>
            <a:r>
              <a:rPr lang="en-US" dirty="0" smtClean="0"/>
              <a:t>[1] 2</a:t>
            </a:r>
          </a:p>
          <a:p>
            <a:pPr>
              <a:buNone/>
            </a:pPr>
            <a:r>
              <a:rPr lang="en-US" dirty="0" smtClean="0"/>
              <a:t> </a:t>
            </a:r>
            <a:r>
              <a:rPr lang="en-US" dirty="0" err="1" smtClean="0"/>
              <a:t>grep("[[:alpha:]][[:punct:]][[:alpha</a:t>
            </a:r>
            <a:r>
              <a:rPr lang="en-US" dirty="0" smtClean="0"/>
              <a:t>:]]", subjects) </a:t>
            </a:r>
          </a:p>
          <a:p>
            <a:pPr>
              <a:buNone/>
            </a:pPr>
            <a:r>
              <a:rPr lang="en-US" dirty="0" smtClean="0"/>
              <a:t>[1] 2 3 </a:t>
            </a:r>
          </a:p>
          <a:p>
            <a:pPr>
              <a:buNone/>
            </a:pPr>
            <a:r>
              <a:rPr lang="en-US" dirty="0" err="1" smtClean="0"/>
              <a:t>grep("[[:alpha:]][!,;:.?[:digit:]][[:alpha</a:t>
            </a:r>
            <a:r>
              <a:rPr lang="en-US" dirty="0" smtClean="0"/>
              <a:t>:]]", subjects) </a:t>
            </a:r>
          </a:p>
          <a:p>
            <a:pPr>
              <a:buNone/>
            </a:pPr>
            <a:r>
              <a:rPr lang="en-US" dirty="0" smtClean="0"/>
              <a:t>[1] 2 </a:t>
            </a:r>
          </a:p>
          <a:p>
            <a:pPr>
              <a:buNone/>
            </a:pPr>
            <a:r>
              <a:rPr lang="en-US" dirty="0" err="1" smtClean="0"/>
              <a:t>grep("[[:alpha:]][!,;:.?[:digit:]]+[[:alpha</a:t>
            </a:r>
            <a:r>
              <a:rPr lang="en-US" dirty="0" smtClean="0"/>
              <a:t>:]]", subjects) </a:t>
            </a:r>
          </a:p>
          <a:p>
            <a:pPr>
              <a:buNone/>
            </a:pPr>
            <a:r>
              <a:rPr lang="en-US" dirty="0" smtClean="0"/>
              <a:t>[1] 2 3</a:t>
            </a:r>
            <a:endParaRPr lang="en-US" b="1"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Sub-patterns and alternatives</a:t>
            </a:r>
            <a:endParaRPr lang="en-US" dirty="0"/>
          </a:p>
        </p:txBody>
      </p:sp>
      <p:sp>
        <p:nvSpPr>
          <p:cNvPr id="3" name="Content Placeholder 2"/>
          <p:cNvSpPr>
            <a:spLocks noGrp="1"/>
          </p:cNvSpPr>
          <p:nvPr>
            <p:ph idx="1"/>
          </p:nvPr>
        </p:nvSpPr>
        <p:spPr/>
        <p:txBody>
          <a:bodyPr>
            <a:normAutofit lnSpcReduction="10000"/>
          </a:bodyPr>
          <a:lstStyle/>
          <a:p>
            <a:pPr>
              <a:buNone/>
            </a:pPr>
            <a:endParaRPr lang="en-US" dirty="0" smtClean="0"/>
          </a:p>
          <a:p>
            <a:r>
              <a:rPr lang="en-US" dirty="0" smtClean="0"/>
              <a:t>( and ) delimits a sub-pattern</a:t>
            </a:r>
          </a:p>
          <a:p>
            <a:r>
              <a:rPr lang="en-US" dirty="0" smtClean="0"/>
              <a:t>| defines alternatives </a:t>
            </a:r>
          </a:p>
          <a:p>
            <a:pPr>
              <a:buNone/>
            </a:pPr>
            <a:r>
              <a:rPr lang="en-US" dirty="0" err="1" smtClean="0"/>
              <a:t>gsub</a:t>
            </a:r>
            <a:r>
              <a:rPr lang="en-US" dirty="0" smtClean="0"/>
              <a:t>(" County| Parish", "", </a:t>
            </a:r>
            <a:r>
              <a:rPr lang="en-US" dirty="0" err="1" smtClean="0"/>
              <a:t>countynames</a:t>
            </a:r>
            <a:r>
              <a:rPr lang="en-US" dirty="0" smtClean="0"/>
              <a:t>)</a:t>
            </a:r>
          </a:p>
          <a:p>
            <a:pPr>
              <a:buNone/>
            </a:pPr>
            <a:r>
              <a:rPr lang="en-US" dirty="0" smtClean="0"/>
              <a:t>Why the blank before County and Parish?</a:t>
            </a:r>
          </a:p>
          <a:p>
            <a:pPr>
              <a:buNone/>
            </a:pPr>
            <a:endParaRPr lang="en-US" dirty="0" smtClean="0"/>
          </a:p>
          <a:p>
            <a:pPr>
              <a:buNone/>
            </a:pPr>
            <a:r>
              <a:rPr lang="en-US" dirty="0" err="1" smtClean="0"/>
              <a:t>gsub</a:t>
            </a:r>
            <a:r>
              <a:rPr lang="en-US" dirty="0" smtClean="0"/>
              <a:t>(" (</a:t>
            </a:r>
            <a:r>
              <a:rPr lang="en-US" dirty="0" err="1" smtClean="0"/>
              <a:t>County)|(Parish</a:t>
            </a:r>
            <a:r>
              <a:rPr lang="en-US" dirty="0" smtClean="0"/>
              <a:t>)", "", </a:t>
            </a:r>
            <a:r>
              <a:rPr lang="en-US" dirty="0" err="1" smtClean="0"/>
              <a:t>countynames</a:t>
            </a:r>
            <a:r>
              <a:rPr lang="en-US" dirty="0" smtClean="0"/>
              <a:t>)</a:t>
            </a:r>
          </a:p>
          <a:p>
            <a:pPr>
              <a:buNone/>
            </a:pPr>
            <a:r>
              <a:rPr lang="en-US" dirty="0" smtClean="0"/>
              <a:t>Is this call to </a:t>
            </a:r>
            <a:r>
              <a:rPr lang="en-US" dirty="0" err="1" smtClean="0"/>
              <a:t>gsub</a:t>
            </a:r>
            <a:r>
              <a:rPr lang="en-US" dirty="0" smtClean="0"/>
              <a:t> the same as the previous?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Multiplicities</a:t>
            </a:r>
            <a:endParaRPr lang="en-US" dirty="0"/>
          </a:p>
        </p:txBody>
      </p:sp>
      <p:sp>
        <p:nvSpPr>
          <p:cNvPr id="3" name="Content Placeholder 2"/>
          <p:cNvSpPr>
            <a:spLocks noGrp="1"/>
          </p:cNvSpPr>
          <p:nvPr>
            <p:ph idx="1"/>
          </p:nvPr>
        </p:nvSpPr>
        <p:spPr/>
        <p:txBody>
          <a:bodyPr>
            <a:normAutofit/>
          </a:bodyPr>
          <a:lstStyle/>
          <a:p>
            <a:pPr>
              <a:buNone/>
            </a:pPr>
            <a:r>
              <a:rPr lang="en-US" dirty="0" smtClean="0"/>
              <a:t>Preceding character or sub-pattern appears: </a:t>
            </a:r>
          </a:p>
          <a:p>
            <a:pPr>
              <a:buNone/>
            </a:pPr>
            <a:r>
              <a:rPr lang="en-US" dirty="0" smtClean="0"/>
              <a:t>*  0 or more times</a:t>
            </a:r>
          </a:p>
          <a:p>
            <a:pPr>
              <a:buNone/>
            </a:pPr>
            <a:r>
              <a:rPr lang="en-US" dirty="0" smtClean="0"/>
              <a:t>+  1 or more times</a:t>
            </a:r>
          </a:p>
          <a:p>
            <a:pPr>
              <a:buNone/>
            </a:pPr>
            <a:r>
              <a:rPr lang="en-US" dirty="0" smtClean="0"/>
              <a:t>?  0 or 1 time</a:t>
            </a:r>
          </a:p>
          <a:p>
            <a:pPr>
              <a:buNone/>
            </a:pPr>
            <a:r>
              <a:rPr lang="en-US" dirty="0" smtClean="0"/>
              <a:t>{</a:t>
            </a:r>
            <a:r>
              <a:rPr lang="en-US" dirty="0" err="1" smtClean="0"/>
              <a:t>n</a:t>
            </a:r>
            <a:r>
              <a:rPr lang="en-US" dirty="0" smtClean="0"/>
              <a:t>} exactly </a:t>
            </a:r>
            <a:r>
              <a:rPr lang="en-US" dirty="0" err="1" smtClean="0"/>
              <a:t>n</a:t>
            </a:r>
            <a:r>
              <a:rPr lang="en-US" dirty="0" smtClean="0"/>
              <a:t> times</a:t>
            </a:r>
          </a:p>
          <a:p>
            <a:pPr>
              <a:buNone/>
            </a:pPr>
            <a:r>
              <a:rPr lang="en-US" dirty="0" smtClean="0"/>
              <a:t>{</a:t>
            </a:r>
            <a:r>
              <a:rPr lang="en-US" dirty="0" err="1" smtClean="0"/>
              <a:t>m,n</a:t>
            </a:r>
            <a:r>
              <a:rPr lang="en-US" dirty="0" smtClean="0"/>
              <a:t>} between </a:t>
            </a:r>
            <a:r>
              <a:rPr lang="en-US" dirty="0" err="1" smtClean="0"/>
              <a:t>m</a:t>
            </a:r>
            <a:r>
              <a:rPr lang="en-US" dirty="0" smtClean="0"/>
              <a:t> and </a:t>
            </a:r>
            <a:r>
              <a:rPr lang="en-US" dirty="0" err="1" smtClean="0"/>
              <a:t>n</a:t>
            </a:r>
            <a:r>
              <a:rPr lang="en-US" dirty="0" smtClean="0"/>
              <a:t> times, inclusive</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Escaping Meta Characters</a:t>
            </a:r>
            <a:endParaRPr lang="en-US" dirty="0"/>
          </a:p>
        </p:txBody>
      </p:sp>
      <p:sp>
        <p:nvSpPr>
          <p:cNvPr id="3" name="Content Placeholder 2"/>
          <p:cNvSpPr>
            <a:spLocks noGrp="1"/>
          </p:cNvSpPr>
          <p:nvPr>
            <p:ph idx="1"/>
          </p:nvPr>
        </p:nvSpPr>
        <p:spPr/>
        <p:txBody>
          <a:bodyPr>
            <a:normAutofit/>
          </a:bodyPr>
          <a:lstStyle/>
          <a:p>
            <a:pPr>
              <a:buNone/>
            </a:pPr>
            <a:r>
              <a:rPr lang="en-US" dirty="0" smtClean="0"/>
              <a:t>"." The literal may be anything </a:t>
            </a:r>
          </a:p>
          <a:p>
            <a:pPr>
              <a:buNone/>
            </a:pPr>
            <a:r>
              <a:rPr lang="en-US" dirty="0" smtClean="0"/>
              <a:t>If you want to search for a literal that is a meta character, then precede it with a \</a:t>
            </a:r>
          </a:p>
          <a:p>
            <a:pPr>
              <a:buNone/>
            </a:pPr>
            <a:r>
              <a:rPr lang="en-US" dirty="0" smtClean="0"/>
              <a:t>In R, \ is a control character so any \ must be preceded by a \ in order to denote a backslash.  </a:t>
            </a:r>
          </a:p>
          <a:p>
            <a:pPr>
              <a:buNone/>
            </a:pPr>
            <a:r>
              <a:rPr lang="en-US" dirty="0" smtClean="0"/>
              <a:t>How would you search for a square bracket in a string?  What about a backslash?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teach it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From early problems in authorship attribution to more recent work in large-scale text mining, there’s plenty of interesting problems and data sources to analyze </a:t>
            </a:r>
          </a:p>
          <a:p>
            <a:r>
              <a:rPr lang="en-US" dirty="0" smtClean="0"/>
              <a:t>Artifacts from computer-mediated communication (web logs, bulletin boards, chat transcripts, email) all provide complex and socially interesting data for students to work with</a:t>
            </a:r>
          </a:p>
          <a:p>
            <a:r>
              <a:rPr lang="en-US" dirty="0" smtClean="0"/>
              <a:t>Data often don’t come in the format that we would like them and text manipulation is required to get them in shape </a:t>
            </a:r>
          </a:p>
          <a:p>
            <a:r>
              <a:rPr lang="en-US" dirty="0" smtClean="0"/>
              <a:t>Language for searching files with patterns</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matches</a:t>
            </a:r>
          </a:p>
        </p:txBody>
      </p:sp>
      <p:sp>
        <p:nvSpPr>
          <p:cNvPr id="3" name="Content Placeholder 2"/>
          <p:cNvSpPr>
            <a:spLocks noGrp="1"/>
          </p:cNvSpPr>
          <p:nvPr>
            <p:ph idx="1"/>
          </p:nvPr>
        </p:nvSpPr>
        <p:spPr/>
        <p:txBody>
          <a:bodyPr>
            <a:normAutofit/>
          </a:bodyPr>
          <a:lstStyle/>
          <a:p>
            <a:pPr>
              <a:buNone/>
            </a:pPr>
            <a:r>
              <a:rPr lang="en-US" dirty="0" smtClean="0"/>
              <a:t>Be careful with "." and "*" </a:t>
            </a:r>
          </a:p>
          <a:p>
            <a:pPr>
              <a:buNone/>
            </a:pPr>
            <a:r>
              <a:rPr lang="en-US" dirty="0" smtClean="0"/>
              <a:t>For example, .* would match any literal any number of times, and so the entire string would be a match </a:t>
            </a:r>
          </a:p>
          <a:p>
            <a:pPr>
              <a:buNone/>
            </a:pPr>
            <a:endParaRPr lang="en-US" dirty="0" smtClean="0"/>
          </a:p>
          <a:p>
            <a:pPr>
              <a:buNone/>
            </a:pPr>
            <a:r>
              <a:rPr lang="en-US" dirty="0" smtClean="0"/>
              <a:t>Question: what does  "&lt;.*&gt;" match in the following string: </a:t>
            </a:r>
          </a:p>
          <a:p>
            <a:pPr>
              <a:buNone/>
            </a:pPr>
            <a:r>
              <a:rPr lang="en-US" dirty="0" smtClean="0"/>
              <a:t>"&lt;</a:t>
            </a:r>
            <a:r>
              <a:rPr lang="en-US" dirty="0" err="1" smtClean="0"/>
              <a:t>p</a:t>
            </a:r>
            <a:r>
              <a:rPr lang="en-US" dirty="0" smtClean="0"/>
              <a:t>&gt; This is a short paragraph.&lt;/</a:t>
            </a:r>
            <a:r>
              <a:rPr lang="en-US" dirty="0" err="1" smtClean="0"/>
              <a:t>p</a:t>
            </a:r>
            <a:r>
              <a:rPr lang="en-US" dirty="0" smtClean="0"/>
              <a:t>&gt;"</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p>
        </p:txBody>
      </p:sp>
      <p:sp>
        <p:nvSpPr>
          <p:cNvPr id="3" name="Content Placeholder 2"/>
          <p:cNvSpPr>
            <a:spLocks noGrp="1"/>
          </p:cNvSpPr>
          <p:nvPr>
            <p:ph idx="1"/>
          </p:nvPr>
        </p:nvSpPr>
        <p:spPr>
          <a:xfrm>
            <a:off x="457200" y="1600200"/>
            <a:ext cx="8229600" cy="4855945"/>
          </a:xfrm>
        </p:spPr>
        <p:txBody>
          <a:bodyPr>
            <a:normAutofit fontScale="85000" lnSpcReduction="20000"/>
          </a:bodyPr>
          <a:lstStyle/>
          <a:p>
            <a:pPr>
              <a:buNone/>
            </a:pPr>
            <a:r>
              <a:rPr lang="en-US" dirty="0" smtClean="0"/>
              <a:t>It is possible to reference a matched pattern. </a:t>
            </a:r>
          </a:p>
          <a:p>
            <a:pPr>
              <a:buNone/>
            </a:pPr>
            <a:r>
              <a:rPr lang="en-US" dirty="0" smtClean="0"/>
              <a:t>&gt; web </a:t>
            </a:r>
          </a:p>
          <a:p>
            <a:pPr>
              <a:buNone/>
            </a:pPr>
            <a:r>
              <a:rPr lang="en-US" dirty="0" smtClean="0"/>
              <a:t>[1] "169.237.46.168 - - [26/Jan/2004:10:47:58 -0800] \"GET /stat141/Winter04 HTTP/1.1\" 301 308" </a:t>
            </a:r>
          </a:p>
          <a:p>
            <a:pPr>
              <a:buNone/>
            </a:pPr>
            <a:endParaRPr lang="en-US" dirty="0" smtClean="0"/>
          </a:p>
          <a:p>
            <a:pPr>
              <a:buNone/>
            </a:pPr>
            <a:r>
              <a:rPr lang="en-US" dirty="0" err="1" smtClean="0"/>
              <a:t>gsub</a:t>
            </a:r>
            <a:r>
              <a:rPr lang="en-US" dirty="0" smtClean="0"/>
              <a:t>(’(.*) - - \\[(.*) [-+][0-9]{4}\\] "(GET|POST).*’, </a:t>
            </a:r>
          </a:p>
          <a:p>
            <a:pPr>
              <a:buNone/>
            </a:pPr>
            <a:r>
              <a:rPr lang="en-US" dirty="0" smtClean="0"/>
              <a:t>         ’\\1, \\2, \\3’, web) </a:t>
            </a:r>
          </a:p>
          <a:p>
            <a:pPr>
              <a:buNone/>
            </a:pPr>
            <a:r>
              <a:rPr lang="en-US" dirty="0" smtClean="0"/>
              <a:t>[1] "169.237.46.168, 26/Jan/2004:10:47:58, GET" </a:t>
            </a:r>
          </a:p>
          <a:p>
            <a:pPr>
              <a:buNone/>
            </a:pPr>
            <a:endParaRPr lang="en-US" dirty="0" smtClean="0"/>
          </a:p>
          <a:p>
            <a:pPr>
              <a:buNone/>
            </a:pPr>
            <a:r>
              <a:rPr lang="en-US" dirty="0" smtClean="0"/>
              <a:t>Each parenthetical pattern is treated as a variable.</a:t>
            </a:r>
          </a:p>
          <a:p>
            <a:pPr>
              <a:buNone/>
            </a:pPr>
            <a:r>
              <a:rPr lang="en-US" dirty="0" smtClean="0"/>
              <a:t>The </a:t>
            </a:r>
            <a:r>
              <a:rPr lang="en-US" dirty="0" err="1" smtClean="0"/>
              <a:t>ﬁrst</a:t>
            </a:r>
            <a:r>
              <a:rPr lang="en-US" dirty="0" smtClean="0"/>
              <a:t> is \\1, the second is </a:t>
            </a:r>
            <a:r>
              <a:rPr lang="en-US" dirty="0" smtClean="0">
                <a:hlinkClick r:id="rId2" invalidUrl="file://localhost%5C%5C2" action="ppaction://hlinkfile"/>
              </a:rPr>
              <a:t>\\2</a:t>
            </a:r>
            <a:r>
              <a:rPr lang="en-US" dirty="0" smtClean="0"/>
              <a:t>. </a:t>
            </a:r>
            <a:r>
              <a:rPr lang="en-US" smtClean="0"/>
              <a:t>What is </a:t>
            </a:r>
            <a:r>
              <a:rPr lang="en-US" dirty="0" err="1" smtClean="0">
                <a:solidFill>
                  <a:srgbClr val="3366FF"/>
                </a:solidFill>
              </a:rPr>
              <a:t>gsub</a:t>
            </a:r>
            <a:r>
              <a:rPr lang="en-US" dirty="0" smtClean="0">
                <a:solidFill>
                  <a:srgbClr val="3366FF"/>
                </a:solidFill>
              </a:rPr>
              <a:t>()</a:t>
            </a:r>
            <a:r>
              <a:rPr lang="en-US" dirty="0" smtClean="0"/>
              <a:t> doing?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 Mining </a:t>
            </a:r>
            <a:br>
              <a:rPr lang="en-US" dirty="0" smtClean="0"/>
            </a:br>
            <a:r>
              <a:rPr lang="en-US" dirty="0" smtClean="0"/>
              <a:t>Sample - State of the Union Addresses</a:t>
            </a:r>
            <a:endParaRPr lang="en-US" dirty="0"/>
          </a:p>
        </p:txBody>
      </p:sp>
      <p:sp>
        <p:nvSpPr>
          <p:cNvPr id="3" name="Content Placeholder 2"/>
          <p:cNvSpPr>
            <a:spLocks noGrp="1"/>
          </p:cNvSpPr>
          <p:nvPr>
            <p:ph idx="1"/>
          </p:nvPr>
        </p:nvSpPr>
        <p:spPr>
          <a:xfrm>
            <a:off x="457200" y="1600201"/>
            <a:ext cx="8229600" cy="4829484"/>
          </a:xfrm>
        </p:spPr>
        <p:txBody>
          <a:bodyPr>
            <a:normAutofit fontScale="77500" lnSpcReduction="20000"/>
          </a:bodyPr>
          <a:lstStyle/>
          <a:p>
            <a:pPr>
              <a:buNone/>
            </a:pPr>
            <a:r>
              <a:rPr lang="en-US" dirty="0" smtClean="0"/>
              <a:t>*** </a:t>
            </a:r>
          </a:p>
          <a:p>
            <a:pPr>
              <a:buNone/>
            </a:pPr>
            <a:endParaRPr lang="en-US" dirty="0" smtClean="0"/>
          </a:p>
          <a:p>
            <a:pPr>
              <a:buNone/>
            </a:pPr>
            <a:r>
              <a:rPr lang="en-US" dirty="0" smtClean="0"/>
              <a:t>State of the Union Address </a:t>
            </a:r>
          </a:p>
          <a:p>
            <a:pPr>
              <a:buNone/>
            </a:pPr>
            <a:r>
              <a:rPr lang="en-US" dirty="0" smtClean="0"/>
              <a:t>George Washington </a:t>
            </a:r>
          </a:p>
          <a:p>
            <a:pPr>
              <a:buNone/>
            </a:pPr>
            <a:r>
              <a:rPr lang="en-US" dirty="0" smtClean="0"/>
              <a:t>December 8, 1790 </a:t>
            </a:r>
          </a:p>
          <a:p>
            <a:pPr>
              <a:buNone/>
            </a:pPr>
            <a:endParaRPr lang="en-US" dirty="0" smtClean="0"/>
          </a:p>
          <a:p>
            <a:pPr>
              <a:buNone/>
            </a:pPr>
            <a:r>
              <a:rPr lang="en-US" dirty="0" smtClean="0"/>
              <a:t>Fellow-Citizens of the Senate and House of Representatives:</a:t>
            </a:r>
          </a:p>
          <a:p>
            <a:pPr>
              <a:buNone/>
            </a:pPr>
            <a:endParaRPr lang="en-US" dirty="0" smtClean="0"/>
          </a:p>
          <a:p>
            <a:pPr marL="0" indent="0">
              <a:buNone/>
            </a:pPr>
            <a:r>
              <a:rPr lang="en-US" dirty="0" smtClean="0"/>
              <a:t>In meeting you again I feel much satisfaction in being able to repeat my congratulations on the favorable prospects which continue to distinguish our public affairs. The abundant fruits of another year have blessed our country with plenty and with the means of a flourishing commerce. </a:t>
            </a:r>
          </a:p>
          <a:p>
            <a:pPr marL="0" indent="0">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the Union Address</a:t>
            </a:r>
            <a:endParaRPr lang="en-US" dirty="0"/>
          </a:p>
        </p:txBody>
      </p:sp>
      <p:sp>
        <p:nvSpPr>
          <p:cNvPr id="3" name="Content Placeholder 2"/>
          <p:cNvSpPr>
            <a:spLocks noGrp="1"/>
          </p:cNvSpPr>
          <p:nvPr>
            <p:ph idx="1"/>
          </p:nvPr>
        </p:nvSpPr>
        <p:spPr/>
        <p:txBody>
          <a:bodyPr>
            <a:normAutofit/>
          </a:bodyPr>
          <a:lstStyle/>
          <a:p>
            <a:pPr>
              <a:buNone/>
            </a:pPr>
            <a:r>
              <a:rPr lang="en-US" dirty="0" smtClean="0"/>
              <a:t>The goal of this homework is for you to analyze the “State of the Union” speeches from 1776 to 2008. To do this you will need to prepare the data in a form that is suitable for statistical analysis. In particular, you will be examining the words that each president used in his address and their frequency of use. With this information, you can compare the presidents and see how they differ across time and party.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0358"/>
            <a:ext cx="8229600" cy="5805806"/>
          </a:xfrm>
        </p:spPr>
        <p:txBody>
          <a:bodyPr>
            <a:normAutofit lnSpcReduction="10000"/>
          </a:bodyPr>
          <a:lstStyle/>
          <a:p>
            <a:r>
              <a:rPr lang="en-US" b="1" dirty="0" smtClean="0"/>
              <a:t>Preparation</a:t>
            </a:r>
            <a:r>
              <a:rPr lang="en-US" dirty="0" smtClean="0"/>
              <a:t>: Use R to chop the document up into a list called speeches, where each speech is a character vector, one element for each sentence</a:t>
            </a:r>
          </a:p>
          <a:p>
            <a:r>
              <a:rPr lang="en-US" b="1" dirty="0" smtClean="0"/>
              <a:t>Explore</a:t>
            </a:r>
            <a:r>
              <a:rPr lang="en-US" dirty="0" smtClean="0"/>
              <a:t>: Use summary statistics and plots to compare the speeches. Does any president stand out? Do presidents from the same era give similar speeches?</a:t>
            </a:r>
          </a:p>
          <a:p>
            <a:r>
              <a:rPr lang="en-US" b="1" dirty="0" smtClean="0"/>
              <a:t>Word Vectors</a:t>
            </a:r>
            <a:r>
              <a:rPr lang="en-US" dirty="0" smtClean="0"/>
              <a:t>: There are over 12,000 unique (stemmed) words in all speeches. Create a word vector for each speech. Also compute the document frequency for each word.</a:t>
            </a:r>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0358"/>
            <a:ext cx="8229600" cy="5805806"/>
          </a:xfrm>
        </p:spPr>
        <p:txBody>
          <a:bodyPr>
            <a:normAutofit fontScale="92500" lnSpcReduction="20000"/>
          </a:bodyPr>
          <a:lstStyle/>
          <a:p>
            <a:r>
              <a:rPr lang="en-US" b="1" dirty="0" smtClean="0"/>
              <a:t>Distances between speeches</a:t>
            </a:r>
            <a:r>
              <a:rPr lang="en-US" dirty="0" smtClean="0"/>
              <a:t>: Use the Shannon-Jensen metric to compute the distance between the word vectors</a:t>
            </a:r>
          </a:p>
          <a:p>
            <a:r>
              <a:rPr lang="en-US" b="1" dirty="0" smtClean="0"/>
              <a:t>Analysis:</a:t>
            </a:r>
            <a:r>
              <a:rPr lang="en-US" dirty="0" smtClean="0"/>
              <a:t> Analyze the speeches according to their word frequencies. Try using multi-dimensional scaling and clustering. Produce a visualization of the results.</a:t>
            </a:r>
          </a:p>
          <a:p>
            <a:r>
              <a:rPr lang="en-US" b="1" dirty="0" smtClean="0"/>
              <a:t>Turn In: </a:t>
            </a:r>
            <a:r>
              <a:rPr lang="en-US" dirty="0" smtClean="0"/>
              <a:t>Write up one page on your </a:t>
            </a:r>
            <a:r>
              <a:rPr lang="en-US" dirty="0" err="1" smtClean="0"/>
              <a:t>ﬁndings</a:t>
            </a:r>
            <a:r>
              <a:rPr lang="en-US" dirty="0" smtClean="0"/>
              <a:t> in the exploratory and </a:t>
            </a:r>
            <a:r>
              <a:rPr lang="en-US" dirty="0" err="1" smtClean="0"/>
              <a:t>ﬁnal</a:t>
            </a:r>
            <a:r>
              <a:rPr lang="en-US" dirty="0" smtClean="0"/>
              <a:t> analysis, include 2 exploratory plots and 2 analysis plots. Include all code in a plain text </a:t>
            </a:r>
            <a:r>
              <a:rPr lang="en-US" dirty="0" err="1" smtClean="0"/>
              <a:t>ﬁle</a:t>
            </a:r>
            <a:r>
              <a:rPr lang="en-US" dirty="0" smtClean="0"/>
              <a:t>. Your write up should contain six interesting observations about the presidents’ speeches. Use historical background to help corroborate your </a:t>
            </a:r>
            <a:r>
              <a:rPr lang="en-US" dirty="0" err="1" smtClean="0"/>
              <a:t>ﬁndings</a:t>
            </a:r>
            <a:r>
              <a:rPr lang="en-US" dirty="0" smtClean="0"/>
              <a:t>.</a:t>
            </a:r>
            <a:endParaRPr lang="en-US" b="1"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08109" cy="929274"/>
          </a:xfrm>
        </p:spPr>
        <p:txBody>
          <a:bodyPr/>
          <a:lstStyle/>
          <a:p>
            <a:r>
              <a:rPr lang="en-US" dirty="0" smtClean="0"/>
              <a:t>Spam </a:t>
            </a:r>
            <a:r>
              <a:rPr lang="en-US" dirty="0" err="1" smtClean="0"/>
              <a:t>ﬁltering</a:t>
            </a:r>
            <a:endParaRPr lang="en-US" dirty="0"/>
          </a:p>
        </p:txBody>
      </p:sp>
      <p:sp>
        <p:nvSpPr>
          <p:cNvPr id="3" name="Content Placeholder 2"/>
          <p:cNvSpPr>
            <a:spLocks noGrp="1"/>
          </p:cNvSpPr>
          <p:nvPr>
            <p:ph idx="1"/>
          </p:nvPr>
        </p:nvSpPr>
        <p:spPr>
          <a:xfrm>
            <a:off x="457199" y="1203912"/>
            <a:ext cx="8035311" cy="899627"/>
          </a:xfrm>
        </p:spPr>
        <p:txBody>
          <a:bodyPr>
            <a:normAutofit/>
          </a:bodyPr>
          <a:lstStyle/>
          <a:p>
            <a:pPr>
              <a:buNone/>
            </a:pPr>
            <a:r>
              <a:rPr lang="en-US" dirty="0" smtClean="0"/>
              <a:t>Header from three email messages. </a:t>
            </a:r>
            <a:endParaRPr lang="en-US" dirty="0"/>
          </a:p>
        </p:txBody>
      </p:sp>
      <p:sp>
        <p:nvSpPr>
          <p:cNvPr id="4" name="TextBox 3"/>
          <p:cNvSpPr txBox="1"/>
          <p:nvPr/>
        </p:nvSpPr>
        <p:spPr>
          <a:xfrm>
            <a:off x="457200" y="2460744"/>
            <a:ext cx="5641005" cy="3970318"/>
          </a:xfrm>
          <a:prstGeom prst="rect">
            <a:avLst/>
          </a:prstGeom>
          <a:noFill/>
        </p:spPr>
        <p:txBody>
          <a:bodyPr wrap="square" rtlCol="0">
            <a:spAutoFit/>
          </a:bodyPr>
          <a:lstStyle/>
          <a:p>
            <a:r>
              <a:rPr lang="en-US" dirty="0" smtClean="0"/>
              <a:t>Date: Tue, 02 Jan 2007 12:17:45 -0800 </a:t>
            </a:r>
          </a:p>
          <a:p>
            <a:r>
              <a:rPr lang="en-US" dirty="0" smtClean="0"/>
              <a:t>From: Duncan Temple Lang &lt;</a:t>
            </a:r>
            <a:r>
              <a:rPr lang="en-US" dirty="0" err="1" smtClean="0"/>
              <a:t>duncan@wald.ucdavis.edu</a:t>
            </a:r>
            <a:r>
              <a:rPr lang="en-US" dirty="0" smtClean="0"/>
              <a:t>&gt; </a:t>
            </a:r>
          </a:p>
          <a:p>
            <a:r>
              <a:rPr lang="en-US" dirty="0" smtClean="0"/>
              <a:t>To: Deborah Nolan &lt;</a:t>
            </a:r>
            <a:r>
              <a:rPr lang="en-US" dirty="0" err="1" smtClean="0"/>
              <a:t>nolan@stat.Berkeley.EDU</a:t>
            </a:r>
            <a:r>
              <a:rPr lang="en-US" dirty="0" smtClean="0"/>
              <a:t>&gt; </a:t>
            </a:r>
          </a:p>
          <a:p>
            <a:r>
              <a:rPr lang="en-US" dirty="0" smtClean="0"/>
              <a:t>Subject: Re: 90 days </a:t>
            </a:r>
          </a:p>
          <a:p>
            <a:endParaRPr lang="en-US" dirty="0" smtClean="0"/>
          </a:p>
          <a:p>
            <a:r>
              <a:rPr lang="en-US" dirty="0" smtClean="0"/>
              <a:t>Date: Sat, 27 Jan 2007 16:28:48 +0800 </a:t>
            </a:r>
          </a:p>
          <a:p>
            <a:r>
              <a:rPr lang="en-US" dirty="0" smtClean="0"/>
              <a:t>From: remade SSE &lt;glzmeqrxr99@embarqhsd.net&gt; </a:t>
            </a:r>
          </a:p>
          <a:p>
            <a:r>
              <a:rPr lang="en-US" dirty="0" smtClean="0"/>
              <a:t>To: depchairs03-04@uclink.berkeley.edu </a:t>
            </a:r>
          </a:p>
          <a:p>
            <a:r>
              <a:rPr lang="en-US" dirty="0" smtClean="0"/>
              <a:t>Subject: [SPAM:XXXXXXXXX] </a:t>
            </a:r>
          </a:p>
          <a:p>
            <a:endParaRPr lang="en-US" dirty="0" smtClean="0"/>
          </a:p>
          <a:p>
            <a:r>
              <a:rPr lang="en-US" dirty="0" smtClean="0"/>
              <a:t>Date: Thu, 03 Apr 2008 09:24:53 +0700 </a:t>
            </a:r>
          </a:p>
          <a:p>
            <a:r>
              <a:rPr lang="en-US" dirty="0" smtClean="0"/>
              <a:t>From: Faustino Britt &lt;</a:t>
            </a:r>
            <a:r>
              <a:rPr lang="en-US" dirty="0" err="1" smtClean="0"/>
              <a:t>Faustino@sfera.umk.pl</a:t>
            </a:r>
            <a:r>
              <a:rPr lang="en-US" dirty="0" smtClean="0"/>
              <a:t>&gt; </a:t>
            </a:r>
          </a:p>
          <a:p>
            <a:r>
              <a:rPr lang="en-US" dirty="0" smtClean="0"/>
              <a:t>To: Brice Frederick &lt;</a:t>
            </a:r>
            <a:r>
              <a:rPr lang="en-US" dirty="0" err="1" smtClean="0"/>
              <a:t>nolan@stat.Berkeley.EDU</a:t>
            </a:r>
            <a:r>
              <a:rPr lang="en-US" dirty="0" smtClean="0"/>
              <a:t>&gt; </a:t>
            </a:r>
          </a:p>
          <a:p>
            <a:r>
              <a:rPr lang="en-US" dirty="0" smtClean="0"/>
              <a:t>Subject: Fancy rep1!c@ted watches </a:t>
            </a:r>
            <a:endParaRPr lang="en-US" dirty="0"/>
          </a:p>
        </p:txBody>
      </p:sp>
      <p:cxnSp>
        <p:nvCxnSpPr>
          <p:cNvPr id="5" name="Straight Connector 4"/>
          <p:cNvCxnSpPr/>
          <p:nvPr/>
        </p:nvCxnSpPr>
        <p:spPr>
          <a:xfrm rot="10800000" flipV="1">
            <a:off x="3598073" y="4683350"/>
            <a:ext cx="3412878" cy="19844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137890" y="4339376"/>
            <a:ext cx="1944547" cy="646331"/>
          </a:xfrm>
          <a:prstGeom prst="rect">
            <a:avLst/>
          </a:prstGeom>
          <a:solidFill>
            <a:srgbClr val="BFBFBF"/>
          </a:solidFill>
        </p:spPr>
        <p:txBody>
          <a:bodyPr wrap="square" rtlCol="0">
            <a:spAutoFit/>
          </a:bodyPr>
          <a:lstStyle/>
          <a:p>
            <a:r>
              <a:rPr lang="en-US" dirty="0" smtClean="0"/>
              <a:t>SPAM: Yelling in the subject line</a:t>
            </a:r>
            <a:endParaRPr lang="en-US" dirty="0"/>
          </a:p>
        </p:txBody>
      </p:sp>
      <p:cxnSp>
        <p:nvCxnSpPr>
          <p:cNvPr id="13" name="Straight Connector 12"/>
          <p:cNvCxnSpPr/>
          <p:nvPr/>
        </p:nvCxnSpPr>
        <p:spPr>
          <a:xfrm rot="10800000" flipV="1">
            <a:off x="3922442" y="6039661"/>
            <a:ext cx="2215448" cy="19844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flipH="1">
            <a:off x="6137890" y="5503599"/>
            <a:ext cx="2579500" cy="646331"/>
          </a:xfrm>
          <a:prstGeom prst="rect">
            <a:avLst/>
          </a:prstGeom>
          <a:solidFill>
            <a:srgbClr val="BFBFBF"/>
          </a:solidFill>
        </p:spPr>
        <p:txBody>
          <a:bodyPr wrap="square" rtlCol="0">
            <a:spAutoFit/>
          </a:bodyPr>
          <a:lstStyle/>
          <a:p>
            <a:r>
              <a:rPr lang="en-US" dirty="0" smtClean="0"/>
              <a:t>SPAM: There is an ! instead of </a:t>
            </a:r>
            <a:r>
              <a:rPr lang="en-US" dirty="0" err="1" smtClean="0"/>
              <a:t>i</a:t>
            </a:r>
            <a:r>
              <a:rPr lang="en-US" dirty="0" smtClean="0"/>
              <a:t>  and @ not a</a:t>
            </a:r>
            <a:endParaRPr lang="en-US" dirty="0"/>
          </a:p>
        </p:txBody>
      </p:sp>
      <p:cxnSp>
        <p:nvCxnSpPr>
          <p:cNvPr id="17" name="Straight Connector 16"/>
          <p:cNvCxnSpPr/>
          <p:nvPr/>
        </p:nvCxnSpPr>
        <p:spPr>
          <a:xfrm rot="10800000" flipV="1">
            <a:off x="2658873" y="3415477"/>
            <a:ext cx="3439333" cy="19844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6137890" y="2857638"/>
            <a:ext cx="2169426" cy="646331"/>
          </a:xfrm>
          <a:prstGeom prst="rect">
            <a:avLst/>
          </a:prstGeom>
          <a:solidFill>
            <a:srgbClr val="BFBFBF"/>
          </a:solidFill>
        </p:spPr>
        <p:txBody>
          <a:bodyPr wrap="square" rtlCol="0">
            <a:spAutoFit/>
          </a:bodyPr>
          <a:lstStyle/>
          <a:p>
            <a:r>
              <a:rPr lang="en-US" dirty="0" smtClean="0"/>
              <a:t>HAM:</a:t>
            </a:r>
          </a:p>
          <a:p>
            <a:r>
              <a:rPr lang="en-US" dirty="0" smtClean="0"/>
              <a:t>Subject line has “Re:”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logs</a:t>
            </a:r>
            <a:endParaRPr lang="en-US" dirty="0"/>
          </a:p>
        </p:txBody>
      </p:sp>
      <p:sp>
        <p:nvSpPr>
          <p:cNvPr id="4" name="TextBox 3"/>
          <p:cNvSpPr txBox="1"/>
          <p:nvPr/>
        </p:nvSpPr>
        <p:spPr>
          <a:xfrm>
            <a:off x="677946" y="1417638"/>
            <a:ext cx="7563229" cy="3139321"/>
          </a:xfrm>
          <a:prstGeom prst="rect">
            <a:avLst/>
          </a:prstGeom>
          <a:noFill/>
        </p:spPr>
        <p:txBody>
          <a:bodyPr wrap="square" rtlCol="0">
            <a:spAutoFit/>
          </a:bodyPr>
          <a:lstStyle/>
          <a:p>
            <a:endParaRPr lang="en-US" dirty="0" smtClean="0"/>
          </a:p>
          <a:p>
            <a:r>
              <a:rPr lang="en-US" dirty="0" smtClean="0"/>
              <a:t>169.237.46.168 - - [26/Jan/2004:10:47:58 -0800] </a:t>
            </a:r>
          </a:p>
          <a:p>
            <a:r>
              <a:rPr lang="en-US" dirty="0" smtClean="0"/>
              <a:t>      "GET /stat141/Winter04 HTTP/1.1" 301 328 </a:t>
            </a:r>
          </a:p>
          <a:p>
            <a:r>
              <a:rPr lang="en-US" dirty="0" smtClean="0"/>
              <a:t>      "http://</a:t>
            </a:r>
            <a:r>
              <a:rPr lang="en-US" dirty="0" err="1" smtClean="0"/>
              <a:t>anson.ucdavis.edu</a:t>
            </a:r>
            <a:r>
              <a:rPr lang="en-US" dirty="0" smtClean="0"/>
              <a:t>/courses/"</a:t>
            </a:r>
          </a:p>
          <a:p>
            <a:r>
              <a:rPr lang="en-US" dirty="0" smtClean="0"/>
              <a:t>      "Mozilla/4.0 (compatible; MSIE 6.0; Windows NT 5.0; .NET CLR 1.1.4322)" </a:t>
            </a:r>
          </a:p>
          <a:p>
            <a:endParaRPr lang="en-US" dirty="0" smtClean="0"/>
          </a:p>
          <a:p>
            <a:endParaRPr lang="en-US" dirty="0" smtClean="0"/>
          </a:p>
          <a:p>
            <a:r>
              <a:rPr lang="en-US" dirty="0" smtClean="0"/>
              <a:t>169.237.46.168 - - [26/Jan/2004:10:47:58 -0800] </a:t>
            </a:r>
          </a:p>
          <a:p>
            <a:r>
              <a:rPr lang="en-US" dirty="0" smtClean="0"/>
              <a:t>         "GET /stat141/Winter04/ HTTP/1.1" 200 2585</a:t>
            </a:r>
          </a:p>
          <a:p>
            <a:r>
              <a:rPr lang="en-US" dirty="0" smtClean="0"/>
              <a:t>        "http://</a:t>
            </a:r>
            <a:r>
              <a:rPr lang="en-US" dirty="0" err="1" smtClean="0"/>
              <a:t>anson.ucdavis.edu</a:t>
            </a:r>
            <a:r>
              <a:rPr lang="en-US" dirty="0" smtClean="0"/>
              <a:t>/courses/" </a:t>
            </a:r>
          </a:p>
          <a:p>
            <a:r>
              <a:rPr lang="en-US" dirty="0" smtClean="0"/>
              <a:t>        "Mozilla/4.0 (compatible; MSIE 6.0; Windows NT 5.0; .NET CLR 1.1.4322)" </a:t>
            </a:r>
            <a:endParaRPr lang="en-US" dirty="0"/>
          </a:p>
        </p:txBody>
      </p:sp>
      <p:cxnSp>
        <p:nvCxnSpPr>
          <p:cNvPr id="5" name="Straight Connector 4"/>
          <p:cNvCxnSpPr/>
          <p:nvPr/>
        </p:nvCxnSpPr>
        <p:spPr>
          <a:xfrm rot="10800000" flipV="1">
            <a:off x="5357426" y="1493864"/>
            <a:ext cx="2169422" cy="369487"/>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035753" y="1417638"/>
            <a:ext cx="2013995" cy="369332"/>
          </a:xfrm>
          <a:prstGeom prst="rect">
            <a:avLst/>
          </a:prstGeom>
          <a:solidFill>
            <a:srgbClr val="BFBFBF"/>
          </a:solidFill>
        </p:spPr>
        <p:txBody>
          <a:bodyPr wrap="square" rtlCol="0">
            <a:spAutoFit/>
          </a:bodyPr>
          <a:lstStyle/>
          <a:p>
            <a:r>
              <a:rPr lang="en-US" dirty="0" smtClean="0"/>
              <a:t>Date always in  [] </a:t>
            </a:r>
          </a:p>
        </p:txBody>
      </p:sp>
      <p:sp>
        <p:nvSpPr>
          <p:cNvPr id="12" name="TextBox 11"/>
          <p:cNvSpPr txBox="1"/>
          <p:nvPr/>
        </p:nvSpPr>
        <p:spPr>
          <a:xfrm>
            <a:off x="6565872" y="4695458"/>
            <a:ext cx="1921952" cy="1200329"/>
          </a:xfrm>
          <a:prstGeom prst="rect">
            <a:avLst/>
          </a:prstGeom>
          <a:solidFill>
            <a:srgbClr val="BFBFBF"/>
          </a:solidFill>
        </p:spPr>
        <p:txBody>
          <a:bodyPr wrap="square" rtlCol="0">
            <a:spAutoFit/>
          </a:bodyPr>
          <a:lstStyle/>
          <a:p>
            <a:r>
              <a:rPr lang="en-US" dirty="0" smtClean="0"/>
              <a:t>Information is not consistently separated by, e.g.  comma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 Mining </a:t>
            </a:r>
            <a:br>
              <a:rPr lang="en-US" dirty="0" smtClean="0"/>
            </a:br>
            <a:r>
              <a:rPr lang="en-US" dirty="0" smtClean="0"/>
              <a:t>State of the Union Addresses</a:t>
            </a:r>
            <a:endParaRPr lang="en-US" dirty="0"/>
          </a:p>
        </p:txBody>
      </p:sp>
      <p:sp>
        <p:nvSpPr>
          <p:cNvPr id="4" name="TextBox 3"/>
          <p:cNvSpPr txBox="1"/>
          <p:nvPr/>
        </p:nvSpPr>
        <p:spPr>
          <a:xfrm>
            <a:off x="457199" y="1687355"/>
            <a:ext cx="7175477" cy="4493537"/>
          </a:xfrm>
          <a:prstGeom prst="rect">
            <a:avLst/>
          </a:prstGeom>
          <a:noFill/>
        </p:spPr>
        <p:txBody>
          <a:bodyPr wrap="square" rtlCol="0">
            <a:spAutoFit/>
          </a:bodyPr>
          <a:lstStyle/>
          <a:p>
            <a:r>
              <a:rPr lang="en-US" sz="2200" dirty="0" smtClean="0"/>
              <a:t>*** </a:t>
            </a:r>
          </a:p>
          <a:p>
            <a:endParaRPr lang="en-US" sz="2200" dirty="0" smtClean="0"/>
          </a:p>
          <a:p>
            <a:r>
              <a:rPr lang="en-US" sz="2200" dirty="0" smtClean="0"/>
              <a:t>State of the Union Address </a:t>
            </a:r>
          </a:p>
          <a:p>
            <a:r>
              <a:rPr lang="en-US" sz="2200" dirty="0" smtClean="0"/>
              <a:t>George Washington </a:t>
            </a:r>
          </a:p>
          <a:p>
            <a:r>
              <a:rPr lang="en-US" sz="2200" dirty="0" smtClean="0"/>
              <a:t>December 8, 1790 </a:t>
            </a:r>
          </a:p>
          <a:p>
            <a:endParaRPr lang="en-US" sz="2200" dirty="0" smtClean="0"/>
          </a:p>
          <a:p>
            <a:r>
              <a:rPr lang="en-US" sz="2200" dirty="0" smtClean="0"/>
              <a:t>Fellow-Citizens of the Senate and House of Representatives:</a:t>
            </a:r>
          </a:p>
          <a:p>
            <a:endParaRPr lang="en-US" sz="2200" dirty="0" smtClean="0"/>
          </a:p>
          <a:p>
            <a:r>
              <a:rPr lang="en-US" sz="2200" dirty="0" smtClean="0"/>
              <a:t> In meeting you again I feel much satisfaction in being able to repeat my congratulations on the favorable prospects which continue to distinguish our public affairs. The abundant fruits of another year have blessed our country with plenty and with the means of a flourishing commerce.  …</a:t>
            </a:r>
            <a:endParaRPr lang="en-US" sz="2200" dirty="0"/>
          </a:p>
        </p:txBody>
      </p:sp>
      <p:sp>
        <p:nvSpPr>
          <p:cNvPr id="11" name="TextBox 10"/>
          <p:cNvSpPr txBox="1"/>
          <p:nvPr/>
        </p:nvSpPr>
        <p:spPr>
          <a:xfrm>
            <a:off x="1737031" y="1687355"/>
            <a:ext cx="2456311" cy="646331"/>
          </a:xfrm>
          <a:prstGeom prst="rect">
            <a:avLst/>
          </a:prstGeom>
          <a:solidFill>
            <a:srgbClr val="BFBFBF"/>
          </a:solidFill>
        </p:spPr>
        <p:txBody>
          <a:bodyPr wrap="square" rtlCol="0">
            <a:spAutoFit/>
          </a:bodyPr>
          <a:lstStyle/>
          <a:p>
            <a:r>
              <a:rPr lang="en-US" dirty="0" smtClean="0"/>
              <a:t>Speeches all in one file separated by  ***</a:t>
            </a:r>
            <a:endParaRPr lang="en-US" dirty="0"/>
          </a:p>
        </p:txBody>
      </p:sp>
      <p:sp>
        <p:nvSpPr>
          <p:cNvPr id="14" name="TextBox 13"/>
          <p:cNvSpPr txBox="1"/>
          <p:nvPr/>
        </p:nvSpPr>
        <p:spPr>
          <a:xfrm>
            <a:off x="5463250" y="2333686"/>
            <a:ext cx="2873830" cy="1200329"/>
          </a:xfrm>
          <a:prstGeom prst="rect">
            <a:avLst/>
          </a:prstGeom>
          <a:solidFill>
            <a:srgbClr val="BFBFBF"/>
          </a:solidFill>
        </p:spPr>
        <p:txBody>
          <a:bodyPr wrap="square" rtlCol="0">
            <a:spAutoFit/>
          </a:bodyPr>
          <a:lstStyle/>
          <a:p>
            <a:r>
              <a:rPr lang="en-US" dirty="0" smtClean="0"/>
              <a:t>Three lines:</a:t>
            </a:r>
          </a:p>
          <a:p>
            <a:r>
              <a:rPr lang="en-US" dirty="0" smtClean="0"/>
              <a:t>State of the union address</a:t>
            </a:r>
          </a:p>
          <a:p>
            <a:r>
              <a:rPr lang="en-US" dirty="0" smtClean="0"/>
              <a:t>President</a:t>
            </a:r>
          </a:p>
          <a:p>
            <a:r>
              <a:rPr lang="en-US" dirty="0" smtClean="0"/>
              <a:t>Date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data to place on a map</a:t>
            </a:r>
            <a:endParaRPr lang="en-US" dirty="0"/>
          </a:p>
        </p:txBody>
      </p:sp>
      <p:sp>
        <p:nvSpPr>
          <p:cNvPr id="4" name="TextBox 3"/>
          <p:cNvSpPr txBox="1"/>
          <p:nvPr/>
        </p:nvSpPr>
        <p:spPr>
          <a:xfrm>
            <a:off x="0" y="1600200"/>
            <a:ext cx="5297124" cy="4524316"/>
          </a:xfrm>
          <a:prstGeom prst="rect">
            <a:avLst/>
          </a:prstGeom>
          <a:noFill/>
        </p:spPr>
        <p:txBody>
          <a:bodyPr wrap="square" rtlCol="0">
            <a:spAutoFit/>
          </a:bodyPr>
          <a:lstStyle/>
          <a:p>
            <a:r>
              <a:rPr lang="en-US" dirty="0" smtClean="0"/>
              <a:t>"De Witt County",IL,40169623,-88904690 </a:t>
            </a:r>
          </a:p>
          <a:p>
            <a:r>
              <a:rPr lang="en-US" dirty="0" smtClean="0"/>
              <a:t>"Lac qui Parle County",MN,45000955,-96175301 </a:t>
            </a:r>
          </a:p>
          <a:p>
            <a:r>
              <a:rPr lang="en-US" dirty="0" smtClean="0"/>
              <a:t>"Lewis and Clark County",MT,47113693,-112377040 </a:t>
            </a:r>
          </a:p>
          <a:p>
            <a:r>
              <a:rPr lang="en-US" dirty="0" smtClean="0"/>
              <a:t>"St John the Baptist Parish",LA,30118238,-90501892 </a:t>
            </a:r>
          </a:p>
          <a:p>
            <a:endParaRPr lang="en-US" dirty="0" smtClean="0"/>
          </a:p>
          <a:p>
            <a:endParaRPr lang="en-US" dirty="0" smtClean="0"/>
          </a:p>
          <a:p>
            <a:r>
              <a:rPr lang="en-US" dirty="0" smtClean="0"/>
              <a:t>"St. John the Baptist Parish","43,044","52.6","44.8",... </a:t>
            </a:r>
          </a:p>
          <a:p>
            <a:r>
              <a:rPr lang="en-US" dirty="0" smtClean="0"/>
              <a:t>"De Witt County","16,798","97.8","0.5", ...</a:t>
            </a:r>
          </a:p>
          <a:p>
            <a:r>
              <a:rPr lang="en-US" dirty="0" smtClean="0"/>
              <a:t> "Lac qui Parle County","8,067","98.8","0.2", ...</a:t>
            </a:r>
          </a:p>
          <a:p>
            <a:r>
              <a:rPr lang="en-US" dirty="0" smtClean="0"/>
              <a:t> "Lewis and Clark County","55,716","95.2","0.2", ...</a:t>
            </a:r>
          </a:p>
          <a:p>
            <a:endParaRPr lang="en-US" dirty="0" smtClean="0"/>
          </a:p>
          <a:p>
            <a:endParaRPr lang="en-US" dirty="0" smtClean="0"/>
          </a:p>
          <a:p>
            <a:r>
              <a:rPr lang="en-US" dirty="0" smtClean="0"/>
              <a:t> DeWitt 23 23 4,920 2,836 0 </a:t>
            </a:r>
          </a:p>
          <a:p>
            <a:r>
              <a:rPr lang="en-US" dirty="0" smtClean="0"/>
              <a:t>Lac Qui Parle 31 31 2,093 2,390 36 </a:t>
            </a:r>
          </a:p>
          <a:p>
            <a:r>
              <a:rPr lang="en-US" dirty="0" smtClean="0"/>
              <a:t>Lewis &amp; Clark 54 54 16,432 12,655 386 </a:t>
            </a:r>
          </a:p>
          <a:p>
            <a:r>
              <a:rPr lang="en-US" dirty="0" smtClean="0"/>
              <a:t>St. John the Baptist 35 35 9,039 10,305 74 </a:t>
            </a:r>
            <a:endParaRPr lang="en-US" dirty="0"/>
          </a:p>
        </p:txBody>
      </p:sp>
      <p:sp>
        <p:nvSpPr>
          <p:cNvPr id="6" name="TextBox 5"/>
          <p:cNvSpPr txBox="1"/>
          <p:nvPr/>
        </p:nvSpPr>
        <p:spPr>
          <a:xfrm>
            <a:off x="6035689" y="1775092"/>
            <a:ext cx="2294108" cy="430887"/>
          </a:xfrm>
          <a:prstGeom prst="rect">
            <a:avLst/>
          </a:prstGeom>
          <a:solidFill>
            <a:srgbClr val="BFBFBF"/>
          </a:solidFill>
        </p:spPr>
        <p:txBody>
          <a:bodyPr wrap="square" rtlCol="0">
            <a:spAutoFit/>
          </a:bodyPr>
          <a:lstStyle/>
          <a:p>
            <a:r>
              <a:rPr lang="en-US" sz="2200" b="1" dirty="0" smtClean="0"/>
              <a:t>County Centers</a:t>
            </a:r>
          </a:p>
        </p:txBody>
      </p:sp>
      <p:sp>
        <p:nvSpPr>
          <p:cNvPr id="7" name="TextBox 6"/>
          <p:cNvSpPr txBox="1"/>
          <p:nvPr/>
        </p:nvSpPr>
        <p:spPr>
          <a:xfrm>
            <a:off x="6035689" y="3292109"/>
            <a:ext cx="2294108" cy="769441"/>
          </a:xfrm>
          <a:prstGeom prst="rect">
            <a:avLst/>
          </a:prstGeom>
          <a:solidFill>
            <a:srgbClr val="BFBFBF"/>
          </a:solidFill>
        </p:spPr>
        <p:txBody>
          <a:bodyPr wrap="square" rtlCol="0">
            <a:spAutoFit/>
          </a:bodyPr>
          <a:lstStyle/>
          <a:p>
            <a:r>
              <a:rPr lang="en-US" sz="2200" b="1" dirty="0" smtClean="0"/>
              <a:t>Census</a:t>
            </a:r>
            <a:r>
              <a:rPr lang="en-US" sz="2200" dirty="0" smtClean="0"/>
              <a:t> </a:t>
            </a:r>
          </a:p>
          <a:p>
            <a:r>
              <a:rPr lang="en-US" sz="2200" dirty="0" smtClean="0"/>
              <a:t>Noted the “St.”</a:t>
            </a:r>
            <a:endParaRPr lang="en-US" sz="2200" dirty="0"/>
          </a:p>
        </p:txBody>
      </p:sp>
      <p:sp>
        <p:nvSpPr>
          <p:cNvPr id="8" name="TextBox 7"/>
          <p:cNvSpPr txBox="1"/>
          <p:nvPr/>
        </p:nvSpPr>
        <p:spPr>
          <a:xfrm>
            <a:off x="6035689" y="4736270"/>
            <a:ext cx="2294108" cy="1785104"/>
          </a:xfrm>
          <a:prstGeom prst="rect">
            <a:avLst/>
          </a:prstGeom>
          <a:solidFill>
            <a:srgbClr val="BFBFBF"/>
          </a:solidFill>
        </p:spPr>
        <p:txBody>
          <a:bodyPr wrap="square" rtlCol="0">
            <a:spAutoFit/>
          </a:bodyPr>
          <a:lstStyle/>
          <a:p>
            <a:r>
              <a:rPr lang="en-US" sz="2200" b="1" dirty="0" smtClean="0"/>
              <a:t>Election results</a:t>
            </a:r>
          </a:p>
          <a:p>
            <a:r>
              <a:rPr lang="en-US" sz="2200" dirty="0" smtClean="0"/>
              <a:t>Note “County” and “Parish” missing in county name</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 Manipulation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solidFill>
                  <a:srgbClr val="3366FF"/>
                </a:solidFill>
              </a:rPr>
              <a:t>substr(x</a:t>
            </a:r>
            <a:r>
              <a:rPr lang="en-US" dirty="0" smtClean="0">
                <a:solidFill>
                  <a:srgbClr val="3366FF"/>
                </a:solidFill>
              </a:rPr>
              <a:t>, start, stop) </a:t>
            </a:r>
            <a:r>
              <a:rPr lang="en-US" dirty="0" smtClean="0"/>
              <a:t>- Extract or replace substrings in a character vector</a:t>
            </a:r>
          </a:p>
          <a:p>
            <a:r>
              <a:rPr lang="en-US" dirty="0" err="1" smtClean="0">
                <a:solidFill>
                  <a:srgbClr val="3366FF"/>
                </a:solidFill>
              </a:rPr>
              <a:t>nchar(x</a:t>
            </a:r>
            <a:r>
              <a:rPr lang="en-US" dirty="0" smtClean="0">
                <a:solidFill>
                  <a:srgbClr val="3366FF"/>
                </a:solidFill>
              </a:rPr>
              <a:t>)</a:t>
            </a:r>
            <a:r>
              <a:rPr lang="en-US" dirty="0" smtClean="0"/>
              <a:t> – </a:t>
            </a:r>
            <a:r>
              <a:rPr lang="en-US" dirty="0" err="1" smtClean="0"/>
              <a:t>x</a:t>
            </a:r>
            <a:r>
              <a:rPr lang="en-US" dirty="0" smtClean="0"/>
              <a:t> is a character vector; returns a vector of the number of characters in each element of </a:t>
            </a:r>
            <a:r>
              <a:rPr lang="en-US" dirty="0" err="1" smtClean="0"/>
              <a:t>x</a:t>
            </a:r>
            <a:endParaRPr lang="en-US" dirty="0" smtClean="0"/>
          </a:p>
          <a:p>
            <a:r>
              <a:rPr lang="en-US" dirty="0" err="1" smtClean="0">
                <a:solidFill>
                  <a:srgbClr val="3366FF"/>
                </a:solidFill>
              </a:rPr>
              <a:t>strsplit(x</a:t>
            </a:r>
            <a:r>
              <a:rPr lang="en-US" dirty="0" smtClean="0">
                <a:solidFill>
                  <a:srgbClr val="3366FF"/>
                </a:solidFill>
              </a:rPr>
              <a:t>, split) </a:t>
            </a:r>
            <a:r>
              <a:rPr lang="en-US" dirty="0" smtClean="0"/>
              <a:t>- Split the elements of </a:t>
            </a:r>
            <a:r>
              <a:rPr lang="en-US" dirty="0" err="1" smtClean="0"/>
              <a:t>x</a:t>
            </a:r>
            <a:r>
              <a:rPr lang="en-US" dirty="0" smtClean="0"/>
              <a:t> into substrings at the split values</a:t>
            </a:r>
          </a:p>
          <a:p>
            <a:r>
              <a:rPr lang="en-US" dirty="0" smtClean="0">
                <a:solidFill>
                  <a:srgbClr val="3366FF"/>
                </a:solidFill>
              </a:rPr>
              <a:t>paste(..., sep = " ", collapse = NULL)</a:t>
            </a:r>
            <a:r>
              <a:rPr lang="en-US" dirty="0" smtClean="0"/>
              <a:t> - Concatenate character vectors</a:t>
            </a:r>
          </a:p>
          <a:p>
            <a:r>
              <a:rPr lang="en-US" dirty="0" err="1" smtClean="0">
                <a:solidFill>
                  <a:srgbClr val="3366FF"/>
                </a:solidFill>
              </a:rPr>
              <a:t>tolower(x</a:t>
            </a:r>
            <a:r>
              <a:rPr lang="en-US" dirty="0" smtClean="0">
                <a:solidFill>
                  <a:srgbClr val="3366FF"/>
                </a:solidFill>
              </a:rPr>
              <a:t>) </a:t>
            </a:r>
            <a:r>
              <a:rPr lang="en-US" dirty="0" smtClean="0">
                <a:solidFill>
                  <a:srgbClr val="000000"/>
                </a:solidFill>
              </a:rPr>
              <a:t>and</a:t>
            </a:r>
            <a:r>
              <a:rPr lang="en-US" dirty="0" smtClean="0">
                <a:solidFill>
                  <a:srgbClr val="3366FF"/>
                </a:solidFill>
              </a:rPr>
              <a:t> </a:t>
            </a:r>
            <a:r>
              <a:rPr lang="en-US" dirty="0" err="1" smtClean="0">
                <a:solidFill>
                  <a:srgbClr val="3366FF"/>
                </a:solidFill>
              </a:rPr>
              <a:t>toupper(x</a:t>
            </a:r>
            <a:r>
              <a:rPr lang="en-US" dirty="0" smtClean="0">
                <a:solidFill>
                  <a:srgbClr val="3366FF"/>
                </a:solidFill>
              </a:rPr>
              <a:t>)</a:t>
            </a:r>
            <a:r>
              <a:rPr lang="en-US" dirty="0" smtClean="0"/>
              <a:t> – translate character to lower case / to upper case</a:t>
            </a:r>
            <a:endParaRPr lang="en-US" dirty="0">
              <a:solidFill>
                <a:srgbClr val="3366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Caching</a:t>
            </a:r>
            <a:endParaRPr lang="en-US" dirty="0"/>
          </a:p>
        </p:txBody>
      </p:sp>
      <p:sp>
        <p:nvSpPr>
          <p:cNvPr id="4" name="TextBox 3"/>
          <p:cNvSpPr txBox="1"/>
          <p:nvPr/>
        </p:nvSpPr>
        <p:spPr>
          <a:xfrm>
            <a:off x="0" y="1600200"/>
            <a:ext cx="8686800" cy="646331"/>
          </a:xfrm>
          <a:prstGeom prst="rect">
            <a:avLst/>
          </a:prstGeom>
          <a:noFill/>
        </p:spPr>
        <p:txBody>
          <a:bodyPr wrap="square" rtlCol="0">
            <a:spAutoFit/>
          </a:bodyPr>
          <a:lstStyle/>
          <a:p>
            <a:r>
              <a:rPr lang="en-US" dirty="0" smtClean="0"/>
              <a:t>1.000000	       http://a.hatena.ne.jp/yamagen2001/      72      1,42,55,57,68,69</a:t>
            </a:r>
          </a:p>
          <a:p>
            <a:endParaRPr lang="en-US" dirty="0" smtClean="0"/>
          </a:p>
        </p:txBody>
      </p:sp>
      <p:sp>
        <p:nvSpPr>
          <p:cNvPr id="6" name="TextBox 5"/>
          <p:cNvSpPr txBox="1"/>
          <p:nvPr/>
        </p:nvSpPr>
        <p:spPr>
          <a:xfrm>
            <a:off x="665034" y="2031087"/>
            <a:ext cx="3713503" cy="769441"/>
          </a:xfrm>
          <a:prstGeom prst="rect">
            <a:avLst/>
          </a:prstGeom>
          <a:solidFill>
            <a:srgbClr val="BFBFBF"/>
          </a:solidFill>
        </p:spPr>
        <p:txBody>
          <a:bodyPr wrap="square" rtlCol="0">
            <a:spAutoFit/>
          </a:bodyPr>
          <a:lstStyle/>
          <a:p>
            <a:r>
              <a:rPr lang="en-US" sz="2200" b="1" dirty="0" smtClean="0"/>
              <a:t>Viewed 72 times </a:t>
            </a:r>
          </a:p>
          <a:p>
            <a:r>
              <a:rPr lang="en-US" sz="2200" b="1" dirty="0" smtClean="0"/>
              <a:t>Changed at visits 1, 42, 55 </a:t>
            </a:r>
          </a:p>
        </p:txBody>
      </p:sp>
      <p:sp>
        <p:nvSpPr>
          <p:cNvPr id="7" name="TextBox 6"/>
          <p:cNvSpPr txBox="1"/>
          <p:nvPr/>
        </p:nvSpPr>
        <p:spPr>
          <a:xfrm>
            <a:off x="6392692" y="3020162"/>
            <a:ext cx="2294108" cy="769441"/>
          </a:xfrm>
          <a:prstGeom prst="rect">
            <a:avLst/>
          </a:prstGeom>
          <a:solidFill>
            <a:srgbClr val="BFBFBF"/>
          </a:solidFill>
        </p:spPr>
        <p:txBody>
          <a:bodyPr wrap="square" rtlCol="0">
            <a:spAutoFit/>
          </a:bodyPr>
          <a:lstStyle/>
          <a:p>
            <a:r>
              <a:rPr lang="en-US" sz="2200" b="1" dirty="0" smtClean="0"/>
              <a:t>Never Changed over 59 visits</a:t>
            </a:r>
            <a:r>
              <a:rPr lang="en-US" sz="2200" dirty="0" smtClean="0"/>
              <a:t> </a:t>
            </a:r>
          </a:p>
        </p:txBody>
      </p:sp>
      <p:sp>
        <p:nvSpPr>
          <p:cNvPr id="8" name="TextBox 7"/>
          <p:cNvSpPr txBox="1"/>
          <p:nvPr/>
        </p:nvSpPr>
        <p:spPr>
          <a:xfrm>
            <a:off x="6035689" y="4736270"/>
            <a:ext cx="2294108" cy="1107996"/>
          </a:xfrm>
          <a:prstGeom prst="rect">
            <a:avLst/>
          </a:prstGeom>
          <a:solidFill>
            <a:srgbClr val="BFBFBF"/>
          </a:solidFill>
        </p:spPr>
        <p:txBody>
          <a:bodyPr wrap="square" rtlCol="0">
            <a:spAutoFit/>
          </a:bodyPr>
          <a:lstStyle/>
          <a:p>
            <a:r>
              <a:rPr lang="en-US" sz="2200" b="1" dirty="0" smtClean="0"/>
              <a:t>Changed 14 times over the course of the 72 visits</a:t>
            </a:r>
            <a:endParaRPr lang="en-US" sz="2200" dirty="0"/>
          </a:p>
        </p:txBody>
      </p:sp>
      <p:sp>
        <p:nvSpPr>
          <p:cNvPr id="9" name="TextBox 8"/>
          <p:cNvSpPr txBox="1"/>
          <p:nvPr/>
        </p:nvSpPr>
        <p:spPr>
          <a:xfrm>
            <a:off x="0" y="3836643"/>
            <a:ext cx="8958805" cy="646331"/>
          </a:xfrm>
          <a:prstGeom prst="rect">
            <a:avLst/>
          </a:prstGeom>
          <a:noFill/>
        </p:spPr>
        <p:txBody>
          <a:bodyPr wrap="square" rtlCol="0">
            <a:spAutoFit/>
          </a:bodyPr>
          <a:lstStyle/>
          <a:p>
            <a:r>
              <a:rPr lang="en-US" dirty="0" smtClean="0"/>
              <a:t>1.000000       http://africa.oneworld.net/article/rssheadlines/512     72  1,4,6,8,15,20,23,25,39,40,53,66,71,72</a:t>
            </a:r>
            <a:endParaRPr lang="en-US" dirty="0"/>
          </a:p>
        </p:txBody>
      </p:sp>
      <p:sp>
        <p:nvSpPr>
          <p:cNvPr id="10" name="TextBox 9"/>
          <p:cNvSpPr txBox="1"/>
          <p:nvPr/>
        </p:nvSpPr>
        <p:spPr>
          <a:xfrm>
            <a:off x="0" y="3020162"/>
            <a:ext cx="6905126" cy="369332"/>
          </a:xfrm>
          <a:prstGeom prst="rect">
            <a:avLst/>
          </a:prstGeom>
          <a:noFill/>
        </p:spPr>
        <p:txBody>
          <a:bodyPr wrap="square" rtlCol="0">
            <a:spAutoFit/>
          </a:bodyPr>
          <a:lstStyle/>
          <a:p>
            <a:r>
              <a:rPr lang="en-US" dirty="0" smtClean="0"/>
              <a:t>1.000000        http://aces.boom.ru/all4/grebenyv.htm     59</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1317</TotalTime>
  <Words>3841</Words>
  <Application>Microsoft Macintosh PowerPoint</Application>
  <PresentationFormat>On-screen Show (4:3)</PresentationFormat>
  <Paragraphs>333</Paragraphs>
  <Slides>35</Slides>
  <Notes>7</Notes>
  <HiddenSlides>0</HiddenSlides>
  <MMClips>0</MMClips>
  <ScaleCrop>false</ScaleCrop>
  <HeadingPairs>
    <vt:vector size="4" baseType="variant">
      <vt:variant>
        <vt:lpstr>Design Template</vt:lpstr>
      </vt:variant>
      <vt:variant>
        <vt:i4>1</vt:i4>
      </vt:variant>
      <vt:variant>
        <vt:lpstr>Slide Titles</vt:lpstr>
      </vt:variant>
      <vt:variant>
        <vt:i4>35</vt:i4>
      </vt:variant>
    </vt:vector>
  </HeadingPairs>
  <TitlesOfParts>
    <vt:vector size="36" baseType="lpstr">
      <vt:lpstr>Office Theme</vt:lpstr>
      <vt:lpstr>Text Manipulation</vt:lpstr>
      <vt:lpstr>Why teach it?</vt:lpstr>
      <vt:lpstr>Why we teach it</vt:lpstr>
      <vt:lpstr>Spam ﬁltering</vt:lpstr>
      <vt:lpstr>Web logs</vt:lpstr>
      <vt:lpstr>Text Mining  State of the Union Addresses</vt:lpstr>
      <vt:lpstr>Merging data to place on a map</vt:lpstr>
      <vt:lpstr>String Manipulation</vt:lpstr>
      <vt:lpstr>Web Caching</vt:lpstr>
      <vt:lpstr>Structure</vt:lpstr>
      <vt:lpstr>Ideas</vt:lpstr>
      <vt:lpstr>Slide 12</vt:lpstr>
      <vt:lpstr>Merging data to place on a map</vt:lpstr>
      <vt:lpstr>Find/eliminate the word “County”</vt:lpstr>
      <vt:lpstr>Example – Find the word “County”</vt:lpstr>
      <vt:lpstr>Example – Find the word “County”</vt:lpstr>
      <vt:lpstr>Example – Find the word “County”</vt:lpstr>
      <vt:lpstr>Regular Expressions</vt:lpstr>
      <vt:lpstr>Regular Expressions</vt:lpstr>
      <vt:lpstr>Slide 20</vt:lpstr>
      <vt:lpstr>Regular Expression matching</vt:lpstr>
      <vt:lpstr>Meta Characters</vt:lpstr>
      <vt:lpstr>Types of Meta Characters</vt:lpstr>
      <vt:lpstr>Anchors</vt:lpstr>
      <vt:lpstr>Equivalence Classes</vt:lpstr>
      <vt:lpstr>Equivalence Classes</vt:lpstr>
      <vt:lpstr>Sub-patterns and alternatives</vt:lpstr>
      <vt:lpstr>Multiplicities</vt:lpstr>
      <vt:lpstr>Escaping Meta Characters</vt:lpstr>
      <vt:lpstr>Greedy matches</vt:lpstr>
      <vt:lpstr>Variables</vt:lpstr>
      <vt:lpstr>Text Mining  Sample - State of the Union Addresses</vt:lpstr>
      <vt:lpstr>State of the Union Address</vt:lpstr>
      <vt:lpstr>Slide 34</vt:lpstr>
      <vt:lpstr>Slide 35</vt:lpstr>
    </vt:vector>
  </TitlesOfParts>
  <Company>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Manipulation</dc:title>
  <dc:creator>Deborah Nolan</dc:creator>
  <cp:lastModifiedBy>Deborah Nolan</cp:lastModifiedBy>
  <cp:revision>48</cp:revision>
  <dcterms:created xsi:type="dcterms:W3CDTF">2010-07-30T20:58:42Z</dcterms:created>
  <dcterms:modified xsi:type="dcterms:W3CDTF">2010-07-30T21:18:08Z</dcterms:modified>
</cp:coreProperties>
</file>