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9.xml" ContentType="application/vnd.openxmlformats-officedocument.presentationml.slide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59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7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44C6-0723-4C45-9A88-E07C671258FF}" type="datetimeFigureOut">
              <a:rPr lang="en-US" smtClean="0"/>
              <a:t>7/30/10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9A64-F98A-4147-AE51-3AA3D3BD2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44C6-0723-4C45-9A88-E07C671258FF}" type="datetimeFigureOut">
              <a:rPr lang="en-US" smtClean="0"/>
              <a:t>7/30/10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9A64-F98A-4147-AE51-3AA3D3BD2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44C6-0723-4C45-9A88-E07C671258FF}" type="datetimeFigureOut">
              <a:rPr lang="en-US" smtClean="0"/>
              <a:t>7/30/10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9A64-F98A-4147-AE51-3AA3D3BD2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44C6-0723-4C45-9A88-E07C671258FF}" type="datetimeFigureOut">
              <a:rPr lang="en-US" smtClean="0"/>
              <a:t>7/30/10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9A64-F98A-4147-AE51-3AA3D3BD2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44C6-0723-4C45-9A88-E07C671258FF}" type="datetimeFigureOut">
              <a:rPr lang="en-US" smtClean="0"/>
              <a:t>7/30/10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9A64-F98A-4147-AE51-3AA3D3BD2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44C6-0723-4C45-9A88-E07C671258FF}" type="datetimeFigureOut">
              <a:rPr lang="en-US" smtClean="0"/>
              <a:t>7/30/10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9A64-F98A-4147-AE51-3AA3D3BD2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44C6-0723-4C45-9A88-E07C671258FF}" type="datetimeFigureOut">
              <a:rPr lang="en-US" smtClean="0"/>
              <a:t>7/30/10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9A64-F98A-4147-AE51-3AA3D3BD2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44C6-0723-4C45-9A88-E07C671258FF}" type="datetimeFigureOut">
              <a:rPr lang="en-US" smtClean="0"/>
              <a:t>7/30/10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9A64-F98A-4147-AE51-3AA3D3BD2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44C6-0723-4C45-9A88-E07C671258FF}" type="datetimeFigureOut">
              <a:rPr lang="en-US" smtClean="0"/>
              <a:t>7/30/10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9A64-F98A-4147-AE51-3AA3D3BD2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44C6-0723-4C45-9A88-E07C671258FF}" type="datetimeFigureOut">
              <a:rPr lang="en-US" smtClean="0"/>
              <a:t>7/30/10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9A64-F98A-4147-AE51-3AA3D3BD2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044C6-0723-4C45-9A88-E07C671258FF}" type="datetimeFigureOut">
              <a:rPr lang="en-US" smtClean="0"/>
              <a:t>7/30/10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9A64-F98A-4147-AE51-3AA3D3BD2B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044C6-0723-4C45-9A88-E07C671258FF}" type="datetimeFigureOut">
              <a:rPr lang="en-US" smtClean="0"/>
              <a:t>7/30/10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89A64-F98A-4147-AE51-3AA3D3BD2B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eyore.ucdavis.edu/ESR2010/bayAreaHousing.rd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Data Input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get started, you can give students binary data already in the R format.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ave() one or more R objects to a file (with .</a:t>
            </a:r>
            <a:r>
              <a:rPr lang="en-US" dirty="0" err="1" smtClean="0"/>
              <a:t>rda</a:t>
            </a:r>
            <a:r>
              <a:rPr lang="en-US" dirty="0" smtClean="0"/>
              <a:t> extension)</a:t>
            </a:r>
          </a:p>
          <a:p>
            <a:pPr lvl="1"/>
            <a:r>
              <a:rPr lang="en-US" dirty="0" smtClean="0"/>
              <a:t>Put it on a Web site.</a:t>
            </a:r>
          </a:p>
          <a:p>
            <a:r>
              <a:rPr lang="en-US" dirty="0" smtClean="0"/>
              <a:t>Students use load() to read the data into an R session directly</a:t>
            </a:r>
          </a:p>
          <a:p>
            <a:pPr lvl="1"/>
            <a:r>
              <a:rPr lang="en-US" sz="2000" dirty="0" smtClean="0"/>
              <a:t>load(url(</a:t>
            </a:r>
            <a:r>
              <a:rPr lang="en-US" sz="2000" dirty="0" smtClean="0">
                <a:hlinkClick r:id="rId2"/>
              </a:rPr>
              <a:t>“http://eeyore.ucdavis.edu/ESR2010/bayAreaHousing.rda</a:t>
            </a:r>
            <a:r>
              <a:rPr lang="en-US" sz="2000" dirty="0" smtClean="0"/>
              <a:t>”))</a:t>
            </a:r>
          </a:p>
          <a:p>
            <a:r>
              <a:rPr lang="en-US" sz="2400" i="1" dirty="0" smtClean="0"/>
              <a:t>Note the use or </a:t>
            </a:r>
            <a:r>
              <a:rPr lang="en-US" sz="2400" i="1" dirty="0" err="1" smtClean="0"/>
              <a:t>url</a:t>
            </a:r>
            <a:r>
              <a:rPr lang="en-US" sz="2400" i="1" dirty="0" smtClean="0"/>
              <a:t>() – it is an example of a “connection”, a stream of bytes that come from “somewhere”, in this case a URL, but could be a file, another program outputting data, a character string.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ASCII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Have to know how to read standard rectangular data</a:t>
            </a:r>
          </a:p>
          <a:p>
            <a:pPr lvl="1"/>
            <a:r>
              <a:rPr lang="en-US" dirty="0" smtClean="0"/>
              <a:t>tab separated, comma-separated, etc.</a:t>
            </a:r>
          </a:p>
          <a:p>
            <a:r>
              <a:rPr lang="en-US" dirty="0" smtClean="0"/>
              <a:t>R has functions for this, i.e.</a:t>
            </a:r>
          </a:p>
          <a:p>
            <a:pPr lvl="1"/>
            <a:r>
              <a:rPr lang="en-US" dirty="0" smtClean="0"/>
              <a:t>read. table(), </a:t>
            </a:r>
            <a:r>
              <a:rPr lang="en-US" dirty="0" err="1" smtClean="0"/>
              <a:t>read.csv</a:t>
            </a:r>
            <a:r>
              <a:rPr lang="en-US" dirty="0" smtClean="0"/>
              <a:t>(), etc.</a:t>
            </a:r>
          </a:p>
          <a:p>
            <a:pPr lvl="1"/>
            <a:r>
              <a:rPr lang="en-US" dirty="0" err="1" smtClean="0"/>
              <a:t>read.fwf</a:t>
            </a:r>
            <a:r>
              <a:rPr lang="en-US" dirty="0" smtClean="0"/>
              <a:t>() for fixed width format.</a:t>
            </a:r>
          </a:p>
          <a:p>
            <a:r>
              <a:rPr lang="en-US" dirty="0" smtClean="0"/>
              <a:t>For efficiency reasons, very beneficial to use </a:t>
            </a:r>
            <a:r>
              <a:rPr lang="en-US" dirty="0" err="1" smtClean="0"/>
              <a:t>colClasses</a:t>
            </a:r>
            <a:r>
              <a:rPr lang="en-US" dirty="0" smtClean="0"/>
              <a:t> parameter to specify target type.</a:t>
            </a:r>
          </a:p>
          <a:p>
            <a:r>
              <a:rPr lang="en-US" dirty="0" smtClean="0"/>
              <a:t>But there are lots of issues.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or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“gotcha”</a:t>
            </a:r>
          </a:p>
          <a:p>
            <a:r>
              <a:rPr lang="en-US" dirty="0" smtClean="0"/>
              <a:t>For better or worse, by default, R turns strings in rectangular data read from an ASCII file into factor objects. 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stringsAsFactors</a:t>
            </a:r>
            <a:r>
              <a:rPr lang="en-US" dirty="0" smtClean="0"/>
              <a:t> = FALSE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in reading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Quote characters</a:t>
            </a:r>
          </a:p>
          <a:p>
            <a:r>
              <a:rPr lang="en-US" dirty="0" smtClean="0"/>
              <a:t>Missing values</a:t>
            </a:r>
          </a:p>
          <a:p>
            <a:r>
              <a:rPr lang="en-US" dirty="0" smtClean="0"/>
              <a:t>Character Encoding</a:t>
            </a:r>
          </a:p>
          <a:p>
            <a:r>
              <a:rPr lang="en-US" dirty="0" smtClean="0"/>
              <a:t>Comment characters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read.table("~/problemData2", </a:t>
            </a:r>
            <a:br>
              <a:rPr lang="en-US" dirty="0" smtClean="0"/>
            </a:br>
            <a:r>
              <a:rPr lang="en-US" dirty="0" smtClean="0"/>
              <a:t>                    quote = "", </a:t>
            </a:r>
            <a:br>
              <a:rPr lang="en-US" dirty="0" smtClean="0"/>
            </a:br>
            <a:r>
              <a:rPr lang="en-US" dirty="0" smtClean="0"/>
              <a:t>                    </a:t>
            </a:r>
            <a:r>
              <a:rPr lang="en-US" dirty="0" err="1" smtClean="0"/>
              <a:t>comment.char</a:t>
            </a:r>
            <a:r>
              <a:rPr lang="en-US" dirty="0" smtClean="0"/>
              <a:t> = "", </a:t>
            </a:r>
            <a:br>
              <a:rPr lang="en-US" dirty="0" smtClean="0"/>
            </a:br>
            <a:r>
              <a:rPr lang="en-US" dirty="0" smtClean="0"/>
              <a:t>                    fill = TRUE)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files -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Students need to know about working directories (</a:t>
            </a:r>
            <a:r>
              <a:rPr lang="en-US" dirty="0" err="1" smtClean="0"/>
              <a:t>getwd</a:t>
            </a:r>
            <a:r>
              <a:rPr lang="en-US" dirty="0" smtClean="0"/>
              <a:t>() &amp; </a:t>
            </a:r>
            <a:r>
              <a:rPr lang="en-US" dirty="0" err="1" smtClean="0"/>
              <a:t>setwd</a:t>
            </a:r>
            <a:r>
              <a:rPr lang="en-US" dirty="0" smtClean="0"/>
              <a:t>())</a:t>
            </a:r>
          </a:p>
          <a:p>
            <a:r>
              <a:rPr lang="en-US" dirty="0" smtClean="0"/>
              <a:t>This is where the R session is “rooted”</a:t>
            </a:r>
          </a:p>
          <a:p>
            <a:pPr lvl="1"/>
            <a:r>
              <a:rPr lang="en-US" dirty="0" smtClean="0"/>
              <a:t>all relative file names are relative to this directory.</a:t>
            </a:r>
          </a:p>
          <a:p>
            <a:r>
              <a:rPr lang="en-US" dirty="0" smtClean="0"/>
              <a:t>Students need to recognize that their code will not work if they move files, change directories, etc.</a:t>
            </a:r>
          </a:p>
          <a:p>
            <a:pPr lvl="1"/>
            <a:r>
              <a:rPr lang="en-US" dirty="0" smtClean="0"/>
              <a:t>i.e. their code is not </a:t>
            </a:r>
            <a:r>
              <a:rPr lang="en-US" dirty="0" err="1" smtClean="0"/>
              <a:t>runnable</a:t>
            </a:r>
            <a:r>
              <a:rPr lang="en-US" dirty="0" smtClean="0"/>
              <a:t> and so we cannot help fix things.</a:t>
            </a:r>
          </a:p>
          <a:p>
            <a:r>
              <a:rPr lang="en-US" dirty="0" smtClean="0"/>
              <a:t>Using URLs makes things universally locatable.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 can read binary data.</a:t>
            </a:r>
          </a:p>
          <a:p>
            <a:r>
              <a:rPr lang="en-US" dirty="0" smtClean="0"/>
              <a:t>But one has to read the bytes and interpret them based on the actual known format of the data, e.g.</a:t>
            </a:r>
          </a:p>
          <a:p>
            <a:pPr lvl="1"/>
            <a:r>
              <a:rPr lang="en-US" dirty="0" smtClean="0"/>
              <a:t>read 2 integers</a:t>
            </a:r>
          </a:p>
          <a:p>
            <a:pPr lvl="1"/>
            <a:r>
              <a:rPr lang="en-US" dirty="0" smtClean="0"/>
              <a:t>then followed by </a:t>
            </a:r>
            <a:r>
              <a:rPr lang="en-US" dirty="0" err="1" smtClean="0"/>
              <a:t>n</a:t>
            </a:r>
            <a:r>
              <a:rPr lang="en-US" dirty="0" smtClean="0"/>
              <a:t> real numbers where </a:t>
            </a:r>
            <a:r>
              <a:rPr lang="en-US" dirty="0" err="1" smtClean="0"/>
              <a:t>n</a:t>
            </a:r>
            <a:r>
              <a:rPr lang="en-US" dirty="0" smtClean="0"/>
              <a:t> is the value of the second of the first two integers read, …</a:t>
            </a:r>
          </a:p>
          <a:p>
            <a:r>
              <a:rPr lang="en-US" dirty="0" smtClean="0"/>
              <a:t>Students should not necessarily deal with this, but be aware of the existence of different binary formats &amp; why they are used (compact representation)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Non-standard </a:t>
            </a:r>
            <a:r>
              <a:rPr lang="en-US" smtClean="0"/>
              <a:t>data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3</a:t>
            </a:r>
            <a:r>
              <a:rPr lang="en-US" dirty="0" smtClean="0"/>
              <a:t> problems:</a:t>
            </a:r>
          </a:p>
          <a:p>
            <a:pPr lvl="1"/>
            <a:r>
              <a:rPr lang="en-US" dirty="0" smtClean="0"/>
              <a:t>Sample observations from a huge ASCII file w/o reading the whole file</a:t>
            </a:r>
          </a:p>
          <a:p>
            <a:pPr lvl="1"/>
            <a:r>
              <a:rPr lang="en-US" dirty="0" smtClean="0"/>
              <a:t>Multiple data frames in a single CSV file.</a:t>
            </a:r>
          </a:p>
          <a:p>
            <a:pPr lvl="1"/>
            <a:r>
              <a:rPr lang="en-US" dirty="0" smtClean="0"/>
              <a:t>ragged data</a:t>
            </a:r>
            <a:br>
              <a:rPr lang="en-US" dirty="0" smtClean="0"/>
            </a:br>
            <a:r>
              <a:rPr lang="en-US" dirty="0" smtClean="0"/>
              <a:t># timestamp=2006-02-11 08:31:58</a:t>
            </a:r>
            <a:br>
              <a:rPr lang="en-US" dirty="0" smtClean="0"/>
            </a:br>
            <a:r>
              <a:rPr lang="en-US" dirty="0" smtClean="0"/>
              <a:t># </a:t>
            </a:r>
            <a:r>
              <a:rPr lang="en-US" dirty="0" err="1" smtClean="0"/>
              <a:t>usec</a:t>
            </a:r>
            <a:r>
              <a:rPr lang="en-US" dirty="0" smtClean="0"/>
              <a:t>=250</a:t>
            </a:r>
            <a:br>
              <a:rPr lang="en-US" dirty="0" smtClean="0"/>
            </a:br>
            <a:r>
              <a:rPr lang="en-US" dirty="0" smtClean="0"/>
              <a:t># </a:t>
            </a:r>
            <a:r>
              <a:rPr lang="en-US" dirty="0" err="1" smtClean="0"/>
              <a:t>minReadings</a:t>
            </a:r>
            <a:r>
              <a:rPr lang="en-US" dirty="0" smtClean="0"/>
              <a:t>=110</a:t>
            </a:r>
            <a:br>
              <a:rPr lang="en-US" dirty="0" smtClean="0"/>
            </a:br>
            <a:r>
              <a:rPr lang="en-US" sz="1946" dirty="0" err="1" smtClean="0"/>
              <a:t>t</a:t>
            </a:r>
            <a:r>
              <a:rPr lang="en-US" sz="1946" dirty="0" smtClean="0"/>
              <a:t>=1139643118358;id=00:02:2D:21:0F:33;pos=0.0,0.0,0.0;degree=0.0;00:14:bf:b1:97:8a=-38,2437000000,3;00:14:bf:b1:97:90=-56,2427000000,3;00:0f:a3:39:e1:c0=-53,2462000000,3;00:14:bf:b1:97:8d=-65,2442000000,3;</a:t>
            </a:r>
            <a:endParaRPr lang="en-US" sz="1946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563</Words>
  <Application>Microsoft Macintosh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Basic Data Input</vt:lpstr>
      <vt:lpstr>Slide 2</vt:lpstr>
      <vt:lpstr>Reading ASCII data</vt:lpstr>
      <vt:lpstr>Strings or factors</vt:lpstr>
      <vt:lpstr>Problems in reading </vt:lpstr>
      <vt:lpstr>Interactive code</vt:lpstr>
      <vt:lpstr>Accessing files - Paths</vt:lpstr>
      <vt:lpstr>Binary data</vt:lpstr>
      <vt:lpstr>Non-standard data input</vt:lpstr>
    </vt:vector>
  </TitlesOfParts>
  <Company>UC Davis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Data Input</dc:title>
  <dc:creator>Duncan Temple Lang</dc:creator>
  <cp:lastModifiedBy>Duncan Temple Lang</cp:lastModifiedBy>
  <cp:revision>25</cp:revision>
  <dcterms:created xsi:type="dcterms:W3CDTF">2010-07-30T19:34:19Z</dcterms:created>
  <dcterms:modified xsi:type="dcterms:W3CDTF">2010-07-31T00:27:59Z</dcterms:modified>
</cp:coreProperties>
</file>