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67" r:id="rId5"/>
    <p:sldId id="259" r:id="rId6"/>
    <p:sldId id="268" r:id="rId7"/>
    <p:sldId id="269" r:id="rId8"/>
    <p:sldId id="260" r:id="rId9"/>
    <p:sldId id="262" r:id="rId10"/>
    <p:sldId id="273" r:id="rId11"/>
    <p:sldId id="270" r:id="rId12"/>
    <p:sldId id="271" r:id="rId13"/>
    <p:sldId id="272" r:id="rId14"/>
    <p:sldId id="263" r:id="rId15"/>
    <p:sldId id="258" r:id="rId16"/>
    <p:sldId id="265" r:id="rId17"/>
    <p:sldId id="266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42D0B-C174-FB47-92D3-3C3E97D3269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79D1C-7C15-8F43-AFC7-181ED0000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Logistics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organize a statistical computing class?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week quarter, 30 students</a:t>
            </a:r>
          </a:p>
          <a:p>
            <a:r>
              <a:rPr lang="en-US" dirty="0" smtClean="0"/>
              <a:t>5 Assignments</a:t>
            </a:r>
          </a:p>
          <a:p>
            <a:r>
              <a:rPr lang="en-US" dirty="0" smtClean="0"/>
              <a:t>Done individually</a:t>
            </a:r>
          </a:p>
          <a:p>
            <a:r>
              <a:rPr lang="en-US" dirty="0" smtClean="0"/>
              <a:t>Assignments mirror job assignment</a:t>
            </a:r>
          </a:p>
          <a:p>
            <a:pPr lvl="1"/>
            <a:r>
              <a:rPr lang="en-US" dirty="0" smtClean="0"/>
              <a:t>Need to find out more details</a:t>
            </a:r>
          </a:p>
          <a:p>
            <a:pPr lvl="1"/>
            <a:r>
              <a:rPr lang="en-US" dirty="0" smtClean="0"/>
              <a:t>Open ended  </a:t>
            </a:r>
            <a:r>
              <a:rPr lang="en-US" smtClean="0"/>
              <a:t>in nature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1"/>
          <p:cNvSpPr>
            <a:spLocks noGrp="1" noChangeArrowheads="1"/>
          </p:cNvSpPr>
          <p:nvPr>
            <p:ph type="title"/>
          </p:nvPr>
        </p:nvSpPr>
        <p:spPr>
          <a:xfrm>
            <a:off x="17859" y="17859"/>
            <a:ext cx="8751094" cy="884039"/>
          </a:xfrm>
          <a:ln/>
        </p:spPr>
        <p:txBody>
          <a:bodyPr/>
          <a:lstStyle/>
          <a:p>
            <a:r>
              <a:rPr lang="en-US"/>
              <a:t>Kernighan &amp; Pike - TPoP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 marL="627288">
              <a:buBlip>
                <a:blip r:embed="rId2"/>
              </a:buBlip>
            </a:pPr>
            <a:r>
              <a:rPr lang="en-US" dirty="0"/>
              <a:t>Style</a:t>
            </a:r>
            <a:br>
              <a:rPr lang="en-US" dirty="0"/>
            </a:br>
            <a:r>
              <a:rPr lang="en-US" dirty="0"/>
              <a:t>  (Write code to be read by a human. It may be you.)</a:t>
            </a:r>
          </a:p>
          <a:p>
            <a:pPr marL="1011251" lvl="1">
              <a:buBlip>
                <a:blip r:embed="rId2"/>
              </a:buBlip>
            </a:pPr>
            <a:r>
              <a:rPr lang="en-US" dirty="0"/>
              <a:t>Use descriptive names for variables &amp; functions,</a:t>
            </a:r>
            <a:br>
              <a:rPr lang="en-US" dirty="0"/>
            </a:br>
            <a:r>
              <a:rPr lang="en-US" dirty="0"/>
              <a:t> short names for local variables</a:t>
            </a:r>
          </a:p>
          <a:p>
            <a:pPr marL="1011251" lvl="1">
              <a:buBlip>
                <a:blip r:embed="rId2"/>
              </a:buBlip>
            </a:pPr>
            <a:r>
              <a:rPr lang="en-US" dirty="0"/>
              <a:t>Indent code appropriately</a:t>
            </a:r>
          </a:p>
          <a:p>
            <a:pPr marL="1011251" lvl="1">
              <a:buBlip>
                <a:blip r:embed="rId2"/>
              </a:buBlip>
            </a:pPr>
            <a:r>
              <a:rPr lang="en-US" dirty="0"/>
              <a:t>Parenthesize to resolve ambiguity</a:t>
            </a:r>
          </a:p>
          <a:p>
            <a:pPr marL="1011251" lvl="1">
              <a:buBlip>
                <a:blip r:embed="rId2"/>
              </a:buBlip>
            </a:pPr>
            <a:r>
              <a:rPr lang="en-US" dirty="0"/>
              <a:t>Define “variables” for constants that might change!</a:t>
            </a:r>
          </a:p>
          <a:p>
            <a:pPr marL="1011251" lvl="1">
              <a:buBlip>
                <a:blip r:embed="rId2"/>
              </a:buBlip>
            </a:pPr>
            <a:r>
              <a:rPr lang="en-US" dirty="0"/>
              <a:t>Using existing functions</a:t>
            </a:r>
            <a:br>
              <a:rPr lang="en-US" dirty="0"/>
            </a:br>
            <a:r>
              <a:rPr lang="en-US" dirty="0"/>
              <a:t>Spend time searching.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Style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627288">
              <a:buBlip>
                <a:blip r:embed="rId2"/>
              </a:buBlip>
            </a:pPr>
            <a:r>
              <a:rPr lang="en-US" dirty="0"/>
              <a:t>Comment code &amp; expressions.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Don’t belabor </a:t>
            </a:r>
            <a:r>
              <a:rPr lang="en-US" dirty="0"/>
              <a:t>the obvious</a:t>
            </a:r>
          </a:p>
          <a:p>
            <a:pPr marL="627288">
              <a:buBlip>
                <a:blip r:embed="rId2"/>
              </a:buBlip>
            </a:pPr>
            <a:r>
              <a:rPr lang="en-US" dirty="0"/>
              <a:t>Don’t comment bad code, rewrite it.</a:t>
            </a:r>
          </a:p>
          <a:p>
            <a:pPr marL="627288">
              <a:buBlip>
                <a:blip r:embed="rId2"/>
              </a:buBlip>
            </a:pPr>
            <a:r>
              <a:rPr lang="en-US" dirty="0"/>
              <a:t>Don’t contradict the code in comments</a:t>
            </a:r>
          </a:p>
          <a:p>
            <a:pPr marL="627288">
              <a:buBlip>
                <a:blip r:embed="rId2"/>
              </a:buBlip>
            </a:pPr>
            <a:r>
              <a:rPr lang="en-US" dirty="0"/>
              <a:t>Clarify, don’t confuse.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Roger </a:t>
            </a:r>
            <a:r>
              <a:rPr lang="en-US" dirty="0" err="1" smtClean="0"/>
              <a:t>Peng’s</a:t>
            </a:r>
            <a:r>
              <a:rPr lang="en-US" dirty="0" smtClean="0"/>
              <a:t> Coding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Program files should </a:t>
            </a:r>
            <a:r>
              <a:rPr lang="en-US" i="1" dirty="0" smtClean="0"/>
              <a:t>always</a:t>
            </a:r>
            <a:r>
              <a:rPr lang="en-US" dirty="0" smtClean="0"/>
              <a:t> be ASCII text files. </a:t>
            </a:r>
          </a:p>
          <a:p>
            <a:r>
              <a:rPr lang="en-US" dirty="0" smtClean="0"/>
              <a:t>Program files should always be immediately source-able into R. </a:t>
            </a:r>
          </a:p>
          <a:p>
            <a:r>
              <a:rPr lang="en-US" dirty="0" smtClean="0"/>
              <a:t>Always use </a:t>
            </a:r>
            <a:r>
              <a:rPr lang="en-US" smtClean="0"/>
              <a:t>a mono-space </a:t>
            </a:r>
            <a:r>
              <a:rPr lang="en-US" dirty="0" smtClean="0"/>
              <a:t>font to write code. Variable space fonts like Times New Roman or Charter or Georgia are not appropriate.</a:t>
            </a:r>
          </a:p>
          <a:p>
            <a:r>
              <a:rPr lang="en-US" dirty="0" smtClean="0"/>
              <a:t>Always indent your code. If you use an editor like GNU </a:t>
            </a:r>
            <a:r>
              <a:rPr lang="en-US" dirty="0" err="1" smtClean="0"/>
              <a:t>Emacs</a:t>
            </a:r>
            <a:r>
              <a:rPr lang="en-US" dirty="0" smtClean="0"/>
              <a:t>, then there is support for automatic indentation of code. Indentations should be 8 spaces wide. </a:t>
            </a:r>
          </a:p>
          <a:p>
            <a:r>
              <a:rPr lang="en-US" dirty="0" smtClean="0"/>
              <a:t>Comments should be indented to the same level of indentation of the code to which the comment pertains.</a:t>
            </a:r>
          </a:p>
          <a:p>
            <a:r>
              <a:rPr lang="en-US" dirty="0" smtClean="0"/>
              <a:t>Your code should not extend past 80 columns. Break long lines if you have to. Exceptions can be made only for hard-coded constants (such as path names or URLs) which cannot easily be wrapped or shortened.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Participation – 4%</a:t>
            </a:r>
          </a:p>
          <a:p>
            <a:r>
              <a:rPr lang="en-US" dirty="0" smtClean="0"/>
              <a:t>HW Assignments – 6 for a total of 48%  </a:t>
            </a:r>
          </a:p>
          <a:p>
            <a:r>
              <a:rPr lang="en-US" dirty="0" smtClean="0"/>
              <a:t>Projects – 2 for a total of 36%</a:t>
            </a:r>
          </a:p>
          <a:p>
            <a:r>
              <a:rPr lang="en-US" dirty="0" smtClean="0"/>
              <a:t>Final exam – 12%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is there to make sure students have learned the basics</a:t>
            </a:r>
          </a:p>
          <a:p>
            <a:r>
              <a:rPr lang="en-US" dirty="0" smtClean="0"/>
              <a:t>Provide return values for code</a:t>
            </a:r>
          </a:p>
          <a:p>
            <a:r>
              <a:rPr lang="en-US" dirty="0" smtClean="0"/>
              <a:t>Apply reasoning to a particular setting</a:t>
            </a:r>
          </a:p>
          <a:p>
            <a:r>
              <a:rPr lang="en-US" dirty="0" smtClean="0"/>
              <a:t>Demonstrate understanding of basic concepts</a:t>
            </a:r>
          </a:p>
          <a:p>
            <a:r>
              <a:rPr lang="en-US" dirty="0" smtClean="0"/>
              <a:t>Tried oral exam once – with a set of provided questions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</a:t>
            </a:r>
            <a:r>
              <a:rPr lang="en-US" dirty="0" err="1" smtClean="0"/>
              <a:t>Homeworks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Shell scripts to launch R and run code, time when profiling code</a:t>
            </a:r>
          </a:p>
          <a:p>
            <a:r>
              <a:rPr lang="en-US" dirty="0" smtClean="0"/>
              <a:t>Focus on one aspect of the HW</a:t>
            </a:r>
          </a:p>
          <a:p>
            <a:r>
              <a:rPr lang="en-US" dirty="0" smtClean="0"/>
              <a:t>TAs do HW grading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Rubric </a:t>
            </a:r>
            <a:r>
              <a:rPr lang="en-US" dirty="0" smtClean="0"/>
              <a:t>for projects – holistic grading </a:t>
            </a:r>
          </a:p>
          <a:p>
            <a:pPr lvl="0"/>
            <a:r>
              <a:rPr lang="en-US" dirty="0" smtClean="0"/>
              <a:t>Grading projects – emphasis on written report and plots. </a:t>
            </a:r>
          </a:p>
          <a:p>
            <a:pPr lvl="0"/>
            <a:r>
              <a:rPr lang="en-US" dirty="0" smtClean="0"/>
              <a:t>Peer grading – I tried it last spring for another course</a:t>
            </a:r>
          </a:p>
          <a:p>
            <a:pPr lvl="0"/>
            <a:r>
              <a:rPr lang="en-US" dirty="0" smtClean="0"/>
              <a:t>Have each student denote contributions to project of each team member (split 100% of effort, excluding self) – ask on final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of Student Conduct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Want to encourage discussion, but the code and text must be your own</a:t>
            </a:r>
          </a:p>
          <a:p>
            <a:r>
              <a:rPr lang="en-US" dirty="0" smtClean="0"/>
              <a:t>Writing code is like writing a paper, you must acknowledge the contribution of others</a:t>
            </a:r>
          </a:p>
          <a:p>
            <a:r>
              <a:rPr lang="en-US" dirty="0" smtClean="0"/>
              <a:t>Syllabus includes a reference to the campus code</a:t>
            </a:r>
          </a:p>
          <a:p>
            <a:r>
              <a:rPr lang="en-US" dirty="0" smtClean="0"/>
              <a:t>If you are unsure what constitutes a violation of academic honesty, see the instructor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133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80 students</a:t>
            </a:r>
          </a:p>
          <a:p>
            <a:r>
              <a:rPr lang="en-US" dirty="0" smtClean="0"/>
              <a:t>Sophomores and juniors</a:t>
            </a:r>
          </a:p>
          <a:p>
            <a:r>
              <a:rPr lang="en-US" dirty="0" smtClean="0"/>
              <a:t>Stat, Math, CS, and other science and eng majors </a:t>
            </a:r>
          </a:p>
          <a:p>
            <a:r>
              <a:rPr lang="en-US" dirty="0" smtClean="0"/>
              <a:t>No prerequisites for the course</a:t>
            </a:r>
          </a:p>
          <a:p>
            <a:r>
              <a:rPr lang="en-US" dirty="0" smtClean="0"/>
              <a:t>3 hours of “lecture”</a:t>
            </a:r>
          </a:p>
          <a:p>
            <a:r>
              <a:rPr lang="en-US" dirty="0" smtClean="0"/>
              <a:t>1 hour of lab</a:t>
            </a:r>
          </a:p>
          <a:p>
            <a:r>
              <a:rPr lang="en-US" dirty="0" smtClean="0"/>
              <a:t>Undergraduate student assistants – lab time </a:t>
            </a:r>
            <a:r>
              <a:rPr lang="en-US" smtClean="0"/>
              <a:t>and online office </a:t>
            </a:r>
            <a:r>
              <a:rPr lang="en-US" dirty="0" smtClean="0"/>
              <a:t>hours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Annotated transcripts - prepared before class and posted after class</a:t>
            </a:r>
          </a:p>
          <a:p>
            <a:r>
              <a:rPr lang="en-US" dirty="0" smtClean="0"/>
              <a:t>Worksheets – focus on main concepts; students write up solutions on board or instructor types them into computer and we discuss</a:t>
            </a:r>
          </a:p>
          <a:p>
            <a:r>
              <a:rPr lang="en-US" dirty="0" smtClean="0"/>
              <a:t>Time dedicated to discussion of projects – first amongst groups, then whole class</a:t>
            </a:r>
          </a:p>
          <a:p>
            <a:r>
              <a:rPr lang="en-US" dirty="0" err="1" smtClean="0"/>
              <a:t>Powerpoint</a:t>
            </a:r>
            <a:r>
              <a:rPr lang="en-US" dirty="0" smtClean="0"/>
              <a:t>  - limited use, post after class</a:t>
            </a:r>
          </a:p>
          <a:p>
            <a:pPr lvl="0"/>
            <a:r>
              <a:rPr lang="en-US" dirty="0" smtClean="0"/>
              <a:t>Interweave vignettes, stat topics, computing, project background - may be not all in one lecture but definitely all in one week.</a:t>
            </a:r>
          </a:p>
          <a:p>
            <a:r>
              <a:rPr lang="en-US" dirty="0" smtClean="0"/>
              <a:t>Demo – still looking for more active learning techniques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Required attendance</a:t>
            </a:r>
          </a:p>
          <a:p>
            <a:r>
              <a:rPr lang="en-US" dirty="0" smtClean="0"/>
              <a:t>Worksheets – early on students worked on worksheets that focused on concepts needed for assignments</a:t>
            </a:r>
          </a:p>
          <a:p>
            <a:r>
              <a:rPr lang="en-US" dirty="0" smtClean="0"/>
              <a:t>Free-form – most recently students work on assignments and get assistance from TA and Undergrad TAs</a:t>
            </a:r>
          </a:p>
          <a:p>
            <a:r>
              <a:rPr lang="en-US" dirty="0" smtClean="0"/>
              <a:t>Undergrad TAs – hire 2-3 students who took the class the previous semester to act as helpers in lab and in chat room </a:t>
            </a:r>
          </a:p>
          <a:p>
            <a:r>
              <a:rPr lang="en-US" dirty="0" smtClean="0"/>
              <a:t> New </a:t>
            </a:r>
            <a:r>
              <a:rPr lang="en-US" dirty="0" err="1" smtClean="0"/>
              <a:t>labroom</a:t>
            </a:r>
            <a:r>
              <a:rPr lang="en-US" dirty="0" smtClean="0"/>
              <a:t>, shared laptops, tables seat 2-3, projector can display student work:  can move in and out of whole class discussion and group work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Asynchronous forums – </a:t>
            </a:r>
          </a:p>
          <a:p>
            <a:pPr lvl="1"/>
            <a:r>
              <a:rPr lang="en-US" dirty="0" smtClean="0"/>
              <a:t>Thread for each HW/project and for general questions</a:t>
            </a:r>
          </a:p>
          <a:p>
            <a:pPr lvl="1"/>
            <a:r>
              <a:rPr lang="en-US" dirty="0" smtClean="0"/>
              <a:t>Progress from instructor answering all questions to students answering each others questions</a:t>
            </a:r>
          </a:p>
          <a:p>
            <a:pPr lvl="1"/>
            <a:r>
              <a:rPr lang="en-US" dirty="0" smtClean="0"/>
              <a:t>Avoid posting code</a:t>
            </a:r>
          </a:p>
          <a:p>
            <a:pPr lvl="1"/>
            <a:r>
              <a:rPr lang="en-US" dirty="0" smtClean="0"/>
              <a:t>Expect everyone to post a question or answer within first couple of weeks of the semester</a:t>
            </a:r>
          </a:p>
          <a:p>
            <a:pPr lvl="1"/>
            <a:r>
              <a:rPr lang="en-US" dirty="0" smtClean="0"/>
              <a:t>Any email questions or OH questions that are pertinent to all, instructor posts the Q and the A or asks the student to post the Q in order to get the A.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Chat room</a:t>
            </a:r>
          </a:p>
          <a:p>
            <a:pPr lvl="1"/>
            <a:r>
              <a:rPr lang="en-US" dirty="0" smtClean="0"/>
              <a:t>Converted instructor OH into chat room time</a:t>
            </a:r>
          </a:p>
          <a:p>
            <a:pPr lvl="1"/>
            <a:r>
              <a:rPr lang="en-US" dirty="0" smtClean="0"/>
              <a:t>Later in the evening when students are working on assignments</a:t>
            </a:r>
          </a:p>
          <a:p>
            <a:pPr lvl="1"/>
            <a:r>
              <a:rPr lang="en-US" dirty="0" smtClean="0"/>
              <a:t>It can get quite confusing when answering many questions at once</a:t>
            </a:r>
          </a:p>
          <a:p>
            <a:pPr lvl="1"/>
            <a:r>
              <a:rPr lang="en-US" dirty="0" smtClean="0"/>
              <a:t>Many students hang out in the chat room observing; they gain courage to ask questions as semester progresses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Electronic forms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Wiki</a:t>
            </a:r>
          </a:p>
          <a:p>
            <a:pPr lvl="1"/>
            <a:r>
              <a:rPr lang="en-US" dirty="0" smtClean="0"/>
              <a:t>Used to create groups, and post their assignments</a:t>
            </a:r>
          </a:p>
          <a:p>
            <a:pPr lvl="1"/>
            <a:r>
              <a:rPr lang="en-US" dirty="0" smtClean="0"/>
              <a:t>Potential to create course materials  </a:t>
            </a:r>
          </a:p>
          <a:p>
            <a:r>
              <a:rPr lang="en-US" dirty="0" smtClean="0"/>
              <a:t>Google groups</a:t>
            </a:r>
          </a:p>
          <a:p>
            <a:pPr lvl="1"/>
            <a:r>
              <a:rPr lang="en-US" dirty="0" smtClean="0"/>
              <a:t>Archive of messages sent to the group</a:t>
            </a:r>
          </a:p>
          <a:p>
            <a:pPr lvl="1"/>
            <a:r>
              <a:rPr lang="en-US" dirty="0" smtClean="0"/>
              <a:t>Expect all students to participate in asking and/or answering questions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and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Balance 6 HW and 2 projects</a:t>
            </a:r>
          </a:p>
          <a:p>
            <a:r>
              <a:rPr lang="en-US" dirty="0" err="1" smtClean="0"/>
              <a:t>HWs</a:t>
            </a:r>
            <a:endParaRPr lang="en-US" dirty="0" smtClean="0"/>
          </a:p>
          <a:p>
            <a:pPr lvl="1"/>
            <a:r>
              <a:rPr lang="en-US" dirty="0" smtClean="0"/>
              <a:t> Smaller in scope</a:t>
            </a:r>
          </a:p>
          <a:p>
            <a:pPr lvl="1"/>
            <a:r>
              <a:rPr lang="en-US" dirty="0" smtClean="0"/>
              <a:t>Mix of computational tasks and EDA</a:t>
            </a:r>
          </a:p>
          <a:p>
            <a:pPr lvl="1"/>
            <a:r>
              <a:rPr lang="en-US" dirty="0" smtClean="0"/>
              <a:t>Feed into projects</a:t>
            </a:r>
          </a:p>
          <a:p>
            <a:r>
              <a:rPr lang="en-US" dirty="0" smtClean="0"/>
              <a:t>Projects </a:t>
            </a:r>
          </a:p>
          <a:p>
            <a:pPr lvl="1"/>
            <a:r>
              <a:rPr lang="en-US" dirty="0" smtClean="0"/>
              <a:t>Break into stages – quality control, timing</a:t>
            </a:r>
          </a:p>
          <a:p>
            <a:pPr lvl="1"/>
            <a:r>
              <a:rPr lang="en-US" dirty="0" smtClean="0"/>
              <a:t>Done in groups</a:t>
            </a:r>
          </a:p>
          <a:p>
            <a:pPr lvl="1"/>
            <a:r>
              <a:rPr lang="en-US" dirty="0" smtClean="0"/>
              <a:t>Combines multiple topics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Group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Most </a:t>
            </a:r>
            <a:r>
              <a:rPr lang="en-US" dirty="0" err="1" smtClean="0"/>
              <a:t>HWs</a:t>
            </a:r>
            <a:r>
              <a:rPr lang="en-US" dirty="0" smtClean="0"/>
              <a:t> are done individually</a:t>
            </a:r>
          </a:p>
          <a:p>
            <a:pPr lvl="0"/>
            <a:r>
              <a:rPr lang="en-US" dirty="0" smtClean="0"/>
              <a:t>Projects are done in groups</a:t>
            </a:r>
          </a:p>
          <a:p>
            <a:pPr lvl="1"/>
            <a:r>
              <a:rPr lang="en-US" dirty="0" smtClean="0"/>
              <a:t>take photos of the group</a:t>
            </a:r>
          </a:p>
          <a:p>
            <a:pPr lvl="1"/>
            <a:r>
              <a:rPr lang="en-US" dirty="0" smtClean="0"/>
              <a:t>Group name</a:t>
            </a:r>
          </a:p>
          <a:p>
            <a:pPr lvl="1"/>
            <a:r>
              <a:rPr lang="en-US" dirty="0" smtClean="0"/>
              <a:t>Spend time in class creating groups </a:t>
            </a:r>
          </a:p>
          <a:p>
            <a:pPr lvl="0"/>
            <a:r>
              <a:rPr lang="en-US" dirty="0" smtClean="0"/>
              <a:t>When groups work on different projects, they meet me outside of class</a:t>
            </a:r>
          </a:p>
          <a:p>
            <a:pPr lvl="0"/>
            <a:r>
              <a:rPr lang="en-US" dirty="0" smtClean="0"/>
              <a:t>Mix up group members between first and second project</a:t>
            </a:r>
          </a:p>
          <a:p>
            <a:pPr lvl="0"/>
            <a:r>
              <a:rPr lang="en-US" dirty="0" smtClean="0"/>
              <a:t>Same grade for all group members, unless it is clear that someone has not done their share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981</Words>
  <Application>Microsoft Macintosh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Course Logistics</vt:lpstr>
      <vt:lpstr>Stat 133</vt:lpstr>
      <vt:lpstr>Lecture Formats</vt:lpstr>
      <vt:lpstr>Lab Format</vt:lpstr>
      <vt:lpstr>Electronic discussions</vt:lpstr>
      <vt:lpstr>Electronic Discussions</vt:lpstr>
      <vt:lpstr>Other Electronic forms of communication</vt:lpstr>
      <vt:lpstr>Homework and Projects</vt:lpstr>
      <vt:lpstr>Group work</vt:lpstr>
      <vt:lpstr>Alternative</vt:lpstr>
      <vt:lpstr>Kernighan &amp; Pike - TPoP</vt:lpstr>
      <vt:lpstr>Style</vt:lpstr>
      <vt:lpstr>Roger Peng’s Coding Standards</vt:lpstr>
      <vt:lpstr>Grading Policy</vt:lpstr>
      <vt:lpstr>Exams</vt:lpstr>
      <vt:lpstr>Grading Homeworks</vt:lpstr>
      <vt:lpstr>Grading Projects</vt:lpstr>
      <vt:lpstr>Code of Student Conduct </vt:lpstr>
    </vt:vector>
  </TitlesOfParts>
  <Company>UC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Logistics</dc:title>
  <dc:creator>Deborah Nolan</dc:creator>
  <cp:lastModifiedBy>Deborah Nolan</cp:lastModifiedBy>
  <cp:revision>15</cp:revision>
  <dcterms:created xsi:type="dcterms:W3CDTF">2010-07-30T12:57:38Z</dcterms:created>
  <dcterms:modified xsi:type="dcterms:W3CDTF">2010-07-30T13:00:44Z</dcterms:modified>
</cp:coreProperties>
</file>