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6" r:id="rId11"/>
    <p:sldId id="268" r:id="rId12"/>
    <p:sldId id="269" r:id="rId13"/>
    <p:sldId id="270" r:id="rId14"/>
    <p:sldId id="271" r:id="rId15"/>
    <p:sldId id="265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4" r:id="rId26"/>
    <p:sldId id="282" r:id="rId27"/>
    <p:sldId id="283" r:id="rId28"/>
    <p:sldId id="280" r:id="rId29"/>
    <p:sldId id="285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86" r:id="rId39"/>
    <p:sldId id="296" r:id="rId40"/>
    <p:sldId id="297" r:id="rId41"/>
    <p:sldId id="298" r:id="rId42"/>
    <p:sldId id="299" r:id="rId43"/>
    <p:sldId id="287" r:id="rId44"/>
    <p:sldId id="300" r:id="rId45"/>
    <p:sldId id="301" r:id="rId46"/>
    <p:sldId id="302" r:id="rId47"/>
    <p:sldId id="303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0AE1C-ED98-3B46-8537-9EBB14486F5B}" type="datetimeFigureOut">
              <a:rPr lang="en-US" smtClean="0"/>
              <a:t>8/1/10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B35A6-6764-0849-916A-F507AAB26F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way – S3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 provides a much better approach than the sequence of if() statements and making copies of functions.</a:t>
            </a:r>
          </a:p>
          <a:p>
            <a:r>
              <a:rPr lang="en-US" dirty="0" smtClean="0"/>
              <a:t>We define a generic function such as plot() as follows:</a:t>
            </a:r>
            <a:br>
              <a:rPr lang="en-US" dirty="0" smtClean="0"/>
            </a:br>
            <a:r>
              <a:rPr lang="en-US" dirty="0" smtClean="0"/>
              <a:t>   plot = </a:t>
            </a:r>
            <a:r>
              <a:rPr lang="en-US" dirty="0" err="1" smtClean="0"/>
              <a:t>function(x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UseMethod(“plot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The body calls </a:t>
            </a:r>
            <a:r>
              <a:rPr lang="en-US" dirty="0" err="1" smtClean="0"/>
              <a:t>UseMethod</a:t>
            </a:r>
            <a:r>
              <a:rPr lang="en-US" dirty="0" smtClean="0"/>
              <a:t>() with the name of the generic.</a:t>
            </a:r>
          </a:p>
          <a:p>
            <a:r>
              <a:rPr lang="en-US" dirty="0" smtClean="0"/>
              <a:t>This means that when the generic plot() function is actually called (not defined), it will look for the </a:t>
            </a:r>
            <a:r>
              <a:rPr lang="en-US" dirty="0" err="1" smtClean="0"/>
              <a:t>appopriate</a:t>
            </a:r>
            <a:r>
              <a:rPr lang="en-US" dirty="0" smtClean="0"/>
              <a:t> method based on the type of </a:t>
            </a:r>
            <a:r>
              <a:rPr lang="en-US" dirty="0" err="1" smtClean="0"/>
              <a:t>x</a:t>
            </a:r>
            <a:r>
              <a:rPr lang="en-US" dirty="0" smtClean="0"/>
              <a:t>.</a:t>
            </a:r>
          </a:p>
          <a:p>
            <a:r>
              <a:rPr lang="en-US" dirty="0" smtClean="0"/>
              <a:t>(It can use a different argument, e.g. </a:t>
            </a:r>
            <a:r>
              <a:rPr lang="en-US" dirty="0" err="1" smtClean="0"/>
              <a:t>y</a:t>
            </a:r>
            <a:r>
              <a:rPr lang="en-US" dirty="0" smtClean="0"/>
              <a:t>, but typically we “dispatch” on the type of the first argument.)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 how does </a:t>
            </a:r>
            <a:r>
              <a:rPr lang="en-US" dirty="0" err="1" smtClean="0"/>
              <a:t>UseMethod</a:t>
            </a:r>
            <a:r>
              <a:rPr lang="en-US" dirty="0" smtClean="0"/>
              <a:t>() find the appropriate method for a given class</a:t>
            </a:r>
          </a:p>
          <a:p>
            <a:r>
              <a:rPr lang="en-US" dirty="0" smtClean="0"/>
              <a:t>We use a very simple convention:</a:t>
            </a:r>
          </a:p>
          <a:p>
            <a:pPr lvl="1"/>
            <a:r>
              <a:rPr lang="en-US" dirty="0" smtClean="0"/>
              <a:t>find a function named </a:t>
            </a:r>
            <a:br>
              <a:rPr lang="en-US" dirty="0" smtClean="0"/>
            </a:br>
            <a:r>
              <a:rPr lang="en-US" dirty="0" smtClean="0"/>
              <a:t>   &lt;generic name&gt;.&lt;class name&gt;</a:t>
            </a:r>
            <a:br>
              <a:rPr lang="en-US" dirty="0" smtClean="0"/>
            </a:br>
            <a:r>
              <a:rPr lang="en-US" dirty="0" smtClean="0"/>
              <a:t>   e.g.  </a:t>
            </a:r>
            <a:r>
              <a:rPr lang="en-US" dirty="0" err="1" smtClean="0"/>
              <a:t>plot.glm</a:t>
            </a:r>
            <a:r>
              <a:rPr lang="en-US" dirty="0" smtClean="0"/>
              <a:t> or </a:t>
            </a:r>
            <a:r>
              <a:rPr lang="en-US" dirty="0" err="1" smtClean="0"/>
              <a:t>plot.lm</a:t>
            </a:r>
            <a:r>
              <a:rPr lang="en-US" dirty="0" smtClean="0"/>
              <a:t> or </a:t>
            </a:r>
            <a:r>
              <a:rPr lang="en-US" dirty="0" err="1" smtClean="0"/>
              <a:t>plot.function</a:t>
            </a:r>
            <a:endParaRPr lang="en-US" dirty="0" smtClean="0"/>
          </a:p>
          <a:p>
            <a:r>
              <a:rPr lang="en-US" dirty="0" smtClean="0"/>
              <a:t>Algorithmically, you can think of it this way:</a:t>
            </a:r>
          </a:p>
          <a:p>
            <a:pPr lvl="1"/>
            <a:r>
              <a:rPr lang="en-US" dirty="0" err="1" smtClean="0"/>
              <a:t>find(paste(“plot</a:t>
            </a:r>
            <a:r>
              <a:rPr lang="en-US" dirty="0" smtClean="0"/>
              <a:t>”, </a:t>
            </a:r>
            <a:r>
              <a:rPr lang="en-US" dirty="0" err="1" smtClean="0"/>
              <a:t>c(class(x</a:t>
            </a:r>
            <a:r>
              <a:rPr lang="en-US" dirty="0" smtClean="0"/>
              <a:t>), “default”), sep = “.”))</a:t>
            </a:r>
          </a:p>
          <a:p>
            <a:pPr lvl="1"/>
            <a:r>
              <a:rPr lang="en-US" dirty="0" smtClean="0"/>
              <a:t>i.e. paste the generic name to each of the elements in the class vector, including the word “default” and find functions with these names</a:t>
            </a:r>
          </a:p>
          <a:p>
            <a:pPr lvl="2"/>
            <a:r>
              <a:rPr lang="en-US" dirty="0" smtClean="0"/>
              <a:t>use the first of these, or if none exists, raise an error</a:t>
            </a:r>
          </a:p>
          <a:p>
            <a:pPr lvl="2"/>
            <a:r>
              <a:rPr lang="en-US" dirty="0" smtClean="0"/>
              <a:t>by adding default to the names of the classes, we can have a catch-all case, which may or may not make sense for the particular generic. 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 suppose we introduce a new class, say  “Normal” to represent a Normal distribution.</a:t>
            </a:r>
          </a:p>
          <a:p>
            <a:r>
              <a:rPr lang="en-US" dirty="0" smtClean="0"/>
              <a:t>dist = </a:t>
            </a:r>
            <a:r>
              <a:rPr lang="en-US" dirty="0" err="1" smtClean="0"/>
              <a:t>c(mean</a:t>
            </a:r>
            <a:r>
              <a:rPr lang="en-US" dirty="0" smtClean="0"/>
              <a:t> = 4, </a:t>
            </a:r>
            <a:r>
              <a:rPr lang="en-US" dirty="0" err="1" smtClean="0"/>
              <a:t>sd</a:t>
            </a:r>
            <a:r>
              <a:rPr lang="en-US" dirty="0" smtClean="0"/>
              <a:t> = 5)</a:t>
            </a:r>
            <a:br>
              <a:rPr lang="en-US" dirty="0" smtClean="0"/>
            </a:br>
            <a:r>
              <a:rPr lang="en-US" dirty="0" err="1" smtClean="0"/>
              <a:t>class(dist</a:t>
            </a:r>
            <a:r>
              <a:rPr lang="en-US" dirty="0" smtClean="0"/>
              <a:t>) = “Normal”</a:t>
            </a:r>
          </a:p>
          <a:p>
            <a:r>
              <a:rPr lang="en-US" dirty="0" smtClean="0"/>
              <a:t>(or </a:t>
            </a:r>
            <a:r>
              <a:rPr lang="en-US" dirty="0" err="1" smtClean="0"/>
              <a:t>structure(c(mean</a:t>
            </a:r>
            <a:r>
              <a:rPr lang="en-US" dirty="0" smtClean="0"/>
              <a:t> = 4, </a:t>
            </a:r>
            <a:r>
              <a:rPr lang="en-US" dirty="0" err="1" smtClean="0"/>
              <a:t>sd</a:t>
            </a:r>
            <a:r>
              <a:rPr lang="en-US" dirty="0" smtClean="0"/>
              <a:t> = 5), class = “Normal”)))</a:t>
            </a:r>
          </a:p>
          <a:p>
            <a:r>
              <a:rPr lang="en-US" dirty="0" smtClean="0"/>
              <a:t>So we haven’t formally defined a class “Normal”, but just put a label on the object dist to identify it as an object of class “Normal”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 be able to allow users to draw the density of the particular “Normal” object, we can define a method for plot() as</a:t>
            </a:r>
          </a:p>
          <a:p>
            <a:pPr lvl="1"/>
            <a:r>
              <a:rPr lang="en-US" dirty="0" err="1" smtClean="0"/>
              <a:t>plot.Normal</a:t>
            </a:r>
            <a:r>
              <a:rPr lang="en-US" dirty="0" smtClean="0"/>
              <a:t> = 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function(x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...) {</a:t>
            </a:r>
          </a:p>
          <a:p>
            <a:pPr lvl="1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lims</a:t>
            </a:r>
            <a:r>
              <a:rPr lang="en-US" dirty="0" smtClean="0"/>
              <a:t> = </a:t>
            </a:r>
            <a:r>
              <a:rPr lang="en-US" dirty="0" err="1" smtClean="0"/>
              <a:t>x["mean</a:t>
            </a:r>
            <a:r>
              <a:rPr lang="en-US" dirty="0" smtClean="0"/>
              <a:t>"] + </a:t>
            </a:r>
            <a:r>
              <a:rPr lang="en-US" dirty="0" err="1" smtClean="0"/>
              <a:t>c</a:t>
            </a:r>
            <a:r>
              <a:rPr lang="en-US" dirty="0" smtClean="0"/>
              <a:t>(- 3* </a:t>
            </a:r>
            <a:r>
              <a:rPr lang="en-US" dirty="0" err="1" smtClean="0"/>
              <a:t>x["sd</a:t>
            </a:r>
            <a:r>
              <a:rPr lang="en-US" dirty="0" smtClean="0"/>
              <a:t>"],  3* </a:t>
            </a:r>
            <a:r>
              <a:rPr lang="en-US" dirty="0" err="1" smtClean="0"/>
              <a:t>x["sd</a:t>
            </a:r>
            <a:r>
              <a:rPr lang="en-US" dirty="0" smtClean="0"/>
              <a:t>"])</a:t>
            </a:r>
          </a:p>
          <a:p>
            <a:pPr lvl="1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h</a:t>
            </a:r>
            <a:r>
              <a:rPr lang="en-US" dirty="0" smtClean="0"/>
              <a:t> = seq(lims[1], lims[2], length = 1000)</a:t>
            </a:r>
          </a:p>
          <a:p>
            <a:pPr lvl="1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plot(h</a:t>
            </a:r>
            <a:r>
              <a:rPr lang="en-US" dirty="0" smtClean="0"/>
              <a:t>, </a:t>
            </a:r>
            <a:r>
              <a:rPr lang="en-US" dirty="0" err="1" smtClean="0"/>
              <a:t>dnorm(h</a:t>
            </a:r>
            <a:r>
              <a:rPr lang="en-US" dirty="0" smtClean="0"/>
              <a:t>, </a:t>
            </a:r>
            <a:r>
              <a:rPr lang="en-US" dirty="0" err="1" smtClean="0"/>
              <a:t>x["mean</a:t>
            </a:r>
            <a:r>
              <a:rPr lang="en-US" dirty="0" smtClean="0"/>
              <a:t>"], </a:t>
            </a:r>
            <a:r>
              <a:rPr lang="en-US" dirty="0" err="1" smtClean="0"/>
              <a:t>x["sd</a:t>
            </a:r>
            <a:r>
              <a:rPr lang="en-US" dirty="0" smtClean="0"/>
              <a:t>"]), type = "</a:t>
            </a:r>
            <a:r>
              <a:rPr lang="en-US" dirty="0" err="1" smtClean="0"/>
              <a:t>l</a:t>
            </a:r>
            <a:r>
              <a:rPr lang="en-US" dirty="0" smtClean="0"/>
              <a:t>”, …)</a:t>
            </a:r>
          </a:p>
          <a:p>
            <a:pPr lvl="1">
              <a:buNone/>
            </a:pPr>
            <a:r>
              <a:rPr lang="en-US" dirty="0" smtClean="0"/>
              <a:t> }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Now when we call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plot(dist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the generic plot() function will look for </a:t>
            </a:r>
            <a:r>
              <a:rPr lang="en-US" dirty="0" err="1" smtClean="0"/>
              <a:t>plot.Normal</a:t>
            </a:r>
            <a:r>
              <a:rPr lang="en-US" dirty="0" smtClean="0"/>
              <a:t> and use our new method.</a:t>
            </a:r>
          </a:p>
          <a:p>
            <a:r>
              <a:rPr lang="en-US" dirty="0" smtClean="0"/>
              <a:t>We have not changed any code, just added a new class and method. </a:t>
            </a:r>
          </a:p>
          <a:p>
            <a:r>
              <a:rPr lang="en-US" dirty="0" smtClean="0"/>
              <a:t>So we haven’t broken code or needed to retest the original.</a:t>
            </a:r>
          </a:p>
          <a:p>
            <a:r>
              <a:rPr lang="en-US" dirty="0" smtClean="0"/>
              <a:t>And others can define new classes in exactly the same, isolated manner, e.g. Exponential, Poisson, Cauchy, or for totally different types of objects.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second important benefit of OOP is inheritance.</a:t>
            </a:r>
          </a:p>
          <a:p>
            <a:r>
              <a:rPr lang="en-US" dirty="0" smtClean="0"/>
              <a:t>Let’s look at our </a:t>
            </a:r>
            <a:r>
              <a:rPr lang="en-US" dirty="0" err="1" smtClean="0"/>
              <a:t>glm</a:t>
            </a:r>
            <a:r>
              <a:rPr lang="en-US" dirty="0" smtClean="0"/>
              <a:t> object again</a:t>
            </a:r>
          </a:p>
          <a:p>
            <a:pPr lvl="1"/>
            <a:r>
              <a:rPr lang="en-US" dirty="0" smtClean="0"/>
              <a:t>It has a class vector of </a:t>
            </a:r>
            <a:r>
              <a:rPr lang="en-US" dirty="0" err="1" smtClean="0"/>
              <a:t>c(“glm</a:t>
            </a:r>
            <a:r>
              <a:rPr lang="en-US" dirty="0" smtClean="0"/>
              <a:t>”, “lm”), i.e. two labels.</a:t>
            </a:r>
          </a:p>
          <a:p>
            <a:r>
              <a:rPr lang="en-US" dirty="0" err="1" smtClean="0"/>
              <a:t>plot(glm.mtcars</a:t>
            </a:r>
            <a:r>
              <a:rPr lang="en-US" dirty="0" smtClean="0"/>
              <a:t>) causes the generic to look for a method named </a:t>
            </a:r>
            <a:r>
              <a:rPr lang="en-US" dirty="0" err="1" smtClean="0"/>
              <a:t>plot.glm</a:t>
            </a:r>
            <a:endParaRPr lang="en-US" dirty="0" smtClean="0"/>
          </a:p>
          <a:p>
            <a:pPr lvl="1"/>
            <a:r>
              <a:rPr lang="en-US" dirty="0" smtClean="0"/>
              <a:t>there is none (check)</a:t>
            </a:r>
          </a:p>
          <a:p>
            <a:pPr lvl="1"/>
            <a:r>
              <a:rPr lang="en-US" dirty="0" smtClean="0"/>
              <a:t>so it uses </a:t>
            </a:r>
            <a:r>
              <a:rPr lang="en-US" dirty="0" err="1" smtClean="0"/>
              <a:t>plot.lm</a:t>
            </a:r>
            <a:r>
              <a:rPr lang="en-US" dirty="0" smtClean="0"/>
              <a:t> which does exist.</a:t>
            </a:r>
          </a:p>
          <a:p>
            <a:r>
              <a:rPr lang="en-US" dirty="0" smtClean="0"/>
              <a:t>Our </a:t>
            </a:r>
            <a:r>
              <a:rPr lang="en-US" dirty="0" err="1" smtClean="0"/>
              <a:t>glm</a:t>
            </a:r>
            <a:r>
              <a:rPr lang="en-US" dirty="0" smtClean="0"/>
              <a:t> object inherits the methods for the “parent” classes when there is not a method that is specific to the </a:t>
            </a:r>
            <a:r>
              <a:rPr lang="en-US" dirty="0" err="1" smtClean="0"/>
              <a:t>glm</a:t>
            </a:r>
            <a:r>
              <a:rPr lang="en-US" dirty="0" smtClean="0"/>
              <a:t> class.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glm</a:t>
            </a:r>
            <a:r>
              <a:rPr lang="en-US" dirty="0" smtClean="0"/>
              <a:t> object is an lm object, but we can override or specialize certain methods.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that use the inherited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might define a method for plot for a </a:t>
            </a:r>
            <a:r>
              <a:rPr lang="en-US" dirty="0" err="1" smtClean="0"/>
              <a:t>glm</a:t>
            </a:r>
            <a:r>
              <a:rPr lang="en-US" dirty="0" smtClean="0"/>
              <a:t> class that does something different from an lm object. </a:t>
            </a:r>
          </a:p>
          <a:p>
            <a:pPr lvl="1"/>
            <a:r>
              <a:rPr lang="en-US" dirty="0" smtClean="0"/>
              <a:t>we can do this by defining a function </a:t>
            </a:r>
            <a:r>
              <a:rPr lang="en-US" dirty="0" err="1" smtClean="0"/>
              <a:t>plot.glm</a:t>
            </a:r>
            <a:r>
              <a:rPr lang="en-US" dirty="0" smtClean="0"/>
              <a:t>() </a:t>
            </a:r>
          </a:p>
          <a:p>
            <a:r>
              <a:rPr lang="en-US" dirty="0" smtClean="0"/>
              <a:t>In many cases, such a method might want to do some pre-computations and then call the method inherited from the lm class.</a:t>
            </a:r>
          </a:p>
          <a:p>
            <a:r>
              <a:rPr lang="en-US" dirty="0" smtClean="0"/>
              <a:t>To do this, we would write our method something like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plot.glm</a:t>
            </a:r>
            <a:r>
              <a:rPr lang="en-US" dirty="0" smtClean="0"/>
              <a:t> = </a:t>
            </a:r>
            <a:r>
              <a:rPr lang="en-US" dirty="0" err="1" smtClean="0"/>
              <a:t>function(x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 {</a:t>
            </a:r>
            <a:br>
              <a:rPr lang="en-US" dirty="0" smtClean="0"/>
            </a:br>
            <a:r>
              <a:rPr lang="en-US" dirty="0" smtClean="0"/>
              <a:t>              # here we do some </a:t>
            </a:r>
            <a:r>
              <a:rPr lang="en-US" dirty="0" err="1" smtClean="0"/>
              <a:t>precomputations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</a:t>
            </a:r>
            <a:r>
              <a:rPr lang="en-US" dirty="0" err="1" smtClean="0"/>
              <a:t>cat(“in</a:t>
            </a:r>
            <a:r>
              <a:rPr lang="en-US" dirty="0" smtClean="0"/>
              <a:t> </a:t>
            </a:r>
            <a:r>
              <a:rPr lang="en-US" dirty="0" err="1" smtClean="0"/>
              <a:t>plot.glm\n</a:t>
            </a:r>
            <a:r>
              <a:rPr lang="en-US" dirty="0" smtClean="0"/>
              <a:t>”)</a:t>
            </a:r>
            <a:br>
              <a:rPr lang="en-US" dirty="0" smtClean="0"/>
            </a:br>
            <a:r>
              <a:rPr lang="en-US" dirty="0" smtClean="0"/>
              <a:t>            </a:t>
            </a:r>
            <a:r>
              <a:rPr lang="en-US" dirty="0" err="1" smtClean="0"/>
              <a:t>NextMethod(“plot</a:t>
            </a:r>
            <a:r>
              <a:rPr lang="en-US" dirty="0" smtClean="0"/>
              <a:t>”) # call the inherited method from lm.</a:t>
            </a:r>
            <a:br>
              <a:rPr lang="en-US" dirty="0" smtClean="0"/>
            </a:br>
            <a:r>
              <a:rPr lang="en-US" dirty="0" smtClean="0"/>
              <a:t>       }</a:t>
            </a:r>
          </a:p>
          <a:p>
            <a:r>
              <a:rPr lang="en-US" dirty="0" smtClean="0"/>
              <a:t>Here we are passing control back to the next method that would have been called by the generic if </a:t>
            </a:r>
            <a:r>
              <a:rPr lang="en-US" dirty="0" err="1" smtClean="0"/>
              <a:t>plot.glm</a:t>
            </a:r>
            <a:r>
              <a:rPr lang="en-US" dirty="0" smtClean="0"/>
              <a:t> had not been defined.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could have written the previous method as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plot.glm</a:t>
            </a:r>
            <a:r>
              <a:rPr lang="en-US" dirty="0" smtClean="0"/>
              <a:t> = </a:t>
            </a:r>
            <a:r>
              <a:rPr lang="en-US" dirty="0" err="1" smtClean="0"/>
              <a:t>function(x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 {</a:t>
            </a:r>
            <a:br>
              <a:rPr lang="en-US" dirty="0" smtClean="0"/>
            </a:br>
            <a:r>
              <a:rPr lang="en-US" dirty="0" smtClean="0"/>
              <a:t>            </a:t>
            </a:r>
            <a:r>
              <a:rPr lang="en-US" dirty="0" err="1" smtClean="0"/>
              <a:t>cat(“in</a:t>
            </a:r>
            <a:r>
              <a:rPr lang="en-US" dirty="0" smtClean="0"/>
              <a:t> </a:t>
            </a:r>
            <a:r>
              <a:rPr lang="en-US" dirty="0" err="1" smtClean="0"/>
              <a:t>plot.glm\n</a:t>
            </a:r>
            <a:r>
              <a:rPr lang="en-US" dirty="0" smtClean="0"/>
              <a:t>”)</a:t>
            </a:r>
            <a:br>
              <a:rPr lang="en-US" dirty="0" smtClean="0"/>
            </a:br>
            <a:r>
              <a:rPr lang="en-US" dirty="0" smtClean="0"/>
              <a:t>            </a:t>
            </a:r>
            <a:r>
              <a:rPr lang="en-US" dirty="0" err="1" smtClean="0"/>
              <a:t>plot.lm(x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 </a:t>
            </a:r>
            <a:br>
              <a:rPr lang="en-US" dirty="0" smtClean="0"/>
            </a:br>
            <a:r>
              <a:rPr lang="en-US" dirty="0" smtClean="0"/>
              <a:t>       }</a:t>
            </a:r>
          </a:p>
          <a:p>
            <a:r>
              <a:rPr lang="en-US" dirty="0" smtClean="0"/>
              <a:t>This will appear to do the same thing in most cases, but it is quite different </a:t>
            </a:r>
          </a:p>
          <a:p>
            <a:pPr lvl="1"/>
            <a:r>
              <a:rPr lang="en-US" dirty="0" smtClean="0"/>
              <a:t>it says always call </a:t>
            </a:r>
            <a:r>
              <a:rPr lang="en-US" dirty="0" err="1" smtClean="0"/>
              <a:t>plot.lm</a:t>
            </a:r>
            <a:endParaRPr lang="en-US" dirty="0" smtClean="0"/>
          </a:p>
          <a:p>
            <a:pPr lvl="1"/>
            <a:r>
              <a:rPr lang="en-US" dirty="0" smtClean="0"/>
              <a:t>but what if our </a:t>
            </a:r>
            <a:r>
              <a:rPr lang="en-US" dirty="0" err="1" smtClean="0"/>
              <a:t>glm</a:t>
            </a:r>
            <a:r>
              <a:rPr lang="en-US" dirty="0" smtClean="0"/>
              <a:t> object ‘</a:t>
            </a:r>
            <a:r>
              <a:rPr lang="en-US" dirty="0" err="1" smtClean="0"/>
              <a:t>x</a:t>
            </a:r>
            <a:r>
              <a:rPr lang="en-US" dirty="0" smtClean="0"/>
              <a:t>’ had a class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c(“glm</a:t>
            </a:r>
            <a:r>
              <a:rPr lang="en-US" dirty="0" smtClean="0"/>
              <a:t>”, “</a:t>
            </a:r>
            <a:r>
              <a:rPr lang="en-US" dirty="0" err="1"/>
              <a:t>O</a:t>
            </a:r>
            <a:r>
              <a:rPr lang="en-US" dirty="0" err="1" smtClean="0"/>
              <a:t>therClass</a:t>
            </a:r>
            <a:r>
              <a:rPr lang="en-US" dirty="0" smtClean="0"/>
              <a:t>”, “lm”)</a:t>
            </a:r>
          </a:p>
          <a:p>
            <a:pPr lvl="1"/>
            <a:r>
              <a:rPr lang="en-US" dirty="0" err="1" smtClean="0"/>
              <a:t>NextMethod</a:t>
            </a:r>
            <a:r>
              <a:rPr lang="en-US" dirty="0" smtClean="0"/>
              <a:t>() would have called the </a:t>
            </a:r>
            <a:r>
              <a:rPr lang="en-US" dirty="0" err="1" smtClean="0"/>
              <a:t>plot.OtherClass</a:t>
            </a:r>
            <a:r>
              <a:rPr lang="en-US" dirty="0" smtClean="0"/>
              <a:t>() method, not </a:t>
            </a:r>
            <a:r>
              <a:rPr lang="en-US" dirty="0" err="1" smtClean="0"/>
              <a:t>plot.lm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So better to use </a:t>
            </a:r>
            <a:r>
              <a:rPr lang="en-US" dirty="0" err="1" smtClean="0"/>
              <a:t>NextMethod</a:t>
            </a:r>
            <a:r>
              <a:rPr lang="en-US" dirty="0" smtClean="0"/>
              <a:t>() as it respects the actual class hierarchy on the object at run-time rather than when the </a:t>
            </a:r>
            <a:r>
              <a:rPr lang="en-US" dirty="0" err="1" smtClean="0"/>
              <a:t>plot.glm</a:t>
            </a:r>
            <a:r>
              <a:rPr lang="en-US" dirty="0" smtClean="0"/>
              <a:t> function was written. 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S4 classes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(see the file S4.R)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S3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S3 is very powerful and convenient</a:t>
            </a:r>
          </a:p>
          <a:p>
            <a:r>
              <a:rPr lang="en-US" dirty="0" smtClean="0"/>
              <a:t>However,</a:t>
            </a:r>
          </a:p>
          <a:p>
            <a:pPr lvl="1"/>
            <a:r>
              <a:rPr lang="en-US" dirty="0" smtClean="0"/>
              <a:t>there is no formal structure to the class definitions and I can label the value 3 as a </a:t>
            </a:r>
            <a:r>
              <a:rPr lang="en-US" dirty="0" err="1" smtClean="0"/>
              <a:t>glm</a:t>
            </a:r>
            <a:r>
              <a:rPr lang="en-US" dirty="0" smtClean="0"/>
              <a:t> object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x</a:t>
            </a:r>
            <a:r>
              <a:rPr lang="en-US" dirty="0" smtClean="0"/>
              <a:t> = 3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class(x</a:t>
            </a:r>
            <a:r>
              <a:rPr lang="en-US" dirty="0" smtClean="0"/>
              <a:t>) = “</a:t>
            </a:r>
            <a:r>
              <a:rPr lang="en-US" dirty="0" err="1" smtClean="0"/>
              <a:t>glm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So there are no checks on the contents of the objects of a particular class, or consistency about the class vector (e.g. missing the “lm” here as a parent class.)</a:t>
            </a:r>
          </a:p>
          <a:p>
            <a:pPr lvl="2"/>
            <a:r>
              <a:rPr lang="en-US" dirty="0" smtClean="0"/>
              <a:t>Without a formal structure, relying on programmers to be consistent amongst each other and across time!!!!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Object-oriented programming concepts are in many programming languages</a:t>
            </a:r>
          </a:p>
          <a:p>
            <a:r>
              <a:rPr lang="en-US" dirty="0" smtClean="0"/>
              <a:t>R has a different model than C++/Java/Python/JavaScript</a:t>
            </a:r>
          </a:p>
          <a:p>
            <a:pPr lvl="1"/>
            <a:r>
              <a:rPr lang="en-US" dirty="0" smtClean="0"/>
              <a:t>But still two fundamental concepts in common</a:t>
            </a:r>
          </a:p>
          <a:p>
            <a:pPr lvl="2"/>
            <a:r>
              <a:rPr lang="en-US" dirty="0" smtClean="0"/>
              <a:t>polymorphism/generic functions</a:t>
            </a:r>
          </a:p>
          <a:p>
            <a:pPr lvl="2"/>
            <a:r>
              <a:rPr lang="en-US" dirty="0" smtClean="0"/>
              <a:t>inheritance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Dispatching on more than one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Also, what happens if we want to write a method for the case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x</a:t>
            </a:r>
            <a:r>
              <a:rPr lang="en-US" dirty="0" smtClean="0"/>
              <a:t> is a </a:t>
            </a:r>
            <a:r>
              <a:rPr lang="en-US" dirty="0" err="1" smtClean="0"/>
              <a:t>glm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y</a:t>
            </a:r>
            <a:r>
              <a:rPr lang="en-US" dirty="0" smtClean="0"/>
              <a:t> is a numeric vector</a:t>
            </a:r>
            <a:br>
              <a:rPr lang="en-US" dirty="0" smtClean="0"/>
            </a:br>
            <a:r>
              <a:rPr lang="en-US" dirty="0" smtClean="0"/>
              <a:t>and another case for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x</a:t>
            </a:r>
            <a:r>
              <a:rPr lang="en-US" dirty="0" smtClean="0"/>
              <a:t> is an lm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y</a:t>
            </a:r>
            <a:r>
              <a:rPr lang="en-US" dirty="0" smtClean="0"/>
              <a:t> is a matrix</a:t>
            </a:r>
          </a:p>
          <a:p>
            <a:r>
              <a:rPr lang="en-US" dirty="0" smtClean="0"/>
              <a:t>Since an S3 generic only looks at the class of a single parameter, we have to go back to a sequence of if() statements within each of the methods – bad news!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S4 class &amp; method system addresses both issues</a:t>
            </a:r>
          </a:p>
          <a:p>
            <a:pPr lvl="1"/>
            <a:r>
              <a:rPr lang="en-US" dirty="0" smtClean="0"/>
              <a:t>formal definitions of classes</a:t>
            </a:r>
          </a:p>
          <a:p>
            <a:pPr lvl="1"/>
            <a:r>
              <a:rPr lang="en-US" dirty="0" smtClean="0"/>
              <a:t>validation that the contents of an object of a class are appropriate</a:t>
            </a:r>
          </a:p>
          <a:p>
            <a:pPr lvl="1"/>
            <a:r>
              <a:rPr lang="en-US" dirty="0" smtClean="0"/>
              <a:t>define methods for combinations of types of one or more parameters.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S4 Example - 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Let’s define a set of classes representing shapes, i.e. circles, squares, rectangles, triangles, octagons, polygons, …</a:t>
            </a:r>
          </a:p>
          <a:p>
            <a:r>
              <a:rPr lang="en-US" dirty="0" smtClean="0"/>
              <a:t>We’ll start with a class representing the basic concept of a shape, but ensure that users cannot create an instance of this “abstract” class, but only the “concrete” or real classes.</a:t>
            </a:r>
          </a:p>
          <a:p>
            <a:pPr lvl="1"/>
            <a:r>
              <a:rPr lang="en-US" dirty="0" smtClean="0"/>
              <a:t>The Shape class is a virtual class – no instances can be created.</a:t>
            </a:r>
          </a:p>
          <a:p>
            <a:r>
              <a:rPr lang="en-US" dirty="0" err="1" smtClean="0"/>
              <a:t>setClass(“Shape</a:t>
            </a:r>
            <a:r>
              <a:rPr lang="en-US" dirty="0" smtClean="0"/>
              <a:t>”, </a:t>
            </a:r>
            <a:r>
              <a:rPr lang="en-US" dirty="0" err="1" smtClean="0"/>
              <a:t>representation(“VIRTUAL</a:t>
            </a:r>
            <a:r>
              <a:rPr lang="en-US" dirty="0" smtClean="0"/>
              <a:t>”))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define a Circle class as a sub-class of Shape (via contains = “Shape”) and specify that it has a single slot named “radius”</a:t>
            </a:r>
          </a:p>
          <a:p>
            <a:r>
              <a:rPr lang="en-US" dirty="0" smtClean="0"/>
              <a:t>We also want new instances of Circle to have a radius of 1 unit, so we specify a prototype.</a:t>
            </a:r>
          </a:p>
          <a:p>
            <a:r>
              <a:rPr lang="en-US" dirty="0" err="1" smtClean="0"/>
              <a:t>setClass(“Circle</a:t>
            </a:r>
            <a:r>
              <a:rPr lang="en-US" dirty="0" smtClean="0"/>
              <a:t>”,</a:t>
            </a:r>
            <a:br>
              <a:rPr lang="en-US" dirty="0" smtClean="0"/>
            </a:br>
            <a:r>
              <a:rPr lang="en-US" dirty="0" smtClean="0"/>
              <a:t>                 </a:t>
            </a:r>
            <a:r>
              <a:rPr lang="en-US" dirty="0" err="1" smtClean="0"/>
              <a:t>representation(radius</a:t>
            </a:r>
            <a:r>
              <a:rPr lang="en-US" dirty="0" smtClean="0"/>
              <a:t> = “numeric”),</a:t>
            </a:r>
            <a:br>
              <a:rPr lang="en-US" dirty="0" smtClean="0"/>
            </a:br>
            <a:r>
              <a:rPr lang="en-US" dirty="0" smtClean="0"/>
              <a:t>                 contains = “Shape”,</a:t>
            </a:r>
            <a:br>
              <a:rPr lang="en-US" dirty="0" smtClean="0"/>
            </a:br>
            <a:r>
              <a:rPr lang="en-US" dirty="0" smtClean="0"/>
              <a:t>                 prototype = </a:t>
            </a:r>
            <a:r>
              <a:rPr lang="en-US" dirty="0" err="1" smtClean="0"/>
              <a:t>list(radius</a:t>
            </a:r>
            <a:r>
              <a:rPr lang="en-US" dirty="0" smtClean="0"/>
              <a:t> = 1))</a:t>
            </a:r>
          </a:p>
          <a:p>
            <a:r>
              <a:rPr lang="en-US" dirty="0" smtClean="0"/>
              <a:t>Now we can create instances of the class Circle</a:t>
            </a:r>
          </a:p>
          <a:p>
            <a:pPr lvl="1"/>
            <a:r>
              <a:rPr lang="en-US" dirty="0" err="1" smtClean="0"/>
              <a:t>cr</a:t>
            </a:r>
            <a:r>
              <a:rPr lang="en-US" dirty="0" smtClean="0"/>
              <a:t> = </a:t>
            </a:r>
            <a:r>
              <a:rPr lang="en-US" dirty="0" err="1" smtClean="0"/>
              <a:t>new(“Circle</a:t>
            </a:r>
            <a:r>
              <a:rPr lang="en-US" dirty="0" smtClean="0"/>
              <a:t>”)</a:t>
            </a:r>
            <a:br>
              <a:rPr lang="en-US" dirty="0" smtClean="0"/>
            </a:br>
            <a:r>
              <a:rPr lang="en-US" dirty="0" smtClean="0"/>
              <a:t>cr2 = </a:t>
            </a:r>
            <a:r>
              <a:rPr lang="en-US" dirty="0" err="1" smtClean="0"/>
              <a:t>new(“Circle</a:t>
            </a:r>
            <a:r>
              <a:rPr lang="en-US" dirty="0" smtClean="0"/>
              <a:t>”, radius = 10)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slots in S4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While you might think of S4 objects as a list containing the values of the slots, this is not the case</a:t>
            </a:r>
          </a:p>
          <a:p>
            <a:r>
              <a:rPr lang="en-US" dirty="0" smtClean="0"/>
              <a:t>You </a:t>
            </a:r>
            <a:r>
              <a:rPr lang="en-US" u="sng" dirty="0" smtClean="0"/>
              <a:t>cannot</a:t>
            </a:r>
            <a:r>
              <a:rPr lang="en-US" dirty="0" smtClean="0"/>
              <a:t> use  </a:t>
            </a:r>
            <a:r>
              <a:rPr lang="en-US" dirty="0" err="1" smtClean="0"/>
              <a:t>cr$radius</a:t>
            </a:r>
            <a:endParaRPr lang="en-US" dirty="0" smtClean="0"/>
          </a:p>
          <a:p>
            <a:r>
              <a:rPr lang="en-US" dirty="0" smtClean="0"/>
              <a:t>Instead, we use @ to access slots</a:t>
            </a:r>
            <a:br>
              <a:rPr lang="en-US" dirty="0" smtClean="0"/>
            </a:br>
            <a:r>
              <a:rPr lang="en-US" dirty="0" smtClean="0"/>
              <a:t>	  </a:t>
            </a:r>
            <a:r>
              <a:rPr lang="en-US" dirty="0" err="1" smtClean="0"/>
              <a:t>cr@radius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cr@radius</a:t>
            </a:r>
            <a:r>
              <a:rPr lang="en-US" dirty="0" smtClean="0"/>
              <a:t> = 20</a:t>
            </a:r>
          </a:p>
          <a:p>
            <a:r>
              <a:rPr lang="en-US" dirty="0" smtClean="0"/>
              <a:t>This ensures that we correctly </a:t>
            </a:r>
          </a:p>
          <a:p>
            <a:pPr lvl="1"/>
            <a:r>
              <a:rPr lang="en-US" dirty="0" smtClean="0"/>
              <a:t>access slots inherited from parent/ancestor classes</a:t>
            </a:r>
          </a:p>
          <a:p>
            <a:pPr lvl="1"/>
            <a:r>
              <a:rPr lang="en-US" dirty="0" smtClean="0"/>
              <a:t>and validate assignments to the slots so that the right hand side are consistent with the definition of the type of the slot.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names of slots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is hard to remember the set of slots in all of the classes one is working with.</a:t>
            </a:r>
          </a:p>
          <a:p>
            <a:r>
              <a:rPr lang="en-US" dirty="0" smtClean="0"/>
              <a:t>We use </a:t>
            </a:r>
            <a:r>
              <a:rPr lang="en-US" dirty="0" err="1" smtClean="0"/>
              <a:t>slotNames</a:t>
            </a:r>
            <a:r>
              <a:rPr lang="en-US" dirty="0" smtClean="0"/>
              <a:t>() to find these on an object or class</a:t>
            </a:r>
          </a:p>
          <a:p>
            <a:pPr lvl="1"/>
            <a:r>
              <a:rPr lang="en-US" dirty="0" err="1" smtClean="0"/>
              <a:t>slotNames(cr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err="1" smtClean="0"/>
              <a:t>slotNames(“Circle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We can find the definition of a class, </a:t>
            </a:r>
            <a:r>
              <a:rPr lang="en-US" dirty="0" err="1" smtClean="0"/>
              <a:t>i.e</a:t>
            </a:r>
            <a:r>
              <a:rPr lang="en-US" dirty="0" smtClean="0"/>
              <a:t> the slots, their types, the ancestor classes, etc. with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getClass(“Circle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This ability to query the class &amp; definition of an object  is often called “reflection”.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 course, a circle cannot have a negative radius, and nor can it have two or more radii or an empty numeric vector as a radius.</a:t>
            </a:r>
          </a:p>
          <a:p>
            <a:r>
              <a:rPr lang="en-US" dirty="0" smtClean="0"/>
              <a:t>Our class definition hasn’t protected us against a user doing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new(“Circle</a:t>
            </a:r>
            <a:r>
              <a:rPr lang="en-US" dirty="0" smtClean="0"/>
              <a:t>”, radius = c(-10, 100))</a:t>
            </a:r>
          </a:p>
          <a:p>
            <a:r>
              <a:rPr lang="en-US" dirty="0" smtClean="0"/>
              <a:t>So we want to specify a validity method that will be used to ensure that the contents of a Circle object are legitimate, both individually and collectively (i.e. that all the potential slots are jointly meaningful)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So we write a function that takes a potential Circle object and then perform the relevant checks.  </a:t>
            </a:r>
          </a:p>
          <a:p>
            <a:r>
              <a:rPr lang="en-US" dirty="0" smtClean="0"/>
              <a:t>If it is okay, we return TRUE; otherwise we return a string describing the problem</a:t>
            </a:r>
          </a:p>
          <a:p>
            <a:r>
              <a:rPr lang="en-US" dirty="0" smtClean="0"/>
              <a:t>We use </a:t>
            </a:r>
            <a:r>
              <a:rPr lang="en-US" dirty="0" err="1" smtClean="0"/>
              <a:t>setValidity</a:t>
            </a:r>
            <a:r>
              <a:rPr lang="en-US" dirty="0" smtClean="0"/>
              <a:t>() to associate the validity function with the class for which it is intended</a:t>
            </a:r>
          </a:p>
          <a:p>
            <a:r>
              <a:rPr lang="en-US" dirty="0" err="1" smtClean="0"/>
              <a:t>setValidity("Circle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function(object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r</a:t>
            </a:r>
            <a:r>
              <a:rPr lang="en-US" dirty="0" smtClean="0"/>
              <a:t> = </a:t>
            </a:r>
            <a:r>
              <a:rPr lang="en-US" dirty="0" err="1" smtClean="0"/>
              <a:t>object@radius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if(length(r</a:t>
            </a:r>
            <a:r>
              <a:rPr lang="en-US" dirty="0" smtClean="0"/>
              <a:t>) == 1 &amp;&amp; </a:t>
            </a:r>
            <a:r>
              <a:rPr lang="en-US" dirty="0" err="1" smtClean="0"/>
              <a:t>r</a:t>
            </a:r>
            <a:r>
              <a:rPr lang="en-US" dirty="0" smtClean="0"/>
              <a:t> &gt;= 0)</a:t>
            </a:r>
          </a:p>
          <a:p>
            <a:pPr>
              <a:buNone/>
            </a:pPr>
            <a:r>
              <a:rPr lang="en-US" dirty="0" smtClean="0"/>
              <a:t>                  TRUE</a:t>
            </a:r>
          </a:p>
          <a:p>
            <a:pPr>
              <a:buNone/>
            </a:pPr>
            <a:r>
              <a:rPr lang="en-US" dirty="0" smtClean="0"/>
              <a:t>               else </a:t>
            </a:r>
            <a:r>
              <a:rPr lang="en-US" dirty="0" err="1" smtClean="0"/>
              <a:t>if(length(r</a:t>
            </a:r>
            <a:r>
              <a:rPr lang="en-US" dirty="0" smtClean="0"/>
              <a:t>) == 0)</a:t>
            </a:r>
          </a:p>
          <a:p>
            <a:pPr>
              <a:buNone/>
            </a:pPr>
            <a:r>
              <a:rPr lang="en-US" dirty="0" smtClean="0"/>
              <a:t>                 "no radius in Circle"</a:t>
            </a:r>
          </a:p>
          <a:p>
            <a:pPr>
              <a:buNone/>
            </a:pPr>
            <a:r>
              <a:rPr lang="en-US" dirty="0" smtClean="0"/>
              <a:t>               else </a:t>
            </a:r>
            <a:r>
              <a:rPr lang="en-US" dirty="0" err="1" smtClean="0"/>
              <a:t>if(length(r</a:t>
            </a:r>
            <a:r>
              <a:rPr lang="en-US" dirty="0" smtClean="0"/>
              <a:t>) &gt; 1)</a:t>
            </a:r>
          </a:p>
          <a:p>
            <a:pPr>
              <a:buNone/>
            </a:pPr>
            <a:r>
              <a:rPr lang="en-US" dirty="0" smtClean="0"/>
              <a:t>                 "more than one radius in Circle"</a:t>
            </a:r>
          </a:p>
          <a:p>
            <a:pPr>
              <a:buNone/>
            </a:pPr>
            <a:r>
              <a:rPr lang="en-US" dirty="0" smtClean="0"/>
              <a:t>               else </a:t>
            </a:r>
            <a:r>
              <a:rPr lang="en-US" dirty="0" err="1" smtClean="0"/>
              <a:t>if(r</a:t>
            </a:r>
            <a:r>
              <a:rPr lang="en-US" dirty="0" smtClean="0"/>
              <a:t> &lt; 0)</a:t>
            </a:r>
          </a:p>
          <a:p>
            <a:pPr>
              <a:buNone/>
            </a:pPr>
            <a:r>
              <a:rPr lang="en-US" dirty="0" smtClean="0"/>
              <a:t>                 "negative radius in Circle"</a:t>
            </a:r>
          </a:p>
          <a:p>
            <a:pPr>
              <a:buNone/>
            </a:pPr>
            <a:r>
              <a:rPr lang="en-US" dirty="0" smtClean="0"/>
              <a:t>             })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Inherited slots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defined Shape as being a virtual class with no slots.</a:t>
            </a:r>
          </a:p>
          <a:p>
            <a:r>
              <a:rPr lang="en-US" dirty="0" smtClean="0"/>
              <a:t>However, we might have added slots such as border color and interior color, border width, etc.</a:t>
            </a:r>
          </a:p>
          <a:p>
            <a:r>
              <a:rPr lang="en-US" dirty="0" smtClean="0"/>
              <a:t>The class would still be VIRTUAL, but all sub-classes would then inherit the set of slots from Shape. </a:t>
            </a:r>
          </a:p>
          <a:p>
            <a:r>
              <a:rPr lang="en-US" dirty="0" smtClean="0"/>
              <a:t>We access the inherited slots in the same way as regular slots, i.e. </a:t>
            </a:r>
            <a:r>
              <a:rPr lang="en-US" dirty="0" err="1" smtClean="0"/>
              <a:t>cr@borderWidth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Let’s define a generic function area() and define methods for it to act on different classes of Shape objects.</a:t>
            </a:r>
          </a:p>
          <a:p>
            <a:r>
              <a:rPr lang="en-US" dirty="0" smtClean="0"/>
              <a:t>We define a generic function in S4 via </a:t>
            </a:r>
            <a:r>
              <a:rPr lang="en-US" dirty="0" err="1" smtClean="0"/>
              <a:t>setGeneric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setGeneric(“area</a:t>
            </a:r>
            <a:r>
              <a:rPr lang="en-US" dirty="0" smtClean="0"/>
              <a:t>”, </a:t>
            </a:r>
            <a:br>
              <a:rPr lang="en-US" dirty="0" smtClean="0"/>
            </a:br>
            <a:r>
              <a:rPr lang="en-US" dirty="0" smtClean="0"/>
              <a:t>                       </a:t>
            </a:r>
            <a:r>
              <a:rPr lang="en-US" dirty="0" err="1" smtClean="0"/>
              <a:t>function(obj</a:t>
            </a:r>
            <a:r>
              <a:rPr lang="en-US" dirty="0" smtClean="0"/>
              <a:t>, …)</a:t>
            </a:r>
            <a:br>
              <a:rPr lang="en-US" dirty="0" smtClean="0"/>
            </a:br>
            <a:r>
              <a:rPr lang="en-US" dirty="0" smtClean="0"/>
              <a:t>                        </a:t>
            </a:r>
            <a:r>
              <a:rPr lang="en-US" dirty="0" err="1" smtClean="0"/>
              <a:t>standardGeneric(“area</a:t>
            </a:r>
            <a:r>
              <a:rPr lang="en-US" dirty="0" smtClean="0"/>
              <a:t>”))</a:t>
            </a:r>
          </a:p>
          <a:p>
            <a:r>
              <a:rPr lang="en-US" dirty="0" smtClean="0"/>
              <a:t>We give the name of the generic function and the skeleton function implementing the generic.</a:t>
            </a:r>
          </a:p>
          <a:p>
            <a:r>
              <a:rPr lang="en-US" dirty="0" smtClean="0"/>
              <a:t>That skeleton calls </a:t>
            </a:r>
            <a:r>
              <a:rPr lang="en-US" dirty="0" err="1" smtClean="0"/>
              <a:t>standardGeneric</a:t>
            </a:r>
            <a:r>
              <a:rPr lang="en-US" dirty="0" smtClean="0"/>
              <a:t>() with the name of the generic and this is analogous to </a:t>
            </a:r>
            <a:r>
              <a:rPr lang="en-US" dirty="0" err="1" smtClean="0"/>
              <a:t>UseMethod</a:t>
            </a:r>
            <a:r>
              <a:rPr lang="en-US" dirty="0" smtClean="0"/>
              <a:t>(), i.e. when the generic is called, it will find the appropriate method given the actual arguments.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R’s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 has 2 OOP models</a:t>
            </a:r>
          </a:p>
          <a:p>
            <a:pPr lvl="1"/>
            <a:r>
              <a:rPr lang="en-US" dirty="0" smtClean="0"/>
              <a:t>S3 – older, simpler, more dynamic, less structured version</a:t>
            </a:r>
          </a:p>
          <a:p>
            <a:pPr lvl="1"/>
            <a:r>
              <a:rPr lang="en-US" dirty="0" smtClean="0"/>
              <a:t>S4 – newer, more structured, more powerful</a:t>
            </a:r>
          </a:p>
          <a:p>
            <a:r>
              <a:rPr lang="en-US" dirty="0" smtClean="0"/>
              <a:t>S3 is the basis for most of the modeling software in R</a:t>
            </a:r>
          </a:p>
          <a:p>
            <a:pPr lvl="1"/>
            <a:r>
              <a:rPr lang="en-US" dirty="0" smtClean="0"/>
              <a:t>so important to know to understand how R works</a:t>
            </a:r>
          </a:p>
          <a:p>
            <a:pPr lvl="1"/>
            <a:r>
              <a:rPr lang="en-US" dirty="0" smtClean="0"/>
              <a:t>powerful enough to produce good, widely used software.</a:t>
            </a:r>
          </a:p>
          <a:p>
            <a:pPr lvl="1"/>
            <a:r>
              <a:rPr lang="en-US" dirty="0" smtClean="0"/>
              <a:t>easy enough to explain in undergrad class.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in the signature of a generic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a good idea to specify a signature for the generic that is most representative of the methods that we will define for it, i.e.</a:t>
            </a:r>
          </a:p>
          <a:p>
            <a:pPr lvl="1"/>
            <a:r>
              <a:rPr lang="en-US" dirty="0" smtClean="0"/>
              <a:t>if there will usually be 2 arguments, explicitly specify this  </a:t>
            </a:r>
            <a:r>
              <a:rPr lang="en-US" dirty="0" err="1" smtClean="0"/>
              <a:t>function(x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</a:t>
            </a:r>
          </a:p>
          <a:p>
            <a:r>
              <a:rPr lang="en-US" dirty="0" smtClean="0"/>
              <a:t>Add … at the end (if not already present) so that methods can explicitly add their own named parameters.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Instead of using the simple naming convention of  </a:t>
            </a:r>
            <a:r>
              <a:rPr lang="en-US" dirty="0" err="1" smtClean="0"/>
              <a:t>generic.className</a:t>
            </a:r>
            <a:r>
              <a:rPr lang="en-US" dirty="0" smtClean="0"/>
              <a:t> to identify a method, we use </a:t>
            </a:r>
            <a:r>
              <a:rPr lang="en-US" dirty="0" err="1" smtClean="0"/>
              <a:t>setMethod</a:t>
            </a:r>
            <a:r>
              <a:rPr lang="en-US" dirty="0" smtClean="0"/>
              <a:t>() to define and register a method in S4.</a:t>
            </a:r>
          </a:p>
          <a:p>
            <a:r>
              <a:rPr lang="en-US" dirty="0" smtClean="0"/>
              <a:t>We specify </a:t>
            </a:r>
          </a:p>
          <a:p>
            <a:pPr lvl="1"/>
            <a:r>
              <a:rPr lang="en-US" dirty="0" smtClean="0"/>
              <a:t>the name of the generic for which the method is being defined, e.g. “area”</a:t>
            </a:r>
          </a:p>
          <a:p>
            <a:pPr lvl="1"/>
            <a:r>
              <a:rPr lang="en-US" dirty="0" smtClean="0"/>
              <a:t>the class signature for which it is to be used, i.e. the parameters and their corresponding classes for which the method applies</a:t>
            </a:r>
          </a:p>
          <a:p>
            <a:pPr lvl="1"/>
            <a:r>
              <a:rPr lang="en-US" dirty="0" smtClean="0"/>
              <a:t>and the actual function implementing the method.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setMethod(“area</a:t>
            </a:r>
            <a:r>
              <a:rPr lang="en-US" dirty="0" smtClean="0"/>
              <a:t>”, “Circle”,</a:t>
            </a:r>
            <a:br>
              <a:rPr lang="en-US" dirty="0" smtClean="0"/>
            </a:br>
            <a:r>
              <a:rPr lang="en-US" dirty="0" smtClean="0"/>
              <a:t>                       </a:t>
            </a:r>
            <a:r>
              <a:rPr lang="en-US" dirty="0" err="1" smtClean="0"/>
              <a:t>function(obj</a:t>
            </a:r>
            <a:r>
              <a:rPr lang="en-US" dirty="0" smtClean="0"/>
              <a:t>, …)</a:t>
            </a:r>
            <a:br>
              <a:rPr lang="en-US" dirty="0" smtClean="0"/>
            </a:br>
            <a:r>
              <a:rPr lang="en-US" dirty="0" smtClean="0"/>
              <a:t>                           pi * obj@radius^2)</a:t>
            </a:r>
          </a:p>
          <a:p>
            <a:r>
              <a:rPr lang="en-US" dirty="0" smtClean="0"/>
              <a:t>Now when we call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area(cr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our method will be found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for Ellipse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define an area method for an Ellipse, we might use</a:t>
            </a:r>
            <a:br>
              <a:rPr lang="en-US" dirty="0" smtClean="0"/>
            </a:br>
            <a:r>
              <a:rPr lang="en-US" dirty="0" err="1" smtClean="0"/>
              <a:t>setMethod("area</a:t>
            </a:r>
            <a:r>
              <a:rPr lang="en-US" dirty="0" smtClean="0"/>
              <a:t>", "Ellipse",</a:t>
            </a:r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dirty="0" err="1" smtClean="0"/>
              <a:t>function(obj</a:t>
            </a:r>
            <a:r>
              <a:rPr lang="en-US" dirty="0" smtClean="0"/>
              <a:t>, ...)</a:t>
            </a:r>
          </a:p>
          <a:p>
            <a:pPr>
              <a:buNone/>
            </a:pPr>
            <a:r>
              <a:rPr lang="en-US" dirty="0" smtClean="0"/>
              <a:t>                               pi * </a:t>
            </a:r>
            <a:r>
              <a:rPr lang="en-US" dirty="0" err="1" smtClean="0"/>
              <a:t>prod(obj@radius</a:t>
            </a:r>
            <a:r>
              <a:rPr lang="en-US" dirty="0" smtClean="0"/>
              <a:t>))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&amp; 'is a'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Circle is a special type of Ellipse, i.e. one with the two radii constrained to be equal.</a:t>
            </a:r>
          </a:p>
          <a:p>
            <a:r>
              <a:rPr lang="en-US" dirty="0" smtClean="0"/>
              <a:t>We might use this to define a Circle as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setClass("Circle</a:t>
            </a:r>
            <a:r>
              <a:rPr lang="en-US" dirty="0" smtClean="0"/>
              <a:t>", contains = "Ellipse")</a:t>
            </a:r>
          </a:p>
          <a:p>
            <a:r>
              <a:rPr lang="en-US" dirty="0" smtClean="0"/>
              <a:t>We could define a validity method that ensured the Circle had a radius slot of length 2 and that the elements were the same.</a:t>
            </a:r>
          </a:p>
          <a:p>
            <a:r>
              <a:rPr lang="en-US" dirty="0" smtClean="0"/>
              <a:t>We could then inherit the area() method, and most likely other methods too. </a:t>
            </a:r>
          </a:p>
          <a:p>
            <a:r>
              <a:rPr lang="en-US" dirty="0" smtClean="0"/>
              <a:t>This reduces the code we need to write and provide – always a good thing, at least initially!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Drawing a circle might be faster using graphical primitives for circles rather than those for ellipses. </a:t>
            </a:r>
          </a:p>
          <a:p>
            <a:r>
              <a:rPr lang="en-US" dirty="0" smtClean="0"/>
              <a:t>In this case, we might want to override the method for draw() for an Ellipse to provide a specialized version for the sub-class Circle,</a:t>
            </a:r>
          </a:p>
          <a:p>
            <a:pPr lvl="1"/>
            <a:r>
              <a:rPr lang="en-US" dirty="0" err="1" smtClean="0"/>
              <a:t>setMethod("draw</a:t>
            </a:r>
            <a:r>
              <a:rPr lang="en-US" dirty="0" smtClean="0"/>
              <a:t>", "Circle",</a:t>
            </a:r>
            <a:br>
              <a:rPr lang="en-US" dirty="0" smtClean="0"/>
            </a:br>
            <a:r>
              <a:rPr lang="en-US" dirty="0" smtClean="0"/>
              <a:t>                       </a:t>
            </a:r>
            <a:r>
              <a:rPr lang="en-US" dirty="0" err="1" smtClean="0"/>
              <a:t>function(x</a:t>
            </a:r>
            <a:r>
              <a:rPr lang="en-US" dirty="0" smtClean="0"/>
              <a:t>, at, …)</a:t>
            </a:r>
            <a:br>
              <a:rPr lang="en-US" dirty="0" smtClean="0"/>
            </a:br>
            <a:r>
              <a:rPr lang="en-US" dirty="0" smtClean="0"/>
              <a:t>                             drawCircle(at[1], at[2], </a:t>
            </a:r>
            <a:br>
              <a:rPr lang="en-US" dirty="0" smtClean="0"/>
            </a:br>
            <a:r>
              <a:rPr lang="en-US" dirty="0" smtClean="0"/>
              <a:t>                                                   radius = x@radius[1]))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choice to have sibling classes or sub-classes can be difficult and take both experience and careful consideration of how the classes will be used.</a:t>
            </a:r>
          </a:p>
          <a:p>
            <a:r>
              <a:rPr lang="en-US" dirty="0" smtClean="0"/>
              <a:t>There is a tradeoff between reducing the amount of code via inheriting methods, having to provide specialized methods for too many methods, and having less efficient representation of the object, i.e. using a vector of length 2 when we only need one value for the radius of a Circle.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might even go as far as to use a virtual class 2DShape which maintains a vector of two giving the length dimensions of the object.</a:t>
            </a:r>
            <a:br>
              <a:rPr lang="en-US" dirty="0" smtClean="0"/>
            </a:br>
            <a:r>
              <a:rPr lang="en-US" dirty="0" smtClean="0"/>
              <a:t>We could use this for both Ellipses and Rectangles and use an </a:t>
            </a:r>
            <a:r>
              <a:rPr lang="en-US" dirty="0" err="1" smtClean="0"/>
              <a:t>IsoLength</a:t>
            </a:r>
            <a:r>
              <a:rPr lang="en-US" dirty="0" smtClean="0"/>
              <a:t> class to get Circle and Square from these.</a:t>
            </a:r>
          </a:p>
          <a:p>
            <a:r>
              <a:rPr lang="en-US" dirty="0" smtClean="0"/>
              <a:t>The complexity and indirectness is probably not worth it unless we want to exploit the common ancestor class extensively.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setClassUnion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we add characteristics such as color and border width to the Shape class, we have to think about representing color.</a:t>
            </a:r>
          </a:p>
          <a:p>
            <a:r>
              <a:rPr lang="en-US" dirty="0" smtClean="0"/>
              <a:t>Colors can be specified in various different ways</a:t>
            </a:r>
          </a:p>
          <a:p>
            <a:pPr lvl="1"/>
            <a:r>
              <a:rPr lang="en-US" dirty="0" smtClean="0"/>
              <a:t>by name, e.g., "red", "pink",</a:t>
            </a:r>
          </a:p>
          <a:p>
            <a:pPr lvl="1"/>
            <a:r>
              <a:rPr lang="en-US" dirty="0" smtClean="0"/>
              <a:t> by an #RGB string, e.g. #FF0000,</a:t>
            </a:r>
          </a:p>
          <a:p>
            <a:pPr lvl="1"/>
            <a:r>
              <a:rPr lang="en-US" dirty="0" smtClean="0"/>
              <a:t>or by a vector of values </a:t>
            </a:r>
            <a:r>
              <a:rPr lang="en-US" dirty="0" err="1" smtClean="0"/>
              <a:t>c(R</a:t>
            </a:r>
            <a:r>
              <a:rPr lang="en-US" dirty="0" smtClean="0"/>
              <a:t>, G, B)</a:t>
            </a:r>
            <a:br>
              <a:rPr lang="en-US" dirty="0" smtClean="0"/>
            </a:br>
            <a:r>
              <a:rPr lang="en-US" dirty="0" smtClean="0"/>
              <a:t>for the Red, Green and Blue components.</a:t>
            </a:r>
          </a:p>
          <a:p>
            <a:pPr lvl="1"/>
            <a:r>
              <a:rPr lang="en-US" dirty="0" smtClean="0"/>
              <a:t>and we might even have an alpha level for a color.</a:t>
            </a:r>
          </a:p>
          <a:p>
            <a:r>
              <a:rPr lang="en-US" dirty="0" smtClean="0"/>
              <a:t>If we define a slot color in our Shape class, we have to specify a type and we don't seem to be able to conveniently accommodate all of these different types in a single slot.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general class Color that can accommodate all of these, </a:t>
            </a:r>
            <a:r>
              <a:rPr lang="en-US" dirty="0" smtClean="0"/>
              <a:t>i.e. that can be any of a name string, a RGB string, or a numeric vector</a:t>
            </a:r>
          </a:p>
          <a:p>
            <a:r>
              <a:rPr lang="en-US" dirty="0" err="1" smtClean="0"/>
              <a:t>setClassUnion</a:t>
            </a:r>
            <a:r>
              <a:rPr lang="en-US" dirty="0" smtClean="0"/>
              <a:t>() is used for this, to define a new class that can have values from any of the specified other classes.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S3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object has a type and also a class, sometimes the same</a:t>
            </a:r>
          </a:p>
          <a:p>
            <a:r>
              <a:rPr lang="en-US" dirty="0" smtClean="0"/>
              <a:t>The type is the fundamental data structure</a:t>
            </a:r>
          </a:p>
          <a:p>
            <a:r>
              <a:rPr lang="en-US" dirty="0" smtClean="0"/>
              <a:t>The class is a character string or vector that is a label giving a more abstract notion of what the object represents, e.g. a linear model, a generalized linear model, a description of a package, a grid of moving cars</a:t>
            </a:r>
          </a:p>
          <a:p>
            <a:r>
              <a:rPr lang="en-US" dirty="0" smtClean="0"/>
              <a:t>The classes are R programmer-made labels, not necessarily built into the core R language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setClass("ColorName</a:t>
            </a:r>
            <a:r>
              <a:rPr lang="en-US" dirty="0" smtClean="0"/>
              <a:t>", contains = "character")</a:t>
            </a:r>
          </a:p>
          <a:p>
            <a:r>
              <a:rPr lang="en-US" dirty="0" err="1" smtClean="0"/>
              <a:t>setClass("RGBString</a:t>
            </a:r>
            <a:r>
              <a:rPr lang="en-US" dirty="0" smtClean="0"/>
              <a:t>", contains = "character")</a:t>
            </a:r>
          </a:p>
          <a:p>
            <a:r>
              <a:rPr lang="en-US" dirty="0" err="1" smtClean="0"/>
              <a:t>setClass("RGBColor</a:t>
            </a:r>
            <a:r>
              <a:rPr lang="en-US" dirty="0" smtClean="0"/>
              <a:t>", contains = "numeric")</a:t>
            </a:r>
          </a:p>
          <a:p>
            <a:r>
              <a:rPr lang="en-US" dirty="0" err="1" smtClean="0"/>
              <a:t>setClassUnion("Color</a:t>
            </a:r>
            <a:r>
              <a:rPr lang="en-US" dirty="0" smtClean="0"/>
              <a:t>", 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c("ColorName</a:t>
            </a:r>
            <a:r>
              <a:rPr lang="en-US" dirty="0" smtClean="0"/>
              <a:t>", "</a:t>
            </a:r>
            <a:r>
              <a:rPr lang="en-US" dirty="0" err="1" smtClean="0"/>
              <a:t>RGBString</a:t>
            </a:r>
            <a:r>
              <a:rPr lang="en-US" dirty="0" smtClean="0"/>
              <a:t>", "</a:t>
            </a:r>
            <a:r>
              <a:rPr lang="en-US" dirty="0" err="1" smtClean="0"/>
              <a:t>RGBColor</a:t>
            </a:r>
            <a:r>
              <a:rPr lang="en-US" dirty="0" smtClean="0"/>
              <a:t>"))</a:t>
            </a:r>
          </a:p>
          <a:p>
            <a:r>
              <a:rPr lang="en-US" dirty="0" smtClean="0"/>
              <a:t>Now, to specify the color in a Shape object, we might use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new("Circle</a:t>
            </a:r>
            <a:r>
              <a:rPr lang="en-US" dirty="0" smtClean="0"/>
              <a:t>", </a:t>
            </a:r>
            <a:br>
              <a:rPr lang="en-US" dirty="0" smtClean="0"/>
            </a:br>
            <a:r>
              <a:rPr lang="en-US" dirty="0" smtClean="0"/>
              <a:t>           </a:t>
            </a:r>
            <a:r>
              <a:rPr lang="en-US" dirty="0" err="1" smtClean="0"/>
              <a:t>borderColor</a:t>
            </a:r>
            <a:r>
              <a:rPr lang="en-US" dirty="0" smtClean="0"/>
              <a:t> = </a:t>
            </a:r>
            <a:r>
              <a:rPr lang="en-US" dirty="0" err="1" smtClean="0"/>
              <a:t>new("ColorName</a:t>
            </a:r>
            <a:r>
              <a:rPr lang="en-US" dirty="0" smtClean="0"/>
              <a:t>", "red"))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having to use </a:t>
            </a:r>
            <a:r>
              <a:rPr lang="en-US" dirty="0" err="1" smtClean="0"/>
              <a:t>new("ColorName</a:t>
            </a:r>
            <a:r>
              <a:rPr lang="en-US" dirty="0" smtClean="0"/>
              <a:t>", …) and </a:t>
            </a:r>
            <a:r>
              <a:rPr lang="en-US" dirty="0" err="1" smtClean="0"/>
              <a:t>new("RGBString</a:t>
            </a:r>
            <a:r>
              <a:rPr lang="en-US" dirty="0" smtClean="0"/>
              <a:t>", …), we probably would want to write an R function that converted a string to the appropriate Color object, i.e. </a:t>
            </a:r>
            <a:r>
              <a:rPr lang="en-US" dirty="0" err="1" smtClean="0"/>
              <a:t>ColorName</a:t>
            </a:r>
            <a:r>
              <a:rPr lang="en-US" dirty="0" smtClean="0"/>
              <a:t> or </a:t>
            </a:r>
            <a:r>
              <a:rPr lang="en-US" dirty="0" err="1" smtClean="0"/>
              <a:t>RGBString</a:t>
            </a:r>
            <a:endParaRPr lang="en-US" dirty="0" smtClean="0"/>
          </a:p>
          <a:p>
            <a:r>
              <a:rPr lang="en-US" dirty="0" smtClean="0"/>
              <a:t>The function would examine the string and figure out if it was in the </a:t>
            </a:r>
            <a:r>
              <a:rPr lang="en-US" dirty="0" err="1" smtClean="0"/>
              <a:t>RGBString</a:t>
            </a:r>
            <a:r>
              <a:rPr lang="en-US" dirty="0" smtClean="0"/>
              <a:t> format or not.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Note also that we might not want to bother with the </a:t>
            </a:r>
            <a:r>
              <a:rPr lang="en-US" dirty="0" err="1" smtClean="0"/>
              <a:t>RGBString</a:t>
            </a:r>
            <a:r>
              <a:rPr lang="en-US" dirty="0" smtClean="0"/>
              <a:t> class in the Color definition.</a:t>
            </a:r>
          </a:p>
          <a:p>
            <a:r>
              <a:rPr lang="en-US" dirty="0" smtClean="0"/>
              <a:t>We can always process that string and convert it to an </a:t>
            </a:r>
            <a:r>
              <a:rPr lang="en-US" dirty="0" err="1" smtClean="0"/>
              <a:t>RGBColor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This is where we would like to have a method to coerce from </a:t>
            </a:r>
            <a:r>
              <a:rPr lang="en-US" dirty="0" err="1" smtClean="0"/>
              <a:t>RGBString</a:t>
            </a:r>
            <a:r>
              <a:rPr lang="en-US" dirty="0" smtClean="0"/>
              <a:t> to </a:t>
            </a:r>
            <a:r>
              <a:rPr lang="en-US" dirty="0" err="1" smtClean="0"/>
              <a:t>RGBColor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also want to have helper/constructor functions that create Colors and Shape objects and perform the relevant coercions to the expected types.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setAs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we define Circle and Ellipse as separate, unrelated classes both derived from Shape, we might want to define a method that turns a Circle into an Ellipse</a:t>
            </a:r>
          </a:p>
          <a:p>
            <a:pPr lvl="1"/>
            <a:r>
              <a:rPr lang="en-US" dirty="0" smtClean="0"/>
              <a:t>such an object would have the 2 radii equal to the radius of the circle</a:t>
            </a:r>
          </a:p>
          <a:p>
            <a:pPr lvl="1"/>
            <a:r>
              <a:rPr lang="en-US" dirty="0" smtClean="0"/>
              <a:t>We can define a coercion method from one class to another using </a:t>
            </a:r>
            <a:r>
              <a:rPr lang="en-US" dirty="0" err="1" smtClean="0"/>
              <a:t>setAs</a:t>
            </a:r>
            <a:r>
              <a:rPr lang="en-US" dirty="0" smtClean="0"/>
              <a:t>()</a:t>
            </a:r>
          </a:p>
          <a:p>
            <a:pPr lvl="1"/>
            <a:r>
              <a:rPr lang="en-US" sz="2000" dirty="0" err="1" smtClean="0">
                <a:latin typeface="American Typewriter"/>
                <a:cs typeface="American Typewriter"/>
              </a:rPr>
              <a:t>setAs(“Circle</a:t>
            </a:r>
            <a:r>
              <a:rPr lang="en-US" sz="2000" dirty="0" smtClean="0">
                <a:latin typeface="American Typewriter"/>
                <a:cs typeface="American Typewriter"/>
              </a:rPr>
              <a:t>”, “Ellipse”,</a:t>
            </a:r>
            <a:br>
              <a:rPr lang="en-US" sz="2000" dirty="0" smtClean="0">
                <a:latin typeface="American Typewriter"/>
                <a:cs typeface="American Typewriter"/>
              </a:rPr>
            </a:br>
            <a:r>
              <a:rPr lang="en-US" sz="2000" dirty="0" smtClean="0">
                <a:latin typeface="American Typewriter"/>
                <a:cs typeface="American Typewriter"/>
              </a:rPr>
              <a:t>            </a:t>
            </a:r>
            <a:r>
              <a:rPr lang="en-US" sz="2000" dirty="0" err="1" smtClean="0">
                <a:latin typeface="American Typewriter"/>
                <a:cs typeface="American Typewriter"/>
              </a:rPr>
              <a:t>function(from</a:t>
            </a:r>
            <a:r>
              <a:rPr lang="en-US" sz="2000" dirty="0" smtClean="0">
                <a:latin typeface="American Typewriter"/>
                <a:cs typeface="American Typewriter"/>
              </a:rPr>
              <a:t>)</a:t>
            </a:r>
            <a:br>
              <a:rPr lang="en-US" sz="2000" dirty="0" smtClean="0">
                <a:latin typeface="American Typewriter"/>
                <a:cs typeface="American Typewriter"/>
              </a:rPr>
            </a:br>
            <a:r>
              <a:rPr lang="en-US" sz="2000" dirty="0" smtClean="0">
                <a:latin typeface="American Typewriter"/>
                <a:cs typeface="American Typewriter"/>
              </a:rPr>
              <a:t>               </a:t>
            </a:r>
            <a:r>
              <a:rPr lang="en-US" sz="2000" dirty="0" err="1" smtClean="0">
                <a:latin typeface="American Typewriter"/>
                <a:cs typeface="American Typewriter"/>
              </a:rPr>
              <a:t>new(“Ellipse</a:t>
            </a:r>
            <a:r>
              <a:rPr lang="en-US" sz="2000" dirty="0" smtClean="0">
                <a:latin typeface="American Typewriter"/>
                <a:cs typeface="American Typewriter"/>
              </a:rPr>
              <a:t>”, radius = </a:t>
            </a:r>
            <a:r>
              <a:rPr lang="en-US" sz="2000" dirty="0" err="1" smtClean="0">
                <a:latin typeface="American Typewriter"/>
                <a:cs typeface="American Typewriter"/>
              </a:rPr>
              <a:t>rep(from@radius</a:t>
            </a:r>
            <a:r>
              <a:rPr lang="en-US" sz="2000" dirty="0" smtClean="0">
                <a:latin typeface="American Typewriter"/>
                <a:cs typeface="American Typewriter"/>
              </a:rPr>
              <a:t>, 2)))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coercion from </a:t>
            </a:r>
            <a:r>
              <a:rPr lang="en-US" dirty="0" err="1" smtClean="0"/>
              <a:t>RGBString</a:t>
            </a:r>
            <a:r>
              <a:rPr lang="en-US" dirty="0" smtClean="0"/>
              <a:t> to </a:t>
            </a:r>
            <a:r>
              <a:rPr lang="en-US" dirty="0" err="1" smtClean="0"/>
              <a:t>RGBColor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col2rgb to do this</a:t>
            </a:r>
          </a:p>
          <a:p>
            <a:r>
              <a:rPr lang="en-US" dirty="0" err="1" smtClean="0"/>
              <a:t>setAs("RGBString</a:t>
            </a:r>
            <a:r>
              <a:rPr lang="en-US" dirty="0" smtClean="0"/>
              <a:t>", "</a:t>
            </a:r>
            <a:r>
              <a:rPr lang="en-US" dirty="0" err="1" smtClean="0"/>
              <a:t>RGBColor</a:t>
            </a:r>
            <a:r>
              <a:rPr lang="en-US" dirty="0" smtClean="0"/>
              <a:t>"</a:t>
            </a:r>
            <a:br>
              <a:rPr lang="en-US" dirty="0" smtClean="0"/>
            </a:br>
            <a:r>
              <a:rPr lang="en-US" dirty="0" smtClean="0"/>
              <a:t>              </a:t>
            </a:r>
            <a:r>
              <a:rPr lang="en-US" dirty="0" err="1" smtClean="0"/>
              <a:t>function(from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new("RGBColor</a:t>
            </a:r>
            <a:r>
              <a:rPr lang="en-US" dirty="0" smtClean="0"/>
              <a:t>", </a:t>
            </a:r>
            <a:br>
              <a:rPr lang="en-US" dirty="0" smtClean="0"/>
            </a:br>
            <a:r>
              <a:rPr lang="en-US" dirty="0" smtClean="0"/>
              <a:t>                            as.numeric(col2rgb(from))))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 &amp;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we put our code into an R package (a good thing), there are some issues to be aware of relating to OOP</a:t>
            </a:r>
          </a:p>
          <a:p>
            <a:r>
              <a:rPr lang="en-US" dirty="0" smtClean="0"/>
              <a:t>If you don't use a NAMESPACE file (</a:t>
            </a:r>
            <a:r>
              <a:rPr lang="en-US" dirty="0" err="1" smtClean="0"/>
              <a:t>booo</a:t>
            </a:r>
            <a:r>
              <a:rPr lang="en-US" dirty="0" smtClean="0"/>
              <a:t>!), things are pretty straightforward and work as one might expect.</a:t>
            </a:r>
          </a:p>
          <a:p>
            <a:r>
              <a:rPr lang="en-US" dirty="0" smtClean="0"/>
              <a:t>If you do use a NAMESPACE (congratulations!), you have to export methods and S4 classes.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Exporting S3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want specific S3 methods to be available outside of a package, we export them via the NAMESPACE file with the directive S3method() call</a:t>
            </a:r>
          </a:p>
          <a:p>
            <a:r>
              <a:rPr lang="en-US" dirty="0" smtClean="0"/>
              <a:t>This takes the name of the generic and the S3 class</a:t>
            </a:r>
          </a:p>
          <a:p>
            <a:pPr lvl="1"/>
            <a:r>
              <a:rPr lang="en-US" dirty="0" smtClean="0"/>
              <a:t>S3method(plot, </a:t>
            </a:r>
            <a:r>
              <a:rPr lang="en-US" dirty="0" err="1" smtClean="0"/>
              <a:t>myClass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Exporting S4 </a:t>
            </a:r>
            <a:r>
              <a:rPr lang="en-US" dirty="0" smtClean="0"/>
              <a:t>classes </a:t>
            </a:r>
            <a:r>
              <a:rPr lang="en-US" smtClean="0"/>
              <a:t>&amp; methods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Linear &amp; Generalized Linear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an example, let’s look at linear models</a:t>
            </a:r>
          </a:p>
          <a:p>
            <a:pPr lvl="1"/>
            <a:r>
              <a:rPr lang="en-US" dirty="0" err="1" smtClean="0"/>
              <a:t>glm.mtcars</a:t>
            </a:r>
            <a:r>
              <a:rPr lang="en-US" dirty="0" smtClean="0"/>
              <a:t> = </a:t>
            </a:r>
            <a:r>
              <a:rPr lang="en-US" dirty="0" err="1" smtClean="0"/>
              <a:t>glm(mpg</a:t>
            </a:r>
            <a:r>
              <a:rPr lang="en-US" dirty="0" smtClean="0"/>
              <a:t> ~ ., data =  </a:t>
            </a:r>
            <a:r>
              <a:rPr lang="en-US" dirty="0" err="1" smtClean="0"/>
              <a:t>mtcars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class(glm.mtcars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This gives </a:t>
            </a:r>
            <a:r>
              <a:rPr lang="en-US" dirty="0" err="1" smtClean="0"/>
              <a:t>c(“glm</a:t>
            </a:r>
            <a:r>
              <a:rPr lang="en-US" dirty="0" smtClean="0"/>
              <a:t>”, “lm”) which indicates that it is an object of class </a:t>
            </a:r>
            <a:r>
              <a:rPr lang="en-US" dirty="0" err="1" smtClean="0"/>
              <a:t>glm</a:t>
            </a:r>
            <a:r>
              <a:rPr lang="en-US" dirty="0" smtClean="0"/>
              <a:t> first, but also “lm”</a:t>
            </a:r>
          </a:p>
          <a:p>
            <a:r>
              <a:rPr lang="en-US" dirty="0" smtClean="0"/>
              <a:t>Let’s fit just a linear model	</a:t>
            </a:r>
          </a:p>
          <a:p>
            <a:pPr lvl="1"/>
            <a:r>
              <a:rPr lang="en-US" dirty="0" err="1" smtClean="0"/>
              <a:t>lm.mtcars</a:t>
            </a:r>
            <a:r>
              <a:rPr lang="en-US" dirty="0" smtClean="0"/>
              <a:t> = </a:t>
            </a:r>
            <a:r>
              <a:rPr lang="en-US" dirty="0" err="1" smtClean="0"/>
              <a:t>lm(mpg</a:t>
            </a:r>
            <a:r>
              <a:rPr lang="en-US" dirty="0" smtClean="0"/>
              <a:t> ~ wt + </a:t>
            </a:r>
            <a:r>
              <a:rPr lang="en-US" dirty="0" err="1" smtClean="0"/>
              <a:t>cyl</a:t>
            </a:r>
            <a:r>
              <a:rPr lang="en-US" dirty="0" smtClean="0"/>
              <a:t>, </a:t>
            </a:r>
            <a:r>
              <a:rPr lang="en-US" dirty="0" err="1" smtClean="0"/>
              <a:t>mtcars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has class just “lm” (since it just a linear model and not a generalized linear model)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key purpose of OOP in R is to allow users call a function such as plot() or summary() and to have the function behave differently and appropriately for the given </a:t>
            </a:r>
            <a:r>
              <a:rPr lang="en-US" dirty="0" err="1" smtClean="0"/>
              <a:t>argument(s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other words, plot() or summary() is a generic verb that has methods for different types of inputs.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might  we implement this?</a:t>
            </a:r>
          </a:p>
          <a:p>
            <a:pPr lvl="1"/>
            <a:r>
              <a:rPr lang="en-US" dirty="0" smtClean="0"/>
              <a:t>We could define the plot() function as a large sequence of if() statements that said what to do for each type of class, e.g.</a:t>
            </a:r>
          </a:p>
          <a:p>
            <a:pPr lvl="2"/>
            <a:r>
              <a:rPr lang="en-US" dirty="0" smtClean="0"/>
              <a:t>plot = </a:t>
            </a:r>
            <a:r>
              <a:rPr lang="en-US" dirty="0" err="1" smtClean="0"/>
              <a:t>function(x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 {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err="1" smtClean="0"/>
              <a:t>if(is(x</a:t>
            </a:r>
            <a:r>
              <a:rPr lang="en-US" dirty="0" smtClean="0"/>
              <a:t>, “</a:t>
            </a:r>
            <a:r>
              <a:rPr lang="en-US" dirty="0" err="1" smtClean="0"/>
              <a:t>glm</a:t>
            </a:r>
            <a:r>
              <a:rPr lang="en-US" dirty="0" smtClean="0"/>
              <a:t>”))</a:t>
            </a:r>
            <a:br>
              <a:rPr lang="en-US" dirty="0" smtClean="0"/>
            </a:br>
            <a:r>
              <a:rPr lang="en-US" dirty="0" smtClean="0"/>
              <a:t>           return( </a:t>
            </a:r>
            <a:r>
              <a:rPr lang="en-US" dirty="0" err="1" smtClean="0"/>
              <a:t>callPlotCodeForGLM(x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…))</a:t>
            </a:r>
            <a:br>
              <a:rPr lang="en-US" dirty="0" smtClean="0"/>
            </a:br>
            <a:r>
              <a:rPr lang="en-US" dirty="0" smtClean="0"/>
              <a:t>       else </a:t>
            </a:r>
            <a:r>
              <a:rPr lang="en-US" dirty="0" err="1" smtClean="0"/>
              <a:t>if(is(x</a:t>
            </a:r>
            <a:r>
              <a:rPr lang="en-US" dirty="0" smtClean="0"/>
              <a:t>, “lm”))</a:t>
            </a:r>
            <a:br>
              <a:rPr lang="en-US" dirty="0" smtClean="0"/>
            </a:br>
            <a:r>
              <a:rPr lang="en-US" dirty="0" smtClean="0"/>
              <a:t>            return( </a:t>
            </a:r>
            <a:r>
              <a:rPr lang="en-US" dirty="0" err="1" smtClean="0"/>
              <a:t>callPlotCodeForLM(x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…))</a:t>
            </a:r>
            <a:br>
              <a:rPr lang="en-US" dirty="0" smtClean="0"/>
            </a:br>
            <a:r>
              <a:rPr lang="en-US" dirty="0" smtClean="0"/>
              <a:t>       else </a:t>
            </a:r>
            <a:r>
              <a:rPr lang="en-US" dirty="0" err="1" smtClean="0"/>
              <a:t>if(is(x</a:t>
            </a:r>
            <a:r>
              <a:rPr lang="en-US" dirty="0" smtClean="0"/>
              <a:t>, “matrix”))</a:t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return(callPlotCodeForMatrix(x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…))</a:t>
            </a:r>
            <a:br>
              <a:rPr lang="en-US" dirty="0" smtClean="0"/>
            </a:br>
            <a:r>
              <a:rPr lang="en-US" dirty="0" smtClean="0"/>
              <a:t>       else   # and so on for all classes we know about.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clearly is tedious, error-prone and very limited</a:t>
            </a:r>
          </a:p>
          <a:p>
            <a:pPr lvl="1"/>
            <a:r>
              <a:rPr lang="en-US" dirty="0" smtClean="0"/>
              <a:t>it can only take into account the classes we currently know about</a:t>
            </a:r>
          </a:p>
          <a:p>
            <a:pPr lvl="1"/>
            <a:r>
              <a:rPr lang="en-US" dirty="0" smtClean="0"/>
              <a:t>not those that others introduce in the future</a:t>
            </a:r>
          </a:p>
          <a:p>
            <a:r>
              <a:rPr lang="en-US" dirty="0" smtClean="0"/>
              <a:t>To add support for a new class, I would have to define a new version of plot and my code.</a:t>
            </a:r>
          </a:p>
          <a:p>
            <a:pPr lvl="1"/>
            <a:r>
              <a:rPr lang="en-US" dirty="0" smtClean="0"/>
              <a:t>I could copy the original one and add my own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if(is(x</a:t>
            </a:r>
            <a:r>
              <a:rPr lang="en-US" dirty="0" smtClean="0"/>
              <a:t>, “</a:t>
            </a:r>
            <a:r>
              <a:rPr lang="en-US" dirty="0" err="1" smtClean="0"/>
              <a:t>myClass</a:t>
            </a:r>
            <a:r>
              <a:rPr lang="en-US" dirty="0" smtClean="0"/>
              <a:t>”)) ….</a:t>
            </a:r>
            <a:br>
              <a:rPr lang="en-US" dirty="0" smtClean="0"/>
            </a:br>
            <a:r>
              <a:rPr lang="en-US" dirty="0" smtClean="0"/>
              <a:t>somewhere</a:t>
            </a:r>
          </a:p>
          <a:p>
            <a:pPr lvl="1"/>
            <a:r>
              <a:rPr lang="en-US" dirty="0" smtClean="0"/>
              <a:t>or just handle the </a:t>
            </a:r>
            <a:r>
              <a:rPr lang="en-US" dirty="0" err="1" smtClean="0"/>
              <a:t>myClass</a:t>
            </a:r>
            <a:r>
              <a:rPr lang="en-US" dirty="0" smtClean="0"/>
              <a:t> case and then call the original one, e.g. using </a:t>
            </a:r>
            <a:r>
              <a:rPr lang="en-US" dirty="0" err="1" smtClean="0"/>
              <a:t>graphics::plot(x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…), i.e. delegate back to the original one.</a:t>
            </a:r>
          </a:p>
          <a:p>
            <a:r>
              <a:rPr lang="en-US" dirty="0" smtClean="0"/>
              <a:t>The latter approach is best as if the </a:t>
            </a:r>
            <a:r>
              <a:rPr lang="en-US" dirty="0" err="1" smtClean="0"/>
              <a:t>graphics::plot</a:t>
            </a:r>
            <a:r>
              <a:rPr lang="en-US" dirty="0" smtClean="0"/>
              <a:t>() function is changed, I will still get those changes, and not the version I copied. </a:t>
            </a:r>
          </a:p>
          <a:p>
            <a:r>
              <a:rPr lang="en-US" dirty="0" smtClean="0"/>
              <a:t>Also, do I add my </a:t>
            </a:r>
            <a:r>
              <a:rPr lang="en-US" dirty="0" err="1" smtClean="0"/>
              <a:t>if(is(x</a:t>
            </a:r>
            <a:r>
              <a:rPr lang="en-US" dirty="0" smtClean="0"/>
              <a:t>, “</a:t>
            </a:r>
            <a:r>
              <a:rPr lang="en-US" dirty="0" err="1" smtClean="0"/>
              <a:t>myClass</a:t>
            </a:r>
            <a:r>
              <a:rPr lang="en-US" dirty="0" smtClean="0"/>
              <a:t>”)) at the top or bottom of the sequence of if() tests for class?</a:t>
            </a:r>
          </a:p>
          <a:p>
            <a:pPr lvl="1"/>
            <a:r>
              <a:rPr lang="en-US" dirty="0" smtClean="0"/>
              <a:t>the order matters!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 for two or more new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two packages want to add support for two or more classes?</a:t>
            </a:r>
          </a:p>
          <a:p>
            <a:pPr lvl="1"/>
            <a:r>
              <a:rPr lang="en-US" dirty="0" smtClean="0"/>
              <a:t>They would both need to make a new plot() function and add </a:t>
            </a:r>
            <a:r>
              <a:rPr lang="en-US" dirty="0" err="1" smtClean="0"/>
              <a:t>if(is(x</a:t>
            </a:r>
            <a:r>
              <a:rPr lang="en-US" dirty="0" smtClean="0"/>
              <a:t>, “class-name”)) … to their new version</a:t>
            </a:r>
          </a:p>
          <a:p>
            <a:pPr lvl="1"/>
            <a:r>
              <a:rPr lang="en-US" dirty="0" smtClean="0"/>
              <a:t>But only one would be called and that would depend on the order the packages were loaded and added to the search path</a:t>
            </a:r>
          </a:p>
          <a:p>
            <a:pPr lvl="1"/>
            <a:r>
              <a:rPr lang="en-US" dirty="0" smtClean="0"/>
              <a:t>This makes for very volatile, non-robust code!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</TotalTime>
  <Words>4149</Words>
  <Application>Microsoft Macintosh PowerPoint</Application>
  <PresentationFormat>On-screen Show (4:3)</PresentationFormat>
  <Paragraphs>240</Paragraphs>
  <Slides>47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Object Oriented Programming</vt:lpstr>
      <vt:lpstr>Slide 2</vt:lpstr>
      <vt:lpstr>R’s OOP</vt:lpstr>
      <vt:lpstr>S3 OOP</vt:lpstr>
      <vt:lpstr>Linear &amp; Generalized Linear Models</vt:lpstr>
      <vt:lpstr>Generic Functions</vt:lpstr>
      <vt:lpstr>Generic dispatch</vt:lpstr>
      <vt:lpstr>Slide 8</vt:lpstr>
      <vt:lpstr>Support for two or more new classes</vt:lpstr>
      <vt:lpstr>A better way – S3 dispatch</vt:lpstr>
      <vt:lpstr>Finding methods</vt:lpstr>
      <vt:lpstr>Defining a method</vt:lpstr>
      <vt:lpstr>Slide 13</vt:lpstr>
      <vt:lpstr>Slide 14</vt:lpstr>
      <vt:lpstr>Inheritance</vt:lpstr>
      <vt:lpstr>Methods that use the inherited methods</vt:lpstr>
      <vt:lpstr>Slide 17</vt:lpstr>
      <vt:lpstr>S4 classes &amp; methods</vt:lpstr>
      <vt:lpstr>Issues with S3</vt:lpstr>
      <vt:lpstr>Dispatching on more than one argument</vt:lpstr>
      <vt:lpstr>S4</vt:lpstr>
      <vt:lpstr>S4 Example - Shapes</vt:lpstr>
      <vt:lpstr>Circle</vt:lpstr>
      <vt:lpstr>Accessing slots in S4 objects</vt:lpstr>
      <vt:lpstr>Finding the names of slots</vt:lpstr>
      <vt:lpstr>Validity methods</vt:lpstr>
      <vt:lpstr>Validity method</vt:lpstr>
      <vt:lpstr>Inherited slots</vt:lpstr>
      <vt:lpstr>Methods</vt:lpstr>
      <vt:lpstr>… in the signature of a generic</vt:lpstr>
      <vt:lpstr>Defining methods</vt:lpstr>
      <vt:lpstr>Method definition</vt:lpstr>
      <vt:lpstr>area for Ellipse</vt:lpstr>
      <vt:lpstr>Inheritance &amp; 'is a'</vt:lpstr>
      <vt:lpstr>Slide 35</vt:lpstr>
      <vt:lpstr>Slide 36</vt:lpstr>
      <vt:lpstr>Slide 37</vt:lpstr>
      <vt:lpstr>setClassUnion</vt:lpstr>
      <vt:lpstr>Slide 39</vt:lpstr>
      <vt:lpstr>Slide 40</vt:lpstr>
      <vt:lpstr>Helper functions</vt:lpstr>
      <vt:lpstr>Slide 42</vt:lpstr>
      <vt:lpstr>setAs()</vt:lpstr>
      <vt:lpstr>coercion from RGBString to RGBColor</vt:lpstr>
      <vt:lpstr>Packages &amp; OOP</vt:lpstr>
      <vt:lpstr>Exporting S3</vt:lpstr>
      <vt:lpstr>Exporting S4 classes &amp; methods</vt:lpstr>
    </vt:vector>
  </TitlesOfParts>
  <Company>UC Davis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</dc:title>
  <dc:creator>Duncan Temple Lang</dc:creator>
  <cp:lastModifiedBy>Duncan Temple Lang</cp:lastModifiedBy>
  <cp:revision>109</cp:revision>
  <dcterms:created xsi:type="dcterms:W3CDTF">2010-08-01T12:30:20Z</dcterms:created>
  <dcterms:modified xsi:type="dcterms:W3CDTF">2010-08-03T04:21:27Z</dcterms:modified>
</cp:coreProperties>
</file>