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9"/>
  </p:notesMasterIdLst>
  <p:sldIdLst>
    <p:sldId id="256" r:id="rId2"/>
    <p:sldId id="259" r:id="rId3"/>
    <p:sldId id="260" r:id="rId4"/>
    <p:sldId id="261" r:id="rId5"/>
    <p:sldId id="262" r:id="rId6"/>
    <p:sldId id="264" r:id="rId7"/>
    <p:sldId id="263" r:id="rId8"/>
    <p:sldId id="270" r:id="rId9"/>
    <p:sldId id="271" r:id="rId10"/>
    <p:sldId id="272" r:id="rId11"/>
    <p:sldId id="273" r:id="rId12"/>
    <p:sldId id="274" r:id="rId13"/>
    <p:sldId id="275" r:id="rId14"/>
    <p:sldId id="289" r:id="rId15"/>
    <p:sldId id="290" r:id="rId16"/>
    <p:sldId id="291" r:id="rId17"/>
    <p:sldId id="292" r:id="rId18"/>
    <p:sldId id="293" r:id="rId19"/>
    <p:sldId id="276" r:id="rId20"/>
    <p:sldId id="277" r:id="rId21"/>
    <p:sldId id="278" r:id="rId22"/>
    <p:sldId id="281" r:id="rId23"/>
    <p:sldId id="279" r:id="rId24"/>
    <p:sldId id="280" r:id="rId25"/>
    <p:sldId id="282" r:id="rId26"/>
    <p:sldId id="283" r:id="rId27"/>
    <p:sldId id="286" r:id="rId28"/>
    <p:sldId id="287" r:id="rId29"/>
    <p:sldId id="288" r:id="rId30"/>
    <p:sldId id="284" r:id="rId31"/>
    <p:sldId id="285" r:id="rId32"/>
    <p:sldId id="265" r:id="rId33"/>
    <p:sldId id="269" r:id="rId34"/>
    <p:sldId id="266" r:id="rId35"/>
    <p:sldId id="267" r:id="rId36"/>
    <p:sldId id="268" r:id="rId37"/>
    <p:sldId id="258"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86289" autoAdjust="0"/>
  </p:normalViewPr>
  <p:slideViewPr>
    <p:cSldViewPr snapToGrid="0" snapToObjects="1">
      <p:cViewPr varScale="1">
        <p:scale>
          <a:sx n="142" d="100"/>
          <a:sy n="142" d="100"/>
        </p:scale>
        <p:origin x="-1488"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794484-5419-284D-9BCF-F6836E7AECE3}" type="datetimeFigureOut">
              <a:rPr lang="en-US" smtClean="0"/>
              <a:pPr/>
              <a:t>8/1/10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68A581-68B9-1445-9540-FCBAD13B2FC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course on advanced computing by which we mean for graduate students</a:t>
            </a:r>
            <a:r>
              <a:rPr lang="en-US" baseline="0" dirty="0" smtClean="0"/>
              <a:t> for doing their research and working on more ambitious projects.</a:t>
            </a:r>
            <a:br>
              <a:rPr lang="en-US" baseline="0" dirty="0" smtClean="0"/>
            </a:br>
            <a:r>
              <a:rPr lang="en-US" baseline="0" dirty="0" smtClean="0"/>
              <a:t>This involves or presupposes all the fundamentals that we teach in the introductory computing class for undergraduates, but then tries to move beyond that to </a:t>
            </a:r>
            <a:br>
              <a:rPr lang="en-US" baseline="0" dirty="0" smtClean="0"/>
            </a:br>
            <a:r>
              <a:rPr lang="en-US" baseline="0" dirty="0" smtClean="0"/>
              <a:t>make the students capable of taking on writing software (e.g. R packages), use object oriented techniques, be able to deal with large amounts of data, write efficient code, use</a:t>
            </a:r>
            <a:br>
              <a:rPr lang="en-US" baseline="0" dirty="0" smtClean="0"/>
            </a:br>
            <a:r>
              <a:rPr lang="en-US" baseline="0" dirty="0" smtClean="0"/>
              <a:t>compiled code (written by others), and to learn essential tools such as </a:t>
            </a:r>
            <a:r>
              <a:rPr lang="en-US" baseline="0" dirty="0" err="1" smtClean="0"/>
              <a:t>LaTeX</a:t>
            </a:r>
            <a:r>
              <a:rPr lang="en-US" baseline="0" dirty="0" smtClean="0"/>
              <a:t>, version control, etc.</a:t>
            </a:r>
          </a:p>
        </p:txBody>
      </p:sp>
      <p:sp>
        <p:nvSpPr>
          <p:cNvPr id="4" name="Slide Number Placeholder 3"/>
          <p:cNvSpPr>
            <a:spLocks noGrp="1"/>
          </p:cNvSpPr>
          <p:nvPr>
            <p:ph type="sldNum" sz="quarter" idx="10"/>
          </p:nvPr>
        </p:nvSpPr>
        <p:spPr/>
        <p:txBody>
          <a:bodyPr/>
          <a:lstStyle/>
          <a:p>
            <a:fld id="{3568A581-68B9-1445-9540-FCBAD13B2FC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DE6764-D9E2-4F47-B615-A7E9B9C86597}" type="datetimeFigureOut">
              <a:rPr lang="en-US" smtClean="0"/>
              <a:pPr/>
              <a:t>8/1/10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E6764-D9E2-4F47-B615-A7E9B9C86597}" type="datetimeFigureOut">
              <a:rPr lang="en-US" smtClean="0"/>
              <a:pPr/>
              <a:t>8/1/10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E6764-D9E2-4F47-B615-A7E9B9C86597}" type="datetimeFigureOut">
              <a:rPr lang="en-US" smtClean="0"/>
              <a:pPr/>
              <a:t>8/1/10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DE6764-D9E2-4F47-B615-A7E9B9C86597}" type="datetimeFigureOut">
              <a:rPr lang="en-US" smtClean="0"/>
              <a:pPr/>
              <a:t>8/1/10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DE6764-D9E2-4F47-B615-A7E9B9C86597}" type="datetimeFigureOut">
              <a:rPr lang="en-US" smtClean="0"/>
              <a:pPr/>
              <a:t>8/1/10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DE6764-D9E2-4F47-B615-A7E9B9C86597}" type="datetimeFigureOut">
              <a:rPr lang="en-US" smtClean="0"/>
              <a:pPr/>
              <a:t>8/1/10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DE6764-D9E2-4F47-B615-A7E9B9C86597}" type="datetimeFigureOut">
              <a:rPr lang="en-US" smtClean="0"/>
              <a:pPr/>
              <a:t>8/1/10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DE6764-D9E2-4F47-B615-A7E9B9C86597}" type="datetimeFigureOut">
              <a:rPr lang="en-US" smtClean="0"/>
              <a:pPr/>
              <a:t>8/1/10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E6764-D9E2-4F47-B615-A7E9B9C86597}" type="datetimeFigureOut">
              <a:rPr lang="en-US" smtClean="0"/>
              <a:pPr/>
              <a:t>8/1/10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DE6764-D9E2-4F47-B615-A7E9B9C86597}" type="datetimeFigureOut">
              <a:rPr lang="en-US" smtClean="0"/>
              <a:pPr/>
              <a:t>8/1/10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DE6764-D9E2-4F47-B615-A7E9B9C86597}" type="datetimeFigureOut">
              <a:rPr lang="en-US" smtClean="0"/>
              <a:pPr/>
              <a:t>8/1/10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42C0D6-0D36-A44E-A72F-444B6B5E03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E6764-D9E2-4F47-B615-A7E9B9C86597}" type="datetimeFigureOut">
              <a:rPr lang="en-US" smtClean="0"/>
              <a:pPr/>
              <a:t>8/1/10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42C0D6-0D36-A44E-A72F-444B6B5E03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Advanced Computing</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Issues with resolution and measuring time for small increments.</a:t>
            </a:r>
          </a:p>
          <a:p>
            <a:r>
              <a:rPr lang="en-US" dirty="0" smtClean="0"/>
              <a:t>Plot time versus input size and see if algorithm is linear, polynomial, exponential</a:t>
            </a:r>
          </a:p>
          <a:p>
            <a:pPr lvl="1"/>
            <a:r>
              <a:rPr lang="en-US" dirty="0" smtClean="0"/>
              <a:t>Empirical algorithmic complexity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improve speed, use different algorithm.</a:t>
            </a:r>
          </a:p>
          <a:p>
            <a:r>
              <a:rPr lang="en-US" dirty="0" smtClean="0"/>
              <a:t>Or refine code</a:t>
            </a:r>
          </a:p>
          <a:p>
            <a:pPr lvl="1"/>
            <a:r>
              <a:rPr lang="en-US" dirty="0" smtClean="0"/>
              <a:t>move expressions within loops that are invariant to compute just once and assigned to variable</a:t>
            </a:r>
          </a:p>
          <a:p>
            <a:pPr lvl="1"/>
            <a:r>
              <a:rPr lang="en-US" dirty="0" smtClean="0"/>
              <a:t>Avoid concatenating vectors, but pre-allocate and assign to </a:t>
            </a:r>
            <a:r>
              <a:rPr lang="en-US" dirty="0" err="1" smtClean="0"/>
              <a:t>i-th</a:t>
            </a:r>
            <a:r>
              <a:rPr lang="en-US" dirty="0" smtClean="0"/>
              <a:t> element.</a:t>
            </a:r>
          </a:p>
          <a:p>
            <a:pPr lvl="2"/>
            <a:r>
              <a:rPr lang="en-US" dirty="0" smtClean="0"/>
              <a:t>i.e. </a:t>
            </a:r>
            <a:r>
              <a:rPr lang="en-US" dirty="0" err="1" smtClean="0"/>
              <a:t>x</a:t>
            </a:r>
            <a:r>
              <a:rPr lang="en-US" dirty="0" smtClean="0"/>
              <a:t> = </a:t>
            </a:r>
            <a:r>
              <a:rPr lang="en-US" dirty="0" err="1" smtClean="0"/>
              <a:t>c</a:t>
            </a:r>
            <a:r>
              <a:rPr lang="en-US" dirty="0" smtClean="0"/>
              <a:t>(); </a:t>
            </a:r>
            <a:r>
              <a:rPr lang="en-US" dirty="0" err="1" smtClean="0"/>
              <a:t>for(i</a:t>
            </a:r>
            <a:r>
              <a:rPr lang="en-US" dirty="0" smtClean="0"/>
              <a:t> in </a:t>
            </a:r>
            <a:r>
              <a:rPr lang="en-US" dirty="0" err="1" smtClean="0"/>
              <a:t>seq(along</a:t>
            </a:r>
            <a:r>
              <a:rPr lang="en-US" dirty="0" smtClean="0"/>
              <a:t> = </a:t>
            </a:r>
            <a:r>
              <a:rPr lang="en-US" dirty="0" err="1" smtClean="0"/>
              <a:t>y</a:t>
            </a:r>
            <a:r>
              <a:rPr lang="en-US" dirty="0" smtClean="0"/>
              <a:t>))  </a:t>
            </a:r>
            <a:r>
              <a:rPr lang="en-US" dirty="0" err="1" smtClean="0"/>
              <a:t>x</a:t>
            </a:r>
            <a:r>
              <a:rPr lang="en-US" dirty="0" smtClean="0"/>
              <a:t> = </a:t>
            </a:r>
            <a:r>
              <a:rPr lang="en-US" dirty="0" err="1" smtClean="0"/>
              <a:t>c(x</a:t>
            </a:r>
            <a:r>
              <a:rPr lang="en-US" dirty="0" smtClean="0"/>
              <a:t>, </a:t>
            </a:r>
            <a:r>
              <a:rPr lang="en-US" dirty="0" err="1" smtClean="0"/>
              <a:t>g(y[i</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Profiling</a:t>
            </a:r>
            <a:endParaRPr lang="en-US" dirty="0"/>
          </a:p>
        </p:txBody>
      </p:sp>
      <p:sp>
        <p:nvSpPr>
          <p:cNvPr id="3" name="Content Placeholder 2"/>
          <p:cNvSpPr>
            <a:spLocks noGrp="1"/>
          </p:cNvSpPr>
          <p:nvPr>
            <p:ph idx="1"/>
          </p:nvPr>
        </p:nvSpPr>
        <p:spPr/>
        <p:txBody>
          <a:bodyPr>
            <a:normAutofit fontScale="92500"/>
          </a:bodyPr>
          <a:lstStyle/>
          <a:p>
            <a:r>
              <a:rPr lang="en-US" dirty="0" smtClean="0"/>
              <a:t>Identify bottlenecks by measuring what functions are called the most often and take the most time.</a:t>
            </a:r>
          </a:p>
          <a:p>
            <a:r>
              <a:rPr lang="en-US" dirty="0" err="1" smtClean="0"/>
              <a:t>Rprof</a:t>
            </a:r>
            <a:r>
              <a:rPr lang="en-US" dirty="0" smtClean="0"/>
              <a:t>() function turns on measuring in the evaluator, producing data about function calls.</a:t>
            </a:r>
          </a:p>
          <a:p>
            <a:r>
              <a:rPr lang="en-US" dirty="0" err="1" smtClean="0"/>
              <a:t>Rprof(“myProfilingData</a:t>
            </a:r>
            <a:r>
              <a:rPr lang="en-US" dirty="0" smtClean="0"/>
              <a:t>”)</a:t>
            </a:r>
            <a:br>
              <a:rPr lang="en-US" dirty="0" smtClean="0"/>
            </a:br>
            <a:r>
              <a:rPr lang="en-US" dirty="0" smtClean="0"/>
              <a:t>Evaluate expressions</a:t>
            </a:r>
            <a:br>
              <a:rPr lang="en-US" dirty="0" smtClean="0"/>
            </a:br>
            <a:r>
              <a:rPr lang="en-US" dirty="0" err="1" smtClean="0"/>
              <a:t>Rprof(NULL</a:t>
            </a:r>
            <a:r>
              <a:rPr lang="en-US" dirty="0" smtClean="0"/>
              <a:t>)</a:t>
            </a:r>
          </a:p>
          <a:p>
            <a:r>
              <a:rPr lang="en-US" dirty="0" smtClean="0"/>
              <a:t>Data is now available in the file </a:t>
            </a:r>
            <a:r>
              <a:rPr lang="en-US" dirty="0" err="1" smtClean="0"/>
              <a:t>myProfilingData</a:t>
            </a:r>
            <a:r>
              <a:rPr lang="en-US"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profiling data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(See the code in rw1.R, </a:t>
            </a:r>
            <a:r>
              <a:rPr lang="en-US" dirty="0" smtClean="0"/>
              <a:t>courtesy of Ross </a:t>
            </a:r>
            <a:r>
              <a:rPr lang="en-US" dirty="0" err="1" smtClean="0"/>
              <a:t>Ihaka</a:t>
            </a:r>
            <a:r>
              <a:rPr lang="en-US" dirty="0" smtClean="0"/>
              <a:t>)</a:t>
            </a:r>
            <a:endParaRPr lang="en-US" dirty="0" smtClean="0"/>
          </a:p>
          <a:p>
            <a:r>
              <a:rPr lang="en-US" dirty="0" smtClean="0"/>
              <a:t>Read </a:t>
            </a:r>
            <a:r>
              <a:rPr lang="en-US" dirty="0" smtClean="0"/>
              <a:t>profiling data into R via </a:t>
            </a:r>
            <a:r>
              <a:rPr lang="en-US" dirty="0" err="1" smtClean="0"/>
              <a:t>summaryRprof</a:t>
            </a:r>
            <a:r>
              <a:rPr lang="en-US" dirty="0" smtClean="0"/>
              <a:t>()</a:t>
            </a:r>
            <a:br>
              <a:rPr lang="en-US" dirty="0" smtClean="0"/>
            </a:br>
            <a:r>
              <a:rPr lang="en-US" dirty="0" err="1" smtClean="0"/>
              <a:t>prof</a:t>
            </a:r>
            <a:r>
              <a:rPr lang="en-US" dirty="0" smtClean="0"/>
              <a:t> = </a:t>
            </a:r>
            <a:r>
              <a:rPr lang="en-US" dirty="0" err="1" smtClean="0"/>
              <a:t>summaryRprof(“myProfilingData</a:t>
            </a:r>
            <a:r>
              <a:rPr lang="en-US" dirty="0" smtClean="0"/>
              <a:t>”)</a:t>
            </a:r>
          </a:p>
          <a:p>
            <a:r>
              <a:rPr lang="en-US" dirty="0" smtClean="0"/>
              <a:t>List with 3 elements</a:t>
            </a:r>
          </a:p>
          <a:p>
            <a:pPr lvl="1"/>
            <a:r>
              <a:rPr lang="en-US" dirty="0" smtClean="0"/>
              <a:t>Look at </a:t>
            </a:r>
            <a:r>
              <a:rPr lang="en-US" dirty="0" err="1" smtClean="0"/>
              <a:t>prof$by.self</a:t>
            </a:r>
            <a:endParaRPr lang="en-US" dirty="0" smtClean="0"/>
          </a:p>
          <a:p>
            <a:pPr lvl="1"/>
            <a:r>
              <a:rPr lang="en-US" dirty="0" smtClean="0"/>
              <a:t> </a:t>
            </a:r>
            <a:r>
              <a:rPr lang="en-US" dirty="0" err="1" smtClean="0"/>
              <a:t>self.time</a:t>
            </a:r>
            <a:r>
              <a:rPr lang="en-US" dirty="0" smtClean="0"/>
              <a:t> </a:t>
            </a:r>
            <a:r>
              <a:rPr lang="en-US" dirty="0" err="1" smtClean="0"/>
              <a:t>self.pct</a:t>
            </a:r>
            <a:r>
              <a:rPr lang="en-US" dirty="0" smtClean="0"/>
              <a:t> </a:t>
            </a:r>
            <a:r>
              <a:rPr lang="en-US" dirty="0" err="1" smtClean="0"/>
              <a:t>total.time</a:t>
            </a:r>
            <a:r>
              <a:rPr lang="en-US" dirty="0" smtClean="0"/>
              <a:t> </a:t>
            </a:r>
            <a:r>
              <a:rPr lang="en-US" dirty="0" err="1" smtClean="0"/>
              <a:t>total.pct</a:t>
            </a:r>
            <a:endParaRPr lang="en-US" dirty="0" smtClean="0"/>
          </a:p>
          <a:p>
            <a:pPr lvl="1">
              <a:buNone/>
            </a:pPr>
            <a:r>
              <a:rPr lang="en-US" dirty="0" smtClean="0"/>
              <a:t>  “sample"      0.94     52.2       1.06      58.9</a:t>
            </a:r>
          </a:p>
          <a:p>
            <a:pPr lvl="1">
              <a:buNone/>
            </a:pPr>
            <a:r>
              <a:rPr lang="en-US" dirty="0" smtClean="0"/>
              <a:t>  "rw2d1"       0.70     38.9       1.80     100.0</a:t>
            </a:r>
          </a:p>
          <a:p>
            <a:pPr lvl="1">
              <a:buNone/>
            </a:pPr>
            <a:r>
              <a:rPr lang="en-US" dirty="0" smtClean="0"/>
              <a:t>  "length"       0.08      4.4       0.08       4.4</a:t>
            </a:r>
          </a:p>
          <a:p>
            <a:pPr lvl="1">
              <a:buNone/>
            </a:pPr>
            <a:r>
              <a:rPr lang="en-US" dirty="0" smtClean="0"/>
              <a:t>  "=="              0.04      2.2       0.04       2.2</a:t>
            </a:r>
          </a:p>
          <a:p>
            <a:pPr lvl="1">
              <a:buNone/>
            </a:pPr>
            <a:r>
              <a:rPr lang="en-US" dirty="0" smtClean="0"/>
              <a:t>  "+"                0.02      1.1       0.02       1.1</a:t>
            </a:r>
          </a:p>
          <a:p>
            <a:pPr lvl="1">
              <a:buNone/>
            </a:pPr>
            <a:r>
              <a:rPr lang="en-US" dirty="0" smtClean="0"/>
              <a:t>  "-"                0.02      1.1       0.02       1.1</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2-D Random Walk</a:t>
            </a:r>
            <a:endParaRPr lang="en-US" dirty="0"/>
          </a:p>
        </p:txBody>
      </p:sp>
      <p:sp>
        <p:nvSpPr>
          <p:cNvPr id="3" name="Content Placeholder 2"/>
          <p:cNvSpPr>
            <a:spLocks noGrp="1"/>
          </p:cNvSpPr>
          <p:nvPr>
            <p:ph idx="1"/>
          </p:nvPr>
        </p:nvSpPr>
        <p:spPr/>
        <p:txBody>
          <a:bodyPr/>
          <a:lstStyle/>
          <a:p>
            <a:r>
              <a:rPr lang="en-US" dirty="0" smtClean="0"/>
              <a:t>First version (rw2d1) implements the algorithm in the most obvious way that mirrors the natural description of the process</a:t>
            </a:r>
          </a:p>
          <a:p>
            <a:pPr lvl="1"/>
            <a:r>
              <a:rPr lang="en-US" dirty="0" smtClean="0"/>
              <a:t>good idea to implement using the obvious approach and "bank" that so one can check more subtle implementations. </a:t>
            </a:r>
          </a:p>
          <a:p>
            <a:pPr lvl="1"/>
            <a:r>
              <a:rPr lang="en-US" dirty="0" smtClean="0"/>
              <a:t>Use as a benchmark/</a:t>
            </a:r>
            <a:r>
              <a:rPr lang="en-US" dirty="0" err="1" smtClean="0"/>
              <a:t>validator</a:t>
            </a:r>
            <a:endParaRPr lang="en-US" dirty="0" smtClean="0"/>
          </a:p>
          <a:p>
            <a:pPr lvl="1"/>
            <a:r>
              <a:rPr lang="en-US" dirty="0" smtClean="0"/>
              <a:t>Also, if it is sufficiently fast, stop and don't over optimize.</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Problem with comparing result to benchmark when random number generation</a:t>
            </a:r>
          </a:p>
          <a:p>
            <a:r>
              <a:rPr lang="en-US" dirty="0" smtClean="0"/>
              <a:t>Use </a:t>
            </a:r>
            <a:r>
              <a:rPr lang="en-US" dirty="0" err="1" smtClean="0"/>
              <a:t>set.seed</a:t>
            </a:r>
            <a:r>
              <a:rPr lang="en-US" dirty="0" smtClean="0"/>
              <a:t>() to have a common starting point</a:t>
            </a:r>
          </a:p>
          <a:p>
            <a:pPr lvl="1"/>
            <a:r>
              <a:rPr lang="en-US" dirty="0" smtClean="0"/>
              <a:t>But still issues if generate random numbers in different ways, order, etc.</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Profiling tells us sample() is taking all the time.</a:t>
            </a:r>
          </a:p>
          <a:p>
            <a:r>
              <a:rPr lang="en-US" dirty="0" smtClean="0"/>
              <a:t>We have many calls to sample – 2 per iteration of the loop</a:t>
            </a:r>
          </a:p>
          <a:p>
            <a:pPr lvl="1"/>
            <a:r>
              <a:rPr lang="en-US" dirty="0" smtClean="0"/>
              <a:t>in both cases, we generate just a single value, and both are from a binary distribution, i.e. up or down, left or right.</a:t>
            </a:r>
          </a:p>
          <a:p>
            <a:pPr lvl="1"/>
            <a:r>
              <a:rPr lang="en-US" dirty="0" smtClean="0"/>
              <a:t>sample() is very powerful, but overkill.  The overhead of setting up the values to sample from is too much for a single value.</a:t>
            </a:r>
          </a:p>
          <a:p>
            <a:pPr lvl="1"/>
            <a:r>
              <a:rPr lang="en-US" dirty="0" smtClean="0"/>
              <a:t>Can replace with a Bernoulli, or a simple Uniform and whether it is &gt; .5 or not.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Interestingly, while we remove sample() as a bottleneck, we will later bring it back!</a:t>
            </a:r>
          </a:p>
          <a:p>
            <a:pPr lvl="1"/>
            <a:r>
              <a:rPr lang="en-US" dirty="0" smtClean="0"/>
              <a:t>Because we will generate many values from a given set of values in a </a:t>
            </a:r>
            <a:r>
              <a:rPr lang="en-US" dirty="0" err="1" smtClean="0"/>
              <a:t>vectorized</a:t>
            </a:r>
            <a:r>
              <a:rPr lang="en-US" dirty="0" smtClean="0"/>
              <a:t> operation, not a single scalar returned each time.</a:t>
            </a:r>
          </a:p>
          <a:p>
            <a:pPr lvl="1"/>
            <a:r>
              <a:rPr lang="en-US" dirty="0" smtClean="0"/>
              <a:t>In that context, the overhead of establishing the possible sample values becomes very small part of the overall operation.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As we progress through the different implementations, we gradually move away from the loop and towards </a:t>
            </a:r>
            <a:r>
              <a:rPr lang="en-US" dirty="0" err="1" smtClean="0"/>
              <a:t>vectorized</a:t>
            </a:r>
            <a:r>
              <a:rPr lang="en-US" dirty="0" smtClean="0"/>
              <a:t> operations.</a:t>
            </a:r>
          </a:p>
          <a:p>
            <a:r>
              <a:rPr lang="en-US" dirty="0" smtClean="0"/>
              <a:t>Until R can recognize potential for </a:t>
            </a:r>
            <a:r>
              <a:rPr lang="en-US" dirty="0" err="1" smtClean="0"/>
              <a:t>vectorization</a:t>
            </a:r>
            <a:r>
              <a:rPr lang="en-US" dirty="0" smtClean="0"/>
              <a:t> and do it automatically for us, students need to learn to write code using </a:t>
            </a:r>
            <a:r>
              <a:rPr lang="en-US" dirty="0" err="1" smtClean="0"/>
              <a:t>vectorized</a:t>
            </a:r>
            <a:r>
              <a:rPr lang="en-US" dirty="0" smtClean="0"/>
              <a:t> operations where possible</a:t>
            </a:r>
          </a:p>
          <a:p>
            <a:r>
              <a:rPr lang="en-US" dirty="0" smtClean="0"/>
              <a:t>This also means that they should write functions that are </a:t>
            </a:r>
            <a:r>
              <a:rPr lang="en-US" dirty="0" err="1" smtClean="0"/>
              <a:t>vectorized</a:t>
            </a:r>
            <a:r>
              <a:rPr lang="en-US" dirty="0" smtClean="0"/>
              <a:t> also, so that they and others can use those functions in </a:t>
            </a:r>
            <a:r>
              <a:rPr lang="en-US" dirty="0" err="1" smtClean="0"/>
              <a:t>vectorized</a:t>
            </a:r>
            <a:r>
              <a:rPr lang="en-US" smtClean="0"/>
              <a:t> ways.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Focus energy on improving the calls to the functions in the first rows of this data frame.</a:t>
            </a:r>
          </a:p>
          <a:p>
            <a:r>
              <a:rPr lang="en-US" dirty="0" smtClean="0"/>
              <a:t>Rewrite algorithm, adjust expressions.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reality, we typically only get one computing class with our students.</a:t>
            </a:r>
          </a:p>
          <a:p>
            <a:r>
              <a:rPr lang="en-US" dirty="0" smtClean="0"/>
              <a:t>Students need more exposure to internalize the ideas and make expressing computations 2</a:t>
            </a:r>
            <a:r>
              <a:rPr lang="en-US" baseline="30000" dirty="0" smtClean="0"/>
              <a:t>nd</a:t>
            </a:r>
            <a:r>
              <a:rPr lang="en-US" dirty="0" smtClean="0"/>
              <a:t> nature.</a:t>
            </a:r>
          </a:p>
          <a:p>
            <a:r>
              <a:rPr lang="en-US" dirty="0" smtClean="0"/>
              <a:t>So ideally 2 courses</a:t>
            </a:r>
          </a:p>
          <a:p>
            <a:pPr lvl="1"/>
            <a:r>
              <a:rPr lang="en-US" dirty="0" smtClean="0"/>
              <a:t>either an undergraduate course &amp; graduate course</a:t>
            </a:r>
          </a:p>
          <a:p>
            <a:pPr lvl="1"/>
            <a:r>
              <a:rPr lang="en-US" dirty="0" smtClean="0"/>
              <a:t>or 2 undergrad. courses.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 packages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Writing R packages is simple</a:t>
            </a:r>
          </a:p>
          <a:p>
            <a:pPr lvl="1"/>
            <a:r>
              <a:rPr lang="en-US" dirty="0" smtClean="0"/>
              <a:t>requires following straightforward conventions about folders and meta-data in specific files</a:t>
            </a:r>
          </a:p>
          <a:p>
            <a:r>
              <a:rPr lang="en-US" dirty="0" smtClean="0"/>
              <a:t>Easy for anyone to do, even on Windows</a:t>
            </a:r>
          </a:p>
          <a:p>
            <a:pPr lvl="1"/>
            <a:r>
              <a:rPr lang="en-US" dirty="0" smtClean="0"/>
              <a:t>tool chain for building &amp; installing packages getting easier there.</a:t>
            </a:r>
          </a:p>
          <a:p>
            <a:r>
              <a:rPr lang="en-US" dirty="0" smtClean="0"/>
              <a:t>Several important benefits</a:t>
            </a:r>
          </a:p>
          <a:p>
            <a:pPr lvl="1"/>
            <a:r>
              <a:rPr lang="en-US" dirty="0" smtClean="0"/>
              <a:t>Easy to send self-installing code to self or others, including instructor</a:t>
            </a:r>
          </a:p>
          <a:p>
            <a:pPr lvl="2"/>
            <a:r>
              <a:rPr lang="en-US" dirty="0" smtClean="0"/>
              <a:t>no issue with source individual files, in correct order, etc.</a:t>
            </a:r>
          </a:p>
          <a:p>
            <a:pPr lvl="1"/>
            <a:r>
              <a:rPr lang="en-US" dirty="0" smtClean="0"/>
              <a:t>Can include data so others can reproduce issues, help debug</a:t>
            </a:r>
          </a:p>
          <a:p>
            <a:pPr lvl="1"/>
            <a:r>
              <a:rPr lang="en-US" dirty="0" smtClean="0"/>
              <a:t>Can contain tests to verify the code is functional</a:t>
            </a:r>
          </a:p>
          <a:p>
            <a:pPr lvl="1"/>
            <a:r>
              <a:rPr lang="en-US" dirty="0" smtClean="0"/>
              <a:t>Documentation</a:t>
            </a:r>
          </a:p>
          <a:p>
            <a:pPr lvl="1"/>
            <a:r>
              <a:rPr lang="en-US" dirty="0" smtClean="0"/>
              <a:t>NAMESPACES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Structure is a folder with several sub-folders and a DESCRIPTION file</a:t>
            </a:r>
          </a:p>
          <a:p>
            <a:r>
              <a:rPr lang="en-US" dirty="0" err="1" smtClean="0"/>
              <a:t>package.skeleton</a:t>
            </a:r>
            <a:r>
              <a:rPr lang="en-US" dirty="0" smtClean="0"/>
              <a:t>() function will create this for you</a:t>
            </a:r>
          </a:p>
          <a:p>
            <a:pPr lvl="1"/>
            <a:r>
              <a:rPr lang="en-US" dirty="0" smtClean="0"/>
              <a:t>but better to understand the details directly</a:t>
            </a:r>
          </a:p>
          <a:p>
            <a:r>
              <a:rPr lang="en-US" dirty="0" smtClean="0"/>
              <a:t>Create a folder, typically with the name being the name of the package (not essential)</a:t>
            </a:r>
          </a:p>
          <a:p>
            <a:r>
              <a:rPr lang="en-US" dirty="0" smtClean="0"/>
              <a:t>Create and populate a DESCRIPTION file in the package folder.</a:t>
            </a:r>
          </a:p>
          <a:p>
            <a:r>
              <a:rPr lang="en-US" dirty="0" smtClean="0"/>
              <a:t>Create an R/ directory under that.</a:t>
            </a:r>
          </a:p>
          <a:p>
            <a:r>
              <a:rPr lang="en-US" dirty="0" smtClean="0"/>
              <a:t>Put R code files (.R, .</a:t>
            </a:r>
            <a:r>
              <a:rPr lang="en-US" dirty="0" err="1" smtClean="0"/>
              <a:t>r</a:t>
            </a:r>
            <a:r>
              <a:rPr lang="en-US" dirty="0" smtClean="0"/>
              <a:t>, .</a:t>
            </a:r>
            <a:r>
              <a:rPr lang="en-US" dirty="0" err="1" smtClean="0"/>
              <a:t>q</a:t>
            </a:r>
            <a:r>
              <a:rPr lang="en-US" dirty="0" smtClean="0"/>
              <a:t>, …) in the R/ directory.</a:t>
            </a:r>
          </a:p>
          <a:p>
            <a:r>
              <a:rPr lang="en-US" dirty="0" smtClean="0"/>
              <a:t>DONE!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file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Package: </a:t>
            </a:r>
            <a:r>
              <a:rPr lang="en-US" dirty="0" err="1" smtClean="0"/>
              <a:t>RNYTimes</a:t>
            </a:r>
            <a:endParaRPr lang="en-US" dirty="0" smtClean="0"/>
          </a:p>
          <a:p>
            <a:r>
              <a:rPr lang="en-US" dirty="0" smtClean="0"/>
              <a:t>Title: Access to the New York Times REST services</a:t>
            </a:r>
          </a:p>
          <a:p>
            <a:r>
              <a:rPr lang="en-US" dirty="0" smtClean="0"/>
              <a:t>Description: This provides R functions to access content</a:t>
            </a:r>
          </a:p>
          <a:p>
            <a:r>
              <a:rPr lang="en-US" dirty="0" smtClean="0"/>
              <a:t>  from the New York Times using its REST services.</a:t>
            </a:r>
          </a:p>
          <a:p>
            <a:r>
              <a:rPr lang="en-US" dirty="0" smtClean="0"/>
              <a:t>Version: 0.1-0</a:t>
            </a:r>
          </a:p>
          <a:p>
            <a:r>
              <a:rPr lang="en-US" dirty="0" smtClean="0"/>
              <a:t>Author: Duncan Temple Lang</a:t>
            </a:r>
          </a:p>
          <a:p>
            <a:r>
              <a:rPr lang="en-US" dirty="0" smtClean="0"/>
              <a:t>Imports: XML, RJSONIO, </a:t>
            </a:r>
            <a:r>
              <a:rPr lang="en-US" dirty="0" err="1" smtClean="0"/>
              <a:t>RCurl</a:t>
            </a:r>
            <a:endParaRPr lang="en-US" dirty="0" smtClean="0"/>
          </a:p>
          <a:p>
            <a:r>
              <a:rPr lang="en-US" dirty="0" smtClean="0"/>
              <a:t>Depends: methods</a:t>
            </a:r>
          </a:p>
          <a:p>
            <a:r>
              <a:rPr lang="en-US" dirty="0" smtClean="0"/>
              <a:t>Maintainer: Duncan Temple Lang &lt;</a:t>
            </a:r>
            <a:r>
              <a:rPr lang="en-US" dirty="0" err="1" smtClean="0"/>
              <a:t>duncan@r-project.org</a:t>
            </a:r>
            <a:r>
              <a:rPr lang="en-US" dirty="0" smtClean="0"/>
              <a:t>&gt;</a:t>
            </a:r>
          </a:p>
          <a:p>
            <a:r>
              <a:rPr lang="en-US" dirty="0" smtClean="0"/>
              <a:t>License: BSD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the package</a:t>
            </a:r>
            <a:endParaRPr lang="en-US" dirty="0"/>
          </a:p>
        </p:txBody>
      </p:sp>
      <p:sp>
        <p:nvSpPr>
          <p:cNvPr id="3" name="Content Placeholder 2"/>
          <p:cNvSpPr>
            <a:spLocks noGrp="1"/>
          </p:cNvSpPr>
          <p:nvPr>
            <p:ph idx="1"/>
          </p:nvPr>
        </p:nvSpPr>
        <p:spPr/>
        <p:txBody>
          <a:bodyPr>
            <a:normAutofit fontScale="92500"/>
          </a:bodyPr>
          <a:lstStyle/>
          <a:p>
            <a:r>
              <a:rPr lang="en-US" dirty="0" smtClean="0"/>
              <a:t>One needs to install the package before loading it</a:t>
            </a:r>
          </a:p>
          <a:p>
            <a:pPr lvl="1"/>
            <a:r>
              <a:rPr lang="en-US" dirty="0" smtClean="0"/>
              <a:t>Shell command</a:t>
            </a:r>
          </a:p>
          <a:p>
            <a:pPr lvl="2"/>
            <a:r>
              <a:rPr lang="en-US" dirty="0" smtClean="0"/>
              <a:t>R CMD INSTALL </a:t>
            </a:r>
            <a:r>
              <a:rPr lang="en-US" dirty="0" err="1" smtClean="0"/>
              <a:t>myPackage</a:t>
            </a:r>
            <a:endParaRPr lang="en-US" dirty="0" smtClean="0"/>
          </a:p>
          <a:p>
            <a:pPr lvl="2"/>
            <a:r>
              <a:rPr lang="en-US" dirty="0" err="1" smtClean="0"/>
              <a:t>myPackage</a:t>
            </a:r>
            <a:r>
              <a:rPr lang="en-US" dirty="0" smtClean="0"/>
              <a:t> is the directory/folder containing your code</a:t>
            </a:r>
          </a:p>
          <a:p>
            <a:pPr lvl="2"/>
            <a:r>
              <a:rPr lang="en-US" dirty="0" smtClean="0"/>
              <a:t>I often use R CMD INSTALL . when located in the package directory.</a:t>
            </a:r>
          </a:p>
          <a:p>
            <a:pPr lvl="1"/>
            <a:r>
              <a:rPr lang="en-US" dirty="0" smtClean="0"/>
              <a:t>Can control where the installed package is located</a:t>
            </a:r>
          </a:p>
          <a:p>
            <a:pPr lvl="2"/>
            <a:r>
              <a:rPr lang="en-US" dirty="0" smtClean="0"/>
              <a:t>via the –</a:t>
            </a:r>
            <a:r>
              <a:rPr lang="en-US" dirty="0" err="1" smtClean="0"/>
              <a:t>l</a:t>
            </a:r>
            <a:r>
              <a:rPr lang="en-US" dirty="0" smtClean="0"/>
              <a:t> </a:t>
            </a:r>
            <a:r>
              <a:rPr lang="en-US" dirty="0" err="1" smtClean="0"/>
              <a:t>libraryDirectory</a:t>
            </a:r>
            <a:r>
              <a:rPr lang="en-US" dirty="0" smtClean="0"/>
              <a:t> option</a:t>
            </a:r>
          </a:p>
          <a:p>
            <a:pPr lvl="2"/>
            <a:r>
              <a:rPr lang="en-US" dirty="0" smtClean="0"/>
              <a:t>R_LIBS or R_USER_LIBS environment variable (preferable)</a:t>
            </a:r>
          </a:p>
          <a:p>
            <a:pPr lvl="1"/>
            <a:r>
              <a:rPr lang="en-US" dirty="0" smtClean="0"/>
              <a:t>Then within R, </a:t>
            </a:r>
            <a:r>
              <a:rPr lang="en-US" dirty="0" err="1" smtClean="0"/>
              <a:t>library(myPackage</a:t>
            </a:r>
            <a:r>
              <a:rPr lang="en-US" dirty="0" smtClean="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Validating a package</a:t>
            </a:r>
            <a:endParaRPr lang="en-US" dirty="0"/>
          </a:p>
        </p:txBody>
      </p:sp>
      <p:sp>
        <p:nvSpPr>
          <p:cNvPr id="3" name="Content Placeholder 2"/>
          <p:cNvSpPr>
            <a:spLocks noGrp="1"/>
          </p:cNvSpPr>
          <p:nvPr>
            <p:ph idx="1"/>
          </p:nvPr>
        </p:nvSpPr>
        <p:spPr/>
        <p:txBody>
          <a:bodyPr>
            <a:normAutofit lnSpcReduction="10000"/>
          </a:bodyPr>
          <a:lstStyle/>
          <a:p>
            <a:r>
              <a:rPr lang="en-US" dirty="0" smtClean="0"/>
              <a:t>R CMD check </a:t>
            </a:r>
            <a:r>
              <a:rPr lang="en-US" dirty="0" err="1" smtClean="0"/>
              <a:t>myPackage</a:t>
            </a:r>
            <a:endParaRPr lang="en-US" dirty="0" smtClean="0"/>
          </a:p>
          <a:p>
            <a:pPr lvl="1"/>
            <a:r>
              <a:rPr lang="en-US" dirty="0" smtClean="0"/>
              <a:t>checks the package can be installed</a:t>
            </a:r>
          </a:p>
          <a:p>
            <a:pPr lvl="1"/>
            <a:r>
              <a:rPr lang="en-US" dirty="0" smtClean="0"/>
              <a:t>has all the relevant pieces</a:t>
            </a:r>
          </a:p>
          <a:p>
            <a:pPr lvl="1"/>
            <a:r>
              <a:rPr lang="en-US" dirty="0" smtClean="0"/>
              <a:t>is consistent with the meta data</a:t>
            </a:r>
          </a:p>
          <a:p>
            <a:pPr lvl="1"/>
            <a:r>
              <a:rPr lang="en-US" dirty="0" smtClean="0"/>
              <a:t>runs any examples in the documentation files</a:t>
            </a:r>
          </a:p>
          <a:p>
            <a:pPr lvl="1"/>
            <a:r>
              <a:rPr lang="en-US" dirty="0" smtClean="0"/>
              <a:t>processes any tests in the tests/ directory</a:t>
            </a:r>
          </a:p>
          <a:p>
            <a:pPr lvl="1"/>
            <a:r>
              <a:rPr lang="en-US" dirty="0" smtClean="0"/>
              <a:t>checks the code for references to non-defined/global variables</a:t>
            </a:r>
          </a:p>
          <a:p>
            <a:r>
              <a:rPr lang="en-US" dirty="0" smtClean="0"/>
              <a:t>Just a good thing to run!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 a package to Distribute</a:t>
            </a:r>
            <a:endParaRPr lang="en-US" dirty="0"/>
          </a:p>
        </p:txBody>
      </p:sp>
      <p:sp>
        <p:nvSpPr>
          <p:cNvPr id="3" name="Content Placeholder 2"/>
          <p:cNvSpPr>
            <a:spLocks noGrp="1"/>
          </p:cNvSpPr>
          <p:nvPr>
            <p:ph idx="1"/>
          </p:nvPr>
        </p:nvSpPr>
        <p:spPr/>
        <p:txBody>
          <a:bodyPr>
            <a:normAutofit lnSpcReduction="10000"/>
          </a:bodyPr>
          <a:lstStyle/>
          <a:p>
            <a:r>
              <a:rPr lang="en-US" dirty="0" smtClean="0"/>
              <a:t>R CMD build </a:t>
            </a:r>
            <a:r>
              <a:rPr lang="en-US" dirty="0" err="1" smtClean="0"/>
              <a:t>myPackage</a:t>
            </a:r>
            <a:endParaRPr lang="en-US" dirty="0" smtClean="0"/>
          </a:p>
          <a:p>
            <a:pPr lvl="1"/>
            <a:r>
              <a:rPr lang="en-US" dirty="0" smtClean="0"/>
              <a:t>creates a </a:t>
            </a:r>
            <a:r>
              <a:rPr lang="en-US" dirty="0" err="1" smtClean="0"/>
              <a:t>tar.gz</a:t>
            </a:r>
            <a:r>
              <a:rPr lang="en-US" dirty="0" smtClean="0"/>
              <a:t> file with the source of the package others can install</a:t>
            </a:r>
          </a:p>
          <a:p>
            <a:r>
              <a:rPr lang="en-US" dirty="0" smtClean="0"/>
              <a:t>R CMD build –binary </a:t>
            </a:r>
            <a:r>
              <a:rPr lang="en-US" dirty="0" err="1" smtClean="0"/>
              <a:t>myPackage</a:t>
            </a:r>
            <a:endParaRPr lang="en-US" dirty="0" smtClean="0"/>
          </a:p>
          <a:p>
            <a:pPr lvl="1"/>
            <a:r>
              <a:rPr lang="en-US" dirty="0" smtClean="0"/>
              <a:t>builds a binary version of the package for the type of machine on which you run the command</a:t>
            </a:r>
          </a:p>
          <a:p>
            <a:pPr lvl="2"/>
            <a:r>
              <a:rPr lang="en-US" dirty="0" smtClean="0"/>
              <a:t>people can install without needing additional tools on their machine</a:t>
            </a:r>
          </a:p>
          <a:p>
            <a:pPr lvl="2"/>
            <a:r>
              <a:rPr lang="en-US" dirty="0" smtClean="0"/>
              <a:t>especially useful for building packages with C/FORTRAN code.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C/FORTRAN code</a:t>
            </a:r>
            <a:endParaRPr lang="en-US" dirty="0"/>
          </a:p>
        </p:txBody>
      </p:sp>
      <p:sp>
        <p:nvSpPr>
          <p:cNvPr id="3" name="Content Placeholder 2"/>
          <p:cNvSpPr>
            <a:spLocks noGrp="1"/>
          </p:cNvSpPr>
          <p:nvPr>
            <p:ph idx="1"/>
          </p:nvPr>
        </p:nvSpPr>
        <p:spPr/>
        <p:txBody>
          <a:bodyPr>
            <a:normAutofit fontScale="92500"/>
          </a:bodyPr>
          <a:lstStyle/>
          <a:p>
            <a:r>
              <a:rPr lang="en-US" dirty="0" smtClean="0"/>
              <a:t>To add C/FORTRAN code for use in a package, put the files in a directory named </a:t>
            </a:r>
            <a:r>
              <a:rPr lang="en-US" dirty="0" err="1" smtClean="0"/>
              <a:t>src</a:t>
            </a:r>
            <a:r>
              <a:rPr lang="en-US" dirty="0" smtClean="0"/>
              <a:t>/ under the package directory, i.e. parallel to the R/ directory.</a:t>
            </a:r>
          </a:p>
          <a:p>
            <a:r>
              <a:rPr lang="en-US" dirty="0" smtClean="0"/>
              <a:t>R CMD INSTALL will automatically compile &amp; link into a DLL/Shared Object.</a:t>
            </a:r>
          </a:p>
          <a:p>
            <a:r>
              <a:rPr lang="en-US" dirty="0" smtClean="0"/>
              <a:t>Have to explicitly load it using </a:t>
            </a:r>
            <a:r>
              <a:rPr lang="en-US" dirty="0" err="1" smtClean="0"/>
              <a:t>dyn.load()/library.dynam</a:t>
            </a:r>
            <a:r>
              <a:rPr lang="en-US" dirty="0" smtClean="0"/>
              <a:t>()</a:t>
            </a:r>
          </a:p>
          <a:p>
            <a:r>
              <a:rPr lang="en-US" dirty="0" smtClean="0"/>
              <a:t>OR preferably, use a NAMESPACE file and </a:t>
            </a:r>
            <a:r>
              <a:rPr lang="en-US" dirty="0" err="1" smtClean="0"/>
              <a:t>useDynLib</a:t>
            </a:r>
            <a:r>
              <a:rPr lang="en-US" dirty="0" smtClean="0"/>
              <a:t>() within that.</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 </a:t>
            </a:r>
            <a:r>
              <a:rPr lang="en-US" dirty="0" err="1" smtClean="0"/>
              <a:t>SPACEs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Add a NAMESPACE file to a package</a:t>
            </a:r>
          </a:p>
          <a:p>
            <a:r>
              <a:rPr lang="en-US" dirty="0" smtClean="0"/>
              <a:t>File that contains meta-information directives about what in the package the user should be able to see, and what should be hidden.</a:t>
            </a:r>
          </a:p>
          <a:p>
            <a:r>
              <a:rPr lang="en-US" dirty="0" smtClean="0"/>
              <a:t>2 class of objects in the package</a:t>
            </a:r>
          </a:p>
          <a:p>
            <a:pPr lvl="1"/>
            <a:r>
              <a:rPr lang="en-US" dirty="0" smtClean="0"/>
              <a:t>those that are exported, those that are not</a:t>
            </a:r>
          </a:p>
          <a:p>
            <a:pPr lvl="1"/>
            <a:r>
              <a:rPr lang="en-US" dirty="0" err="1" smtClean="0"/>
              <a:t>export(myFun</a:t>
            </a:r>
            <a:r>
              <a:rPr lang="en-US" dirty="0" smtClean="0"/>
              <a:t>, </a:t>
            </a:r>
            <a:r>
              <a:rPr lang="en-US" dirty="0" err="1" smtClean="0"/>
              <a:t>myOtherFun</a:t>
            </a:r>
            <a:r>
              <a:rPr lang="en-US" dirty="0" smtClean="0"/>
              <a:t>)</a:t>
            </a:r>
          </a:p>
          <a:p>
            <a:pPr lvl="2"/>
            <a:r>
              <a:rPr lang="en-US" dirty="0" smtClean="0"/>
              <a:t>leave out the internal implementation functions that I don’t want people to be able to call directly.</a:t>
            </a:r>
          </a:p>
          <a:p>
            <a:pPr lvl="1"/>
            <a:r>
              <a:rPr lang="en-US" dirty="0" smtClean="0"/>
              <a:t>Alternatively, export using a regular expression to match variable names</a:t>
            </a:r>
          </a:p>
          <a:p>
            <a:pPr lvl="2"/>
            <a:r>
              <a:rPr lang="en-US" dirty="0" err="1" smtClean="0"/>
              <a:t>exportPattern</a:t>
            </a:r>
            <a:r>
              <a:rPr lang="en-US" dirty="0" smtClean="0"/>
              <a:t>(“.*”)</a:t>
            </a:r>
          </a:p>
          <a:p>
            <a:r>
              <a:rPr lang="en-US" dirty="0" smtClean="0"/>
              <a:t>Also, use directives to load DLL/SO</a:t>
            </a:r>
          </a:p>
          <a:p>
            <a:pPr lvl="1"/>
            <a:r>
              <a:rPr lang="en-US" dirty="0" err="1" smtClean="0"/>
              <a:t>useDynLib(myPackage</a:t>
            </a:r>
            <a:r>
              <a:rPr lang="en-US" dirty="0" smtClean="0"/>
              <a: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 space concept</a:t>
            </a:r>
            <a:endParaRPr lang="en-US" dirty="0"/>
          </a:p>
        </p:txBody>
      </p:sp>
      <p:sp>
        <p:nvSpPr>
          <p:cNvPr id="3" name="Content Placeholder 2"/>
          <p:cNvSpPr>
            <a:spLocks noGrp="1"/>
          </p:cNvSpPr>
          <p:nvPr>
            <p:ph idx="1"/>
          </p:nvPr>
        </p:nvSpPr>
        <p:spPr/>
        <p:txBody>
          <a:bodyPr>
            <a:normAutofit lnSpcReduction="10000"/>
          </a:bodyPr>
          <a:lstStyle/>
          <a:p>
            <a:r>
              <a:rPr lang="en-US" dirty="0" smtClean="0"/>
              <a:t>When you load a package into the search path, it might contain functions that conflict with or hide others later in the search path.</a:t>
            </a:r>
          </a:p>
          <a:p>
            <a:r>
              <a:rPr lang="en-US" dirty="0" smtClean="0"/>
              <a:t>This can be disastrous and is not good software design.</a:t>
            </a:r>
          </a:p>
          <a:p>
            <a:r>
              <a:rPr lang="en-US" dirty="0" smtClean="0"/>
              <a:t>So we want to hide some variables/objects which are not to be exported. </a:t>
            </a:r>
          </a:p>
          <a:p>
            <a:r>
              <a:rPr lang="en-US" dirty="0" smtClean="0"/>
              <a:t>So good hygiene to protect others from your naming scheme</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imports?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But what about functions we use in our package that come from other packages?</a:t>
            </a:r>
          </a:p>
          <a:p>
            <a:r>
              <a:rPr lang="en-US" dirty="0" smtClean="0"/>
              <a:t>What if some other package in our search path provides, e.g. plot or lm ?</a:t>
            </a:r>
          </a:p>
          <a:p>
            <a:r>
              <a:rPr lang="en-US" dirty="0" smtClean="0"/>
              <a:t>We want </a:t>
            </a:r>
            <a:r>
              <a:rPr lang="en-US" dirty="0" err="1" smtClean="0"/>
              <a:t>graphics::plot</a:t>
            </a:r>
            <a:r>
              <a:rPr lang="en-US" dirty="0" smtClean="0"/>
              <a:t> and </a:t>
            </a:r>
            <a:r>
              <a:rPr lang="en-US" dirty="0" err="1" smtClean="0"/>
              <a:t>stats::lm</a:t>
            </a:r>
            <a:endParaRPr lang="en-US" dirty="0" smtClean="0"/>
          </a:p>
          <a:p>
            <a:pPr lvl="1"/>
            <a:r>
              <a:rPr lang="en-US" dirty="0" smtClean="0"/>
              <a:t>(The :: is for specifying the namespace in which the variable is located.)</a:t>
            </a:r>
          </a:p>
          <a:p>
            <a:r>
              <a:rPr lang="en-US" dirty="0" smtClean="0"/>
              <a:t>So in our NAMESPACE file, we would use</a:t>
            </a:r>
          </a:p>
          <a:p>
            <a:pPr lvl="1"/>
            <a:r>
              <a:rPr lang="en-US" dirty="0" err="1" smtClean="0"/>
              <a:t>importFrom(graphics</a:t>
            </a:r>
            <a:r>
              <a:rPr lang="en-US" dirty="0" smtClean="0"/>
              <a:t>, plot)</a:t>
            </a:r>
            <a:br>
              <a:rPr lang="en-US" dirty="0" smtClean="0"/>
            </a:br>
            <a:r>
              <a:rPr lang="en-US" dirty="0" err="1" smtClean="0"/>
              <a:t>importFrom(stats</a:t>
            </a:r>
            <a:r>
              <a:rPr lang="en-US" dirty="0" smtClean="0"/>
              <a:t>, lm)</a:t>
            </a:r>
          </a:p>
          <a:p>
            <a:r>
              <a:rPr lang="en-US" dirty="0" smtClean="0"/>
              <a:t>The code in the package will look in its imports and not along the search path.</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Encourage grad. students to take undergrad. class and then graduate class.</a:t>
            </a:r>
          </a:p>
          <a:p>
            <a:r>
              <a:rPr lang="en-US" dirty="0" smtClean="0"/>
              <a:t>8 – 10 years of math concepts &amp; vocabulary </a:t>
            </a:r>
            <a:br>
              <a:rPr lang="en-US" dirty="0" smtClean="0"/>
            </a:br>
            <a:r>
              <a:rPr lang="en-US" dirty="0" smtClean="0"/>
              <a:t>1 course of computing !!!</a:t>
            </a:r>
          </a:p>
          <a:p>
            <a:r>
              <a:rPr lang="en-US" dirty="0" smtClean="0"/>
              <a:t>But need strong culture and support within a dept. to encourage students to see computing as important and not as a distraction from “real” purpose.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p:txBody>
          <a:bodyPr>
            <a:normAutofit fontScale="92500"/>
          </a:bodyPr>
          <a:lstStyle/>
          <a:p>
            <a:r>
              <a:rPr lang="en-US" dirty="0" smtClean="0"/>
              <a:t>Don’t need to write documentation to use package mechanism</a:t>
            </a:r>
          </a:p>
          <a:p>
            <a:r>
              <a:rPr lang="en-US" dirty="0" smtClean="0"/>
              <a:t>Do need to write documentation to publish package on CRAN and have it pass R CMD check.</a:t>
            </a:r>
          </a:p>
          <a:p>
            <a:r>
              <a:rPr lang="en-US" dirty="0" smtClean="0"/>
              <a:t>Use the prompt() function to generate template doc. files for each function/object you want to document.</a:t>
            </a:r>
          </a:p>
          <a:p>
            <a:r>
              <a:rPr lang="en-US" dirty="0" smtClean="0"/>
              <a:t>Then edit. </a:t>
            </a:r>
            <a:r>
              <a:rPr lang="en-US" dirty="0" err="1" smtClean="0"/>
              <a:t>LaTeX</a:t>
            </a:r>
            <a:r>
              <a:rPr lang="en-US" dirty="0" smtClean="0"/>
              <a:t>-like markup language.</a:t>
            </a:r>
          </a:p>
          <a:p>
            <a:pPr lvl="1"/>
            <a:r>
              <a:rPr lang="en-US" dirty="0" smtClean="0"/>
              <a:t>See Writing R Extensions manual.</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for a package</a:t>
            </a:r>
            <a:endParaRPr lang="en-US" dirty="0"/>
          </a:p>
        </p:txBody>
      </p:sp>
      <p:sp>
        <p:nvSpPr>
          <p:cNvPr id="3" name="Content Placeholder 2"/>
          <p:cNvSpPr>
            <a:spLocks noGrp="1"/>
          </p:cNvSpPr>
          <p:nvPr>
            <p:ph idx="1"/>
          </p:nvPr>
        </p:nvSpPr>
        <p:spPr/>
        <p:txBody>
          <a:bodyPr/>
          <a:lstStyle/>
          <a:p>
            <a:r>
              <a:rPr lang="en-US" dirty="0" smtClean="0"/>
              <a:t>Put </a:t>
            </a:r>
            <a:r>
              <a:rPr lang="en-US" dirty="0" err="1" smtClean="0"/>
              <a:t>rda</a:t>
            </a:r>
            <a:r>
              <a:rPr lang="en-US" dirty="0" smtClean="0"/>
              <a:t>, </a:t>
            </a:r>
            <a:r>
              <a:rPr lang="en-US" dirty="0" err="1" smtClean="0"/>
              <a:t>csv</a:t>
            </a:r>
            <a:r>
              <a:rPr lang="en-US" dirty="0" smtClean="0"/>
              <a:t>, etc. files in a data/ directory</a:t>
            </a:r>
          </a:p>
          <a:p>
            <a:r>
              <a:rPr lang="en-US" dirty="0" smtClean="0"/>
              <a:t>Then can load into R via </a:t>
            </a:r>
          </a:p>
          <a:p>
            <a:pPr lvl="1"/>
            <a:r>
              <a:rPr lang="en-US" dirty="0" err="1" smtClean="0"/>
              <a:t>data(myObject</a:t>
            </a:r>
            <a:r>
              <a:rPr lang="en-US" dirty="0" smtClean="0"/>
              <a:t>)</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Data</a:t>
            </a:r>
            <a:endParaRPr lang="en-US" dirty="0"/>
          </a:p>
        </p:txBody>
      </p:sp>
      <p:sp>
        <p:nvSpPr>
          <p:cNvPr id="3" name="Content Placeholder 2"/>
          <p:cNvSpPr>
            <a:spLocks noGrp="1"/>
          </p:cNvSpPr>
          <p:nvPr>
            <p:ph idx="1"/>
          </p:nvPr>
        </p:nvSpPr>
        <p:spPr/>
        <p:txBody>
          <a:bodyPr>
            <a:normAutofit/>
          </a:bodyPr>
          <a:lstStyle/>
          <a:p>
            <a:r>
              <a:rPr lang="en-US" dirty="0" smtClean="0"/>
              <a:t>There are several approaches to dealing with large amounts of data in R</a:t>
            </a:r>
          </a:p>
          <a:p>
            <a:r>
              <a:rPr lang="en-US" dirty="0" smtClean="0"/>
              <a:t>Several packages</a:t>
            </a:r>
          </a:p>
          <a:p>
            <a:pPr lvl="1"/>
            <a:r>
              <a:rPr lang="en-US" dirty="0" err="1" smtClean="0"/>
              <a:t>filehash</a:t>
            </a:r>
            <a:r>
              <a:rPr lang="en-US" dirty="0" smtClean="0"/>
              <a:t>, ff, </a:t>
            </a:r>
            <a:r>
              <a:rPr lang="en-US" dirty="0" err="1" smtClean="0"/>
              <a:t>bigmemory</a:t>
            </a:r>
            <a:r>
              <a:rPr lang="en-US" dirty="0" smtClean="0"/>
              <a:t>, </a:t>
            </a:r>
            <a:r>
              <a:rPr lang="en-US" dirty="0" err="1" smtClean="0"/>
              <a:t>biglm</a:t>
            </a:r>
            <a:r>
              <a:rPr lang="en-US" dirty="0" smtClean="0"/>
              <a:t>, </a:t>
            </a:r>
            <a:r>
              <a:rPr lang="en-US" dirty="0" err="1" smtClean="0"/>
              <a:t>bigglm</a:t>
            </a:r>
            <a:r>
              <a:rPr lang="en-US" dirty="0" smtClean="0"/>
              <a:t>, </a:t>
            </a:r>
            <a:r>
              <a:rPr lang="en-US" dirty="0" err="1" smtClean="0"/>
              <a:t>externalptr</a:t>
            </a:r>
            <a:r>
              <a:rPr lang="en-US" dirty="0" smtClean="0"/>
              <a:t> data types</a:t>
            </a:r>
          </a:p>
          <a:p>
            <a:pPr lvl="1"/>
            <a:r>
              <a:rPr lang="en-US" dirty="0" smtClean="0"/>
              <a:t>Some deviate from the common semantics of the language and so are not ideal</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Data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Challenge on small computers – period.</a:t>
            </a:r>
          </a:p>
          <a:p>
            <a:r>
              <a:rPr lang="en-US" dirty="0" smtClean="0"/>
              <a:t>So have to have students use big, centralized hardware in dept.</a:t>
            </a:r>
          </a:p>
          <a:p>
            <a:r>
              <a:rPr lang="en-US" dirty="0" smtClean="0"/>
              <a:t>Need to know UNIX shell, </a:t>
            </a:r>
            <a:r>
              <a:rPr lang="en-US" dirty="0" err="1" smtClean="0"/>
              <a:t>ssh</a:t>
            </a:r>
            <a:r>
              <a:rPr lang="en-US" dirty="0" smtClean="0"/>
              <a:t> and be able to transfer code and data.</a:t>
            </a:r>
          </a:p>
          <a:p>
            <a:pPr lvl="1"/>
            <a:r>
              <a:rPr lang="en-US" dirty="0" smtClean="0"/>
              <a:t>R package mechanism is excellent for this</a:t>
            </a:r>
          </a:p>
          <a:p>
            <a:pPr lvl="1"/>
            <a:r>
              <a:rPr lang="en-US" dirty="0" smtClean="0"/>
              <a:t>So too distributed version control</a:t>
            </a:r>
          </a:p>
          <a:p>
            <a:r>
              <a:rPr lang="en-US" dirty="0" smtClean="0"/>
              <a:t>So my focus is more on these fundamentals rather than specialized approaches to large data, i.e. need to get the students to the stage where we can focus on these more interesting details.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Parallel/distributed computing on a cluster or with multiple cores is perhaps more pedagogically interesting.</a:t>
            </a:r>
          </a:p>
          <a:p>
            <a:r>
              <a:rPr lang="en-US" dirty="0" smtClean="0"/>
              <a:t>Concepts that are more transferable across other languages and less “ad hoc”, R-specific.</a:t>
            </a:r>
          </a:p>
          <a:p>
            <a:r>
              <a:rPr lang="en-US" dirty="0" smtClean="0"/>
              <a:t>Focuses them on thinking about parallel algorithms</a:t>
            </a:r>
          </a:p>
          <a:p>
            <a:pPr lvl="1"/>
            <a:r>
              <a:rPr lang="en-US" dirty="0" smtClean="0"/>
              <a:t>in practice, most students will work with “</a:t>
            </a:r>
            <a:r>
              <a:rPr lang="en-US" dirty="0" err="1" smtClean="0"/>
              <a:t>embarassingly</a:t>
            </a:r>
            <a:r>
              <a:rPr lang="en-US" dirty="0" smtClean="0"/>
              <a:t> parallel” problems and so not have to think about changing the algorithm.</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Packages for Distributed Computing</a:t>
            </a:r>
            <a:endParaRPr lang="en-US" dirty="0"/>
          </a:p>
        </p:txBody>
      </p:sp>
      <p:sp>
        <p:nvSpPr>
          <p:cNvPr id="3" name="Content Placeholder 2"/>
          <p:cNvSpPr>
            <a:spLocks noGrp="1"/>
          </p:cNvSpPr>
          <p:nvPr>
            <p:ph idx="1"/>
          </p:nvPr>
        </p:nvSpPr>
        <p:spPr/>
        <p:txBody>
          <a:bodyPr>
            <a:normAutofit/>
          </a:bodyPr>
          <a:lstStyle/>
          <a:p>
            <a:r>
              <a:rPr lang="en-US" dirty="0" smtClean="0"/>
              <a:t>See the High Performance Computing Task  View on CRAN</a:t>
            </a:r>
          </a:p>
          <a:p>
            <a:r>
              <a:rPr lang="en-US" dirty="0" smtClean="0"/>
              <a:t>e.g. snow/snowfall, </a:t>
            </a:r>
            <a:r>
              <a:rPr lang="en-US" dirty="0" err="1" smtClean="0"/>
              <a:t>foreach</a:t>
            </a:r>
            <a:r>
              <a:rPr lang="en-US" dirty="0" smtClean="0"/>
              <a:t>, </a:t>
            </a:r>
            <a:r>
              <a:rPr lang="en-US" dirty="0" err="1" smtClean="0"/>
              <a:t>Rmpi</a:t>
            </a:r>
            <a:r>
              <a:rPr lang="en-US" dirty="0" smtClean="0"/>
              <a:t>, </a:t>
            </a:r>
            <a:r>
              <a:rPr lang="en-US" dirty="0" err="1" smtClean="0"/>
              <a:t>multicore</a:t>
            </a:r>
            <a:endParaRPr lang="en-US" dirty="0" smtClean="0"/>
          </a:p>
          <a:p>
            <a:pPr lvl="1"/>
            <a:r>
              <a:rPr lang="en-US" dirty="0" err="1" smtClean="0"/>
              <a:t>mapReduce</a:t>
            </a:r>
            <a:endParaRPr lang="en-US" dirty="0" smtClean="0"/>
          </a:p>
          <a:p>
            <a:pPr lvl="1"/>
            <a:r>
              <a:rPr lang="en-US" dirty="0" err="1" smtClean="0"/>
              <a:t>biocep</a:t>
            </a:r>
            <a:endParaRPr lang="en-US" dirty="0" smtClean="0"/>
          </a:p>
          <a:p>
            <a:pPr lvl="1">
              <a:buNone/>
            </a:pPr>
            <a:endParaRPr 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rmAutofit fontScale="92500"/>
          </a:bodyPr>
          <a:lstStyle/>
          <a:p>
            <a:r>
              <a:rPr lang="en-US" dirty="0" smtClean="0"/>
              <a:t>Some issues in configuring cluster and firewalls to enable students to start tasks on multiple nodes.</a:t>
            </a:r>
          </a:p>
          <a:p>
            <a:r>
              <a:rPr lang="en-US" dirty="0" smtClean="0"/>
              <a:t>But programming interface quite simple.</a:t>
            </a:r>
          </a:p>
          <a:p>
            <a:r>
              <a:rPr lang="en-US" dirty="0" smtClean="0"/>
              <a:t>Distributing data-intensive tasks across nodes can greatly reduce performance improvement due to overhead of copying data.</a:t>
            </a:r>
          </a:p>
          <a:p>
            <a:r>
              <a:rPr lang="en-US" dirty="0" smtClean="0"/>
              <a:t>Similarly, short tasks are overwhelmed by proportion of time to distribute, start and harvest results.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Students must have seen (or see for 1</a:t>
            </a:r>
            <a:r>
              <a:rPr lang="en-US" baseline="30000" dirty="0" smtClean="0"/>
              <a:t>st</a:t>
            </a:r>
            <a:r>
              <a:rPr lang="en-US" dirty="0" smtClean="0"/>
              <a:t> time) </a:t>
            </a:r>
            <a:r>
              <a:rPr lang="en-US" smtClean="0"/>
              <a:t>the fundamentals.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Computing</a:t>
            </a:r>
            <a:endParaRPr lang="en-US" dirty="0"/>
          </a:p>
        </p:txBody>
      </p:sp>
      <p:sp>
        <p:nvSpPr>
          <p:cNvPr id="3" name="Content Placeholder 2"/>
          <p:cNvSpPr>
            <a:spLocks noGrp="1"/>
          </p:cNvSpPr>
          <p:nvPr>
            <p:ph idx="1"/>
          </p:nvPr>
        </p:nvSpPr>
        <p:spPr/>
        <p:txBody>
          <a:bodyPr/>
          <a:lstStyle/>
          <a:p>
            <a:r>
              <a:rPr lang="en-US" dirty="0" smtClean="0"/>
              <a:t>In practice, the “Advanced” course covers the fundamentals covered in the intro. class since only one course.</a:t>
            </a:r>
          </a:p>
          <a:p>
            <a:pPr lvl="1"/>
            <a:r>
              <a:rPr lang="en-US" dirty="0" smtClean="0"/>
              <a:t>getting started with R, language design and concepts, writing functions &amp; programming</a:t>
            </a:r>
          </a:p>
          <a:p>
            <a:pPr lvl="1"/>
            <a:r>
              <a:rPr lang="en-US" dirty="0" smtClean="0"/>
              <a:t>data input/output, text manipulation</a:t>
            </a:r>
          </a:p>
          <a:p>
            <a:pPr lvl="1"/>
            <a:r>
              <a:rPr lang="en-US" dirty="0" smtClean="0"/>
              <a:t>shell tools and remote login</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topics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Then turn to </a:t>
            </a:r>
          </a:p>
          <a:p>
            <a:pPr lvl="1"/>
            <a:r>
              <a:rPr lang="en-US" dirty="0" smtClean="0"/>
              <a:t>efficient code</a:t>
            </a:r>
          </a:p>
          <a:p>
            <a:pPr lvl="1"/>
            <a:r>
              <a:rPr lang="en-US" dirty="0" smtClean="0"/>
              <a:t>profiling</a:t>
            </a:r>
          </a:p>
          <a:p>
            <a:pPr lvl="1"/>
            <a:r>
              <a:rPr lang="en-US" dirty="0" smtClean="0"/>
              <a:t>linking to existing C code (not writing it)</a:t>
            </a:r>
          </a:p>
          <a:p>
            <a:pPr lvl="1"/>
            <a:r>
              <a:rPr lang="en-US" dirty="0" smtClean="0"/>
              <a:t>Parallel/Distributed computing concepts &amp; packages</a:t>
            </a:r>
          </a:p>
          <a:p>
            <a:pPr lvl="1"/>
            <a:r>
              <a:rPr lang="en-US" dirty="0" smtClean="0"/>
              <a:t>basics of C programming</a:t>
            </a:r>
          </a:p>
          <a:p>
            <a:pPr lvl="1"/>
            <a:r>
              <a:rPr lang="en-US" dirty="0" smtClean="0"/>
              <a:t>interfacing to other languages/systems</a:t>
            </a:r>
          </a:p>
          <a:p>
            <a:pPr lvl="2"/>
            <a:r>
              <a:rPr lang="en-US" dirty="0" smtClean="0"/>
              <a:t>e.g. Java, Python, BUGS</a:t>
            </a:r>
          </a:p>
          <a:p>
            <a:pPr lvl="1"/>
            <a:r>
              <a:rPr lang="en-US" dirty="0" smtClean="0"/>
              <a:t>Software design &amp; development</a:t>
            </a:r>
          </a:p>
          <a:p>
            <a:pPr lvl="2"/>
            <a:r>
              <a:rPr lang="en-US" dirty="0" smtClean="0"/>
              <a:t>Object Oriented programming</a:t>
            </a:r>
          </a:p>
          <a:p>
            <a:pPr lvl="2"/>
            <a:r>
              <a:rPr lang="en-US" dirty="0" smtClean="0"/>
              <a:t>Writing R packages</a:t>
            </a:r>
          </a:p>
          <a:p>
            <a:pPr lvl="1"/>
            <a:r>
              <a:rPr lang="en-US" dirty="0" smtClean="0"/>
              <a:t>Important environment tools</a:t>
            </a:r>
          </a:p>
          <a:p>
            <a:pPr lvl="2"/>
            <a:r>
              <a:rPr lang="en-US" dirty="0" smtClean="0"/>
              <a:t>Version control (Subversion, mercurial)</a:t>
            </a:r>
          </a:p>
          <a:p>
            <a:pPr lvl="2"/>
            <a:r>
              <a:rPr lang="en-US" dirty="0" err="1" smtClean="0"/>
              <a:t>LaTeX</a:t>
            </a:r>
            <a:r>
              <a:rPr lang="en-US" dirty="0" smtClean="0"/>
              <a:t>, </a:t>
            </a:r>
            <a:r>
              <a:rPr lang="en-US" dirty="0" err="1" smtClean="0"/>
              <a:t>Sweave</a:t>
            </a:r>
            <a:r>
              <a:rPr lang="en-US" dirty="0" smtClean="0"/>
              <a:t>, </a:t>
            </a:r>
            <a:r>
              <a:rPr lang="en-US" dirty="0" err="1" smtClean="0"/>
              <a:t>Docbook</a:t>
            </a:r>
            <a:r>
              <a:rPr lang="en-US" dirty="0" smtClean="0"/>
              <a:t> (XML authoring system for richer dynamic documents) </a:t>
            </a:r>
          </a:p>
          <a:p>
            <a:pPr lvl="1"/>
            <a:r>
              <a:rPr lang="en-US" dirty="0" smtClean="0"/>
              <a:t>Strategies for working with big data</a:t>
            </a:r>
          </a:p>
          <a:p>
            <a:pPr lvl="1"/>
            <a:r>
              <a:rPr lang="en-US" dirty="0" smtClean="0"/>
              <a:t>Symbolic math. software</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Too much in 10 weeks, but whet their appetite and invite them to explore topics that interest them. </a:t>
            </a:r>
          </a:p>
          <a:p>
            <a:pPr lvl="1"/>
            <a:r>
              <a:rPr lang="en-US" dirty="0" smtClean="0"/>
              <a:t>Give them the pitch why these things are useful for them and why they need to learn them for their professional development and career.</a:t>
            </a:r>
          </a:p>
          <a:p>
            <a:pPr lvl="1"/>
            <a:r>
              <a:rPr lang="en-US" dirty="0" smtClean="0"/>
              <a:t>Give them the concepts and some details to get them started and have them explore themselves</a:t>
            </a:r>
          </a:p>
          <a:p>
            <a:pPr lvl="2"/>
            <a:r>
              <a:rPr lang="en-US" dirty="0" smtClean="0"/>
              <a:t>with support on the mailing list</a:t>
            </a:r>
          </a:p>
          <a:p>
            <a:pPr lvl="2"/>
            <a:r>
              <a:rPr lang="en-US" dirty="0" smtClean="0"/>
              <a:t>advertises that some people are pursuing the topics and helps encourage others to also.</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Optional Topics or Programming Exercises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Web scraping </a:t>
            </a:r>
          </a:p>
          <a:p>
            <a:r>
              <a:rPr lang="en-US" dirty="0" smtClean="0"/>
              <a:t>Web graphics</a:t>
            </a:r>
          </a:p>
          <a:p>
            <a:r>
              <a:rPr lang="en-US" dirty="0" smtClean="0"/>
              <a:t>More computational statistics topics</a:t>
            </a:r>
          </a:p>
          <a:p>
            <a:pPr lvl="1"/>
            <a:r>
              <a:rPr lang="en-US" dirty="0" smtClean="0"/>
              <a:t>i.e. algorithms used in implementing statistical methods</a:t>
            </a:r>
          </a:p>
          <a:p>
            <a:pPr lvl="2"/>
            <a:r>
              <a:rPr lang="en-US" dirty="0" smtClean="0"/>
              <a:t>numerical optimization</a:t>
            </a:r>
          </a:p>
          <a:p>
            <a:pPr lvl="2"/>
            <a:r>
              <a:rPr lang="en-US" dirty="0" smtClean="0"/>
              <a:t>bootstrap</a:t>
            </a:r>
          </a:p>
          <a:p>
            <a:pPr lvl="2"/>
            <a:r>
              <a:rPr lang="en-US" dirty="0" smtClean="0"/>
              <a:t>cross-validation</a:t>
            </a:r>
          </a:p>
          <a:p>
            <a:pPr lvl="2"/>
            <a:r>
              <a:rPr lang="en-US" dirty="0" smtClean="0"/>
              <a:t>Random number generation techniques</a:t>
            </a:r>
          </a:p>
          <a:p>
            <a:pPr lvl="2"/>
            <a:r>
              <a:rPr lang="en-US" dirty="0" smtClean="0"/>
              <a:t>MCMC</a:t>
            </a:r>
          </a:p>
          <a:p>
            <a:pPr lvl="2"/>
            <a:r>
              <a:rPr lang="en-US" dirty="0" smtClean="0"/>
              <a:t>Computer experiments &amp; simulation</a:t>
            </a:r>
          </a:p>
          <a:p>
            <a:pPr lvl="2"/>
            <a:r>
              <a:rPr lang="en-US" dirty="0" smtClean="0"/>
              <a: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Profiling </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Efficiency – timing code</a:t>
            </a:r>
            <a:endParaRPr lang="en-US" dirty="0"/>
          </a:p>
        </p:txBody>
      </p:sp>
      <p:sp>
        <p:nvSpPr>
          <p:cNvPr id="3" name="Content Placeholder 2"/>
          <p:cNvSpPr>
            <a:spLocks noGrp="1"/>
          </p:cNvSpPr>
          <p:nvPr>
            <p:ph idx="1"/>
          </p:nvPr>
        </p:nvSpPr>
        <p:spPr/>
        <p:txBody>
          <a:bodyPr>
            <a:normAutofit lnSpcReduction="10000"/>
          </a:bodyPr>
          <a:lstStyle/>
          <a:p>
            <a:r>
              <a:rPr lang="en-US" dirty="0" err="1"/>
              <a:t>s</a:t>
            </a:r>
            <a:r>
              <a:rPr lang="en-US" dirty="0" err="1" smtClean="0"/>
              <a:t>ystem.time(expression</a:t>
            </a:r>
            <a:r>
              <a:rPr lang="en-US" dirty="0" smtClean="0"/>
              <a:t>) returns the amount of time it took to evaluate the expression</a:t>
            </a:r>
          </a:p>
          <a:p>
            <a:r>
              <a:rPr lang="en-US" dirty="0" smtClean="0"/>
              <a:t>3 measurements (or 5 if sub-processes)</a:t>
            </a:r>
          </a:p>
          <a:p>
            <a:pPr lvl="1"/>
            <a:r>
              <a:rPr lang="en-US" dirty="0" smtClean="0"/>
              <a:t>User, system and total elapsed time.</a:t>
            </a:r>
          </a:p>
          <a:p>
            <a:pPr lvl="1"/>
            <a:r>
              <a:rPr lang="en-US" dirty="0" smtClean="0"/>
              <a:t>Want user + system = total, or else something else consuming the machine so problematic measurement.</a:t>
            </a:r>
          </a:p>
          <a:p>
            <a:r>
              <a:rPr lang="en-US" dirty="0" smtClean="0"/>
              <a:t>Students should explore how time changes with size of the inputs.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1932</TotalTime>
  <Words>2362</Words>
  <Application>Microsoft Macintosh PowerPoint</Application>
  <PresentationFormat>On-screen Show (4:3)</PresentationFormat>
  <Paragraphs>226</Paragraphs>
  <Slides>37</Slides>
  <Notes>1</Notes>
  <HiddenSlides>0</HiddenSlides>
  <MMClips>0</MMClips>
  <ScaleCrop>false</ScaleCrop>
  <HeadingPairs>
    <vt:vector size="4" baseType="variant">
      <vt:variant>
        <vt:lpstr>Design Template</vt:lpstr>
      </vt:variant>
      <vt:variant>
        <vt:i4>1</vt:i4>
      </vt:variant>
      <vt:variant>
        <vt:lpstr>Slide Titles</vt:lpstr>
      </vt:variant>
      <vt:variant>
        <vt:i4>37</vt:i4>
      </vt:variant>
    </vt:vector>
  </HeadingPairs>
  <TitlesOfParts>
    <vt:vector size="38" baseType="lpstr">
      <vt:lpstr>Office Theme</vt:lpstr>
      <vt:lpstr>Advanced Computing</vt:lpstr>
      <vt:lpstr>Slide 2</vt:lpstr>
      <vt:lpstr>Slide 3</vt:lpstr>
      <vt:lpstr>Advanced Computing</vt:lpstr>
      <vt:lpstr>New topics</vt:lpstr>
      <vt:lpstr>Slide 6</vt:lpstr>
      <vt:lpstr>Optional Topics or Programming Exercises</vt:lpstr>
      <vt:lpstr>Profiling </vt:lpstr>
      <vt:lpstr>Efficiency – timing code</vt:lpstr>
      <vt:lpstr>Slide 10</vt:lpstr>
      <vt:lpstr>Slide 11</vt:lpstr>
      <vt:lpstr>Profiling</vt:lpstr>
      <vt:lpstr>Analyzing profiling data</vt:lpstr>
      <vt:lpstr>2-D Random Walk</vt:lpstr>
      <vt:lpstr>Slide 15</vt:lpstr>
      <vt:lpstr>Slide 16</vt:lpstr>
      <vt:lpstr>Slide 17</vt:lpstr>
      <vt:lpstr>Slide 18</vt:lpstr>
      <vt:lpstr>Slide 19</vt:lpstr>
      <vt:lpstr>R packages</vt:lpstr>
      <vt:lpstr>Slide 21</vt:lpstr>
      <vt:lpstr>DESCRIPTION file</vt:lpstr>
      <vt:lpstr>Processing the package</vt:lpstr>
      <vt:lpstr>Validating a package</vt:lpstr>
      <vt:lpstr>Build a package to Distribute</vt:lpstr>
      <vt:lpstr>C/FORTRAN code</vt:lpstr>
      <vt:lpstr>NAME SPACEs</vt:lpstr>
      <vt:lpstr>name space concept</vt:lpstr>
      <vt:lpstr>What about imports?</vt:lpstr>
      <vt:lpstr>Documentation</vt:lpstr>
      <vt:lpstr>Data for a package</vt:lpstr>
      <vt:lpstr>Big Data</vt:lpstr>
      <vt:lpstr>Big Data</vt:lpstr>
      <vt:lpstr>Slide 34</vt:lpstr>
      <vt:lpstr>Packages for Distributed Computing</vt:lpstr>
      <vt:lpstr>Issues</vt:lpstr>
      <vt:lpstr>Slide 37</vt:lpstr>
    </vt:vector>
  </TitlesOfParts>
  <Company>UC Davis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Computing</dc:title>
  <dc:creator>Duncan Temple Lang</dc:creator>
  <cp:lastModifiedBy>Duncan Temple Lang</cp:lastModifiedBy>
  <cp:revision>105</cp:revision>
  <dcterms:created xsi:type="dcterms:W3CDTF">2010-08-01T20:54:11Z</dcterms:created>
  <dcterms:modified xsi:type="dcterms:W3CDTF">2010-08-03T01:29:26Z</dcterms:modified>
</cp:coreProperties>
</file>