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89" r:id="rId2"/>
    <p:sldId id="268" r:id="rId3"/>
    <p:sldId id="269" r:id="rId4"/>
    <p:sldId id="270" r:id="rId5"/>
    <p:sldId id="257" r:id="rId6"/>
    <p:sldId id="308" r:id="rId7"/>
    <p:sldId id="258" r:id="rId8"/>
    <p:sldId id="259" r:id="rId9"/>
    <p:sldId id="264" r:id="rId10"/>
    <p:sldId id="262" r:id="rId11"/>
    <p:sldId id="263" r:id="rId12"/>
    <p:sldId id="267" r:id="rId13"/>
    <p:sldId id="266" r:id="rId14"/>
    <p:sldId id="273" r:id="rId15"/>
    <p:sldId id="260" r:id="rId16"/>
    <p:sldId id="277" r:id="rId17"/>
    <p:sldId id="278" r:id="rId18"/>
    <p:sldId id="279" r:id="rId19"/>
    <p:sldId id="307" r:id="rId20"/>
    <p:sldId id="280" r:id="rId21"/>
    <p:sldId id="282" r:id="rId22"/>
    <p:sldId id="274" r:id="rId23"/>
    <p:sldId id="275" r:id="rId24"/>
    <p:sldId id="276" r:id="rId25"/>
    <p:sldId id="285" r:id="rId26"/>
    <p:sldId id="286" r:id="rId27"/>
    <p:sldId id="287" r:id="rId28"/>
    <p:sldId id="288" r:id="rId29"/>
    <p:sldId id="292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302" r:id="rId39"/>
    <p:sldId id="301" r:id="rId40"/>
    <p:sldId id="309" r:id="rId41"/>
    <p:sldId id="303" r:id="rId42"/>
    <p:sldId id="304" r:id="rId43"/>
    <p:sldId id="305" r:id="rId44"/>
    <p:sldId id="306" r:id="rId45"/>
    <p:sldId id="311" r:id="rId46"/>
    <p:sldId id="312" r:id="rId47"/>
    <p:sldId id="313" r:id="rId48"/>
    <p:sldId id="314" r:id="rId49"/>
    <p:sldId id="284" r:id="rId50"/>
    <p:sldId id="283" r:id="rId51"/>
    <p:sldId id="26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 autoAdjust="0"/>
    <p:restoredTop sz="86492" autoAdjust="0"/>
  </p:normalViewPr>
  <p:slideViewPr>
    <p:cSldViewPr>
      <p:cViewPr varScale="1">
        <p:scale>
          <a:sx n="55" d="100"/>
          <a:sy n="55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0.xml"/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FCF7D-841A-476F-AF31-397159EFD9A8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E0B8B-A86F-4551-B3F3-454F21F7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EFB89-3FE6-45FB-93A6-2F8599877A8F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EBAD-B9BE-4C7E-B7E5-E79F4C5CC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4EBAD-B9BE-4C7E-B7E5-E79F4C5CC64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7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3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7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1DE8-5CCA-48A5-8F83-6A052811365D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rl.noaa.gov/psd/enso/mei/mei.html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248   Thursday </a:t>
            </a:r>
            <a:r>
              <a:rPr lang="en-US" sz="2000" dirty="0" smtClean="0"/>
              <a:t>February 7    1011 Evans    Victor </a:t>
            </a:r>
            <a:r>
              <a:rPr lang="en-US" sz="2000" dirty="0"/>
              <a:t>Panaretos </a:t>
            </a:r>
            <a:r>
              <a:rPr lang="en-US" sz="2000" dirty="0" smtClean="0"/>
              <a:t>   Lausanne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Spectral </a:t>
            </a:r>
            <a:r>
              <a:rPr lang="en-US" sz="2000" dirty="0"/>
              <a:t>Analysis of Functional </a:t>
            </a:r>
            <a:r>
              <a:rPr lang="en-US" sz="2000" dirty="0" smtClean="0"/>
              <a:t>Data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Functional data analysis deals with statistical problems where each observation in a sample is an entire realization of a random function, the aim being to infer characteristics of the law of the random function on the basis of the data. Especially the second-order structure of functional data, as encoded by the covariance operator and its spectrum, is fundamental in the development of corresponding statistical </a:t>
            </a:r>
            <a:r>
              <a:rPr lang="en-US" sz="2000" dirty="0" smtClean="0"/>
              <a:t>methodology.</a:t>
            </a:r>
          </a:p>
          <a:p>
            <a:endParaRPr lang="en-US" sz="2000" dirty="0"/>
          </a:p>
          <a:p>
            <a:r>
              <a:rPr lang="en-US" sz="2000" dirty="0" smtClean="0"/>
              <a:t>   In </a:t>
            </a:r>
            <a:r>
              <a:rPr lang="en-US" sz="2000" dirty="0"/>
              <a:t>this talk we explore the problem of conducting statistical inferences on this second-order structure of functional data and quantifying the associated uncertainty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We </a:t>
            </a:r>
            <a:r>
              <a:rPr lang="en-US" sz="2000" dirty="0"/>
              <a:t>consider both the context of independent functional observations, as well as that of dependent functional observations (time series in function space). </a:t>
            </a:r>
          </a:p>
        </p:txBody>
      </p:sp>
    </p:spTree>
    <p:extLst>
      <p:ext uri="{BB962C8B-B14F-4D97-AF65-F5344CB8AC3E}">
        <p14:creationId xmlns:p14="http://schemas.microsoft.com/office/powerpoint/2010/main" val="10926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Users\David\Desktop\seal91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elephant seal's journey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C:\Documents and Settings\brill\Desktop\sphere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813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529013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195763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386263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4386263" y="3314700"/>
          <a:ext cx="371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4" imgW="368300" imgH="228600" progId="Equation.3">
                  <p:embed/>
                </p:oleObj>
              </mc:Choice>
              <mc:Fallback>
                <p:oleObj r:id="rId4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3314700"/>
                        <a:ext cx="371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4195763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3529013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685800" y="381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Elephant seal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28763"/>
            <a:ext cx="68770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avid\Desktop\seal914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352800" y="61722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D. R. Brillinger and B. S. Stewart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2476"/>
            <a:ext cx="7772400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id\Documents\My Scans\chap1c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9525"/>
            <a:ext cx="7318375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id\Documents\My Scans\chap1c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82" y="0"/>
            <a:ext cx="5356780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vid\Documents\My Scans\chap1c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40" y="-457200"/>
            <a:ext cx="5963133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vid\Documents\My Scans\chap1.2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-196850"/>
            <a:ext cx="6946900" cy="72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17" y="0"/>
            <a:ext cx="6416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id\Documents\My Scans\chap1c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82" y="-152400"/>
            <a:ext cx="4670915" cy="7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vid\Documents\My Scans\chap1c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08" y="-152400"/>
            <a:ext cx="497576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482013\fig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9263"/>
            <a:ext cx="84963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Aplysia</a:t>
            </a:r>
            <a:r>
              <a:rPr lang="en-US" dirty="0" smtClean="0"/>
              <a:t> </a:t>
            </a:r>
            <a:r>
              <a:rPr lang="en-US" dirty="0" err="1" smtClean="0"/>
              <a:t>californica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L10 as </a:t>
            </a:r>
            <a:r>
              <a:rPr lang="en-US" dirty="0" err="1" smtClean="0"/>
              <a:t>pacemaler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482013\fig1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704975"/>
            <a:ext cx="83248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990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L10 bursting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482013\fig1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666875"/>
            <a:ext cx="81629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838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L10 bursting with accelerando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vid\Documents\My Scans\chap1c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653213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id\Documents\My Scans\chap1c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47" y="23446"/>
            <a:ext cx="545492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id\Documents\My Scans\chap1c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-304800"/>
            <a:ext cx="6821487" cy="66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vid\Documents\My Scans\chap1c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80" y="-228600"/>
            <a:ext cx="600068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id\Documents\My Scans\153elnino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75" y="1687513"/>
            <a:ext cx="9680575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76" y="0"/>
            <a:ext cx="6280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19200" y="1295400"/>
            <a:ext cx="6400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 Nino returns; will rain follow?</a:t>
            </a:r>
          </a:p>
          <a:p>
            <a:pPr>
              <a:spcBef>
                <a:spcPct val="50000"/>
              </a:spcBef>
            </a:pPr>
            <a:r>
              <a:rPr lang="en-US"/>
              <a:t>	SF Chronicle 9/7/2012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"El Nino/Southern Oscillation (ENSO) is the most important coupled ocean-atmospher phenomenon to cause global climate variability on interannual time scales."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http://www.esrl.noaa.gov/psd/enso/mei/table.html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MEI Index (last update: 5 September 2012)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 Bimonthly MEI values (in 1/1000 of standard deviations), starting with Dec1949/Jan1950, thru last month. More information on the MEI can be found on the </a:t>
            </a:r>
            <a:r>
              <a:rPr lang="en-US" sz="1800">
                <a:latin typeface="Arial Unicode MS" pitchFamily="34" charset="-128"/>
                <a:hlinkClick r:id="rId2"/>
              </a:rPr>
              <a:t>MEI homepage</a:t>
            </a:r>
            <a:r>
              <a:rPr lang="en-US" sz="1800">
                <a:latin typeface="Arial Unicode MS" pitchFamily="34" charset="-128"/>
              </a:rPr>
              <a:t>. Missing values are left blank. Note that values can still change with each monthly update, even though such changes are typically smaller than +/-0.1. All values are normalized for each bimonthly season so that the 44 values from 1950 to 1993 have an average of zero and a standard deviation of "1".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Responses to 'FAQs' can be found below this table: YEAR DECJAN JANFEB FEBMAR MARAPR APRMAY MAYJUN JUNJUL JULAUG AUGSEP SEPOCT OCTNOV NOVDEC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1950 -1.022 -1.146 -1.289 -1.058 -1.42 -1.366 -1.33 -1.065 -.576 -.394 -1.154 -1.247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1951 -1.068 -1.196 -1.209 -.437 -.275 .464 .739 .853 .779 .752 .728 .467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1952 .406 .133 .088 .262 -.267 -.638 -.245 -.16 .362 .311 -.338 -.125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1953 .024 .38 .267 .712 .84 .246 .416 .253 .522 .092 .049 .313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1954 -.051 -.019 .175 -.506 -1.425 -1.589 -1.397 -1.468 -1.154 -1.372 -1.146 -1.106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1955 -.771 -.695 -1.133 -1.557 -1.631 -2.287 -1.932 -2.043 -1.826 -1.745 -1.826 -1.862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1956 -1.436 -1.3 -1.396 -1.156 -1.302 -1.508 -1.207 -1.143 -1.363 -1.463 -1.036 -1.014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</a:rPr>
              <a:t>1957 -.948 -.352 .152 .352 .908 .773 .937 1.122 1.183 1.098 1.133 1.231 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id\Documents\Desktop\153\en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id\Documents\Desktop\153\ens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vid\Documents\Desktop\153\ens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id\Documents\Desktop\153\ens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id\Documents\Desktop\153\ens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47" y="97586"/>
            <a:ext cx="52101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0291" y="40386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10000 Hz</a:t>
            </a:r>
          </a:p>
          <a:p>
            <a:endParaRPr lang="en-US" sz="2000" dirty="0"/>
          </a:p>
          <a:p>
            <a:r>
              <a:rPr lang="en-US" sz="2000" dirty="0" smtClean="0"/>
              <a:t>Phrase:   </a:t>
            </a:r>
            <a:r>
              <a:rPr lang="en-US" sz="2000" dirty="0" err="1" smtClean="0"/>
              <a:t>aaa</a:t>
            </a:r>
            <a:r>
              <a:rPr lang="en-US" sz="2000" dirty="0" smtClean="0"/>
              <a:t>…</a:t>
            </a:r>
            <a:r>
              <a:rPr lang="en-US" sz="2000" dirty="0" err="1" smtClean="0"/>
              <a:t>hhh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Computer recognition of speech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compare “signature” with members of library</a:t>
            </a:r>
          </a:p>
          <a:p>
            <a:endParaRPr lang="en-US" sz="2000" dirty="0" smtClean="0"/>
          </a:p>
          <a:p>
            <a:r>
              <a:rPr lang="en-US" sz="2000" dirty="0" smtClean="0"/>
              <a:t>Pitch period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65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38125"/>
            <a:ext cx="48196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266854"/>
            <a:ext cx="492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Pitch period   106-109 points</a:t>
            </a:r>
          </a:p>
          <a:p>
            <a:endParaRPr lang="en-US" sz="2000" dirty="0"/>
          </a:p>
          <a:p>
            <a:r>
              <a:rPr lang="en-US" sz="2000" dirty="0" smtClean="0"/>
              <a:t>Encode/decipher speech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8" y="4114800"/>
            <a:ext cx="4270878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7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04800"/>
            <a:ext cx="51625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46482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Southern Oscillation  Index   ~   temperature</a:t>
            </a:r>
          </a:p>
          <a:p>
            <a:r>
              <a:rPr lang="en-US" sz="2000" dirty="0" smtClean="0"/>
              <a:t>   El Nino   -  Central Pacific warms – every 3-7 years</a:t>
            </a:r>
          </a:p>
          <a:p>
            <a:endParaRPr lang="en-US" sz="2000" dirty="0" smtClean="0"/>
          </a:p>
          <a:p>
            <a:r>
              <a:rPr lang="en-US" sz="2000" dirty="0" smtClean="0"/>
              <a:t>Recruitment – new fish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period 12, 50 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driven by El Nino?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88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1188"/>
            <a:ext cx="7772400" cy="61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676400"/>
            <a:ext cx="5564587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435" y="3200400"/>
            <a:ext cx="11530064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257800"/>
            <a:ext cx="609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About 5% of points outside +- 2/</a:t>
            </a:r>
            <a:r>
              <a:rPr lang="en-US" sz="2000" dirty="0" err="1" smtClean="0"/>
              <a:t>sqrt</a:t>
            </a:r>
            <a:r>
              <a:rPr lang="en-US" sz="2000" dirty="0" smtClean="0"/>
              <a:t>(n) if white noise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2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-228600"/>
            <a:ext cx="53244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410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SOI   period 1 year</a:t>
            </a:r>
          </a:p>
          <a:p>
            <a:r>
              <a:rPr lang="en-US" sz="2000" dirty="0" smtClean="0"/>
              <a:t>Recruit lags by 6 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negatively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38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65" y="762000"/>
            <a:ext cx="53149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410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Periodicity along rows</a:t>
            </a:r>
          </a:p>
          <a:p>
            <a:endParaRPr lang="en-US" sz="2000" dirty="0"/>
          </a:p>
          <a:p>
            <a:r>
              <a:rPr lang="en-US" sz="2000" dirty="0" smtClean="0"/>
              <a:t>      average across columns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Spatial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50006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2225" y="50292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Plowing, seeding, watering?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35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57200"/>
            <a:ext cx="53435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7688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195638"/>
            <a:ext cx="4905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894" y="1600200"/>
            <a:ext cx="10439794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524000"/>
            <a:ext cx="58197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57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Nonstationarity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685800"/>
            <a:ext cx="96542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63" y="3657600"/>
            <a:ext cx="995937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problems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14400" y="152400"/>
                <a:ext cx="7010400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/>
                  <a:t>Topics.</a:t>
                </a:r>
                <a:endParaRPr lang="en-US" sz="3200" b="1" dirty="0" smtClean="0"/>
              </a:p>
              <a:p>
                <a:endParaRPr lang="en-US" sz="3200" b="1" dirty="0" smtClean="0"/>
              </a:p>
              <a:p>
                <a:r>
                  <a:rPr lang="en-US" sz="3200" dirty="0" smtClean="0"/>
                  <a:t>t. s.</a:t>
                </a:r>
              </a:p>
              <a:p>
                <a:r>
                  <a:rPr lang="en-US" sz="3200" dirty="0"/>
                  <a:t>{</a:t>
                </a:r>
                <a:r>
                  <a:rPr lang="en-US" sz="3200" dirty="0" err="1" smtClean="0"/>
                  <a:t>x</a:t>
                </a:r>
                <a:r>
                  <a:rPr lang="en-US" sz="1400" dirty="0" err="1" smtClean="0"/>
                  <a:t>j</a:t>
                </a:r>
                <a:r>
                  <a:rPr lang="en-US" sz="3200" dirty="0" smtClean="0"/>
                  <a:t> }, t=0,</a:t>
                </a:r>
                <a:r>
                  <a:rPr lang="en-US" sz="3200" dirty="0" smtClean="0">
                    <a:sym typeface="Symbol"/>
                  </a:rPr>
                  <a:t></a:t>
                </a:r>
                <a:r>
                  <a:rPr lang="en-US" sz="3200" dirty="0" smtClean="0"/>
                  <a:t>1,</a:t>
                </a:r>
                <a:r>
                  <a:rPr lang="en-US" sz="3200" dirty="0" smtClean="0">
                    <a:sym typeface="Symbol"/>
                  </a:rPr>
                  <a:t></a:t>
                </a:r>
                <a:r>
                  <a:rPr lang="en-US" sz="3200" dirty="0" smtClean="0"/>
                  <a:t>2,…}</a:t>
                </a:r>
              </a:p>
              <a:p>
                <a:r>
                  <a:rPr lang="en-US" sz="3200" dirty="0" smtClean="0"/>
                  <a:t>Probability model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</a:t>
                </a:r>
                <a:r>
                  <a:rPr lang="en-US" sz="3200" dirty="0" err="1" smtClean="0"/>
                  <a:t>wn</a:t>
                </a:r>
                <a:r>
                  <a:rPr lang="en-US" sz="3200" dirty="0" smtClean="0"/>
                  <a:t>, ma, </a:t>
                </a:r>
                <a:r>
                  <a:rPr lang="en-US" sz="3200" dirty="0" err="1" smtClean="0"/>
                  <a:t>ar</a:t>
                </a:r>
                <a:endParaRPr lang="en-US" sz="3200" dirty="0" smtClean="0"/>
              </a:p>
              <a:p>
                <a:r>
                  <a:rPr lang="en-US" sz="3200" dirty="0" smtClean="0"/>
                  <a:t>Time series = signal + noise</a:t>
                </a:r>
              </a:p>
              <a:p>
                <a:r>
                  <a:rPr lang="en-US" sz="3200" dirty="0" err="1"/>
                  <a:t>a</a:t>
                </a:r>
                <a:r>
                  <a:rPr lang="en-US" sz="3200" dirty="0" err="1" smtClean="0"/>
                  <a:t>cf</a:t>
                </a:r>
                <a:r>
                  <a:rPr lang="en-US" sz="3200" dirty="0" smtClean="0"/>
                  <a:t>, </a:t>
                </a:r>
                <a:r>
                  <a:rPr lang="en-US" sz="3200" dirty="0" err="1" smtClean="0"/>
                  <a:t>ccf</a:t>
                </a:r>
                <a:r>
                  <a:rPr lang="en-US" sz="3200" dirty="0" smtClean="0"/>
                  <a:t>      (</a:t>
                </a:r>
                <a:r>
                  <a:rPr lang="en-US" sz="3200" dirty="0" err="1" smtClean="0"/>
                  <a:t>cov</a:t>
                </a:r>
                <a:r>
                  <a:rPr lang="en-US" sz="3200" dirty="0" smtClean="0"/>
                  <a:t> , </a:t>
                </a:r>
                <a:r>
                  <a:rPr lang="en-US" sz="3200" dirty="0" err="1" smtClean="0"/>
                  <a:t>corr</a:t>
                </a:r>
                <a:r>
                  <a:rPr lang="en-US" sz="3200" dirty="0" smtClean="0"/>
                  <a:t>)    (</a:t>
                </a:r>
                <a:r>
                  <a:rPr lang="en-US" sz="3200" dirty="0" smtClean="0">
                    <a:sym typeface="Symbol"/>
                  </a:rPr>
                  <a:t>, </a:t>
                </a:r>
                <a:r>
                  <a:rPr lang="en-US" sz="3200" dirty="0" smtClean="0"/>
                  <a:t>)</a:t>
                </a:r>
              </a:p>
              <a:p>
                <a:r>
                  <a:rPr lang="en-US" sz="3200" dirty="0" smtClean="0"/>
                  <a:t>Strict/weak </a:t>
                </a:r>
                <a:r>
                  <a:rPr lang="en-US" sz="3200" dirty="0" err="1" smtClean="0"/>
                  <a:t>stationarity</a:t>
                </a:r>
                <a:endParaRPr lang="en-US" sz="3200" dirty="0" smtClean="0"/>
              </a:p>
              <a:p>
                <a:r>
                  <a:rPr lang="en-US" sz="3200" dirty="0" smtClean="0"/>
                  <a:t>Gaussian</a:t>
                </a:r>
              </a:p>
              <a:p>
                <a:r>
                  <a:rPr lang="en-US" sz="3200" dirty="0" smtClean="0"/>
                  <a:t>X-bar</a:t>
                </a:r>
              </a:p>
              <a:p>
                <a:r>
                  <a:rPr lang="en-US" sz="3200" dirty="0" err="1" smtClean="0"/>
                  <a:t>Acf</a:t>
                </a:r>
                <a:r>
                  <a:rPr lang="en-US" sz="3200" dirty="0" smtClean="0"/>
                  <a:t>-hat, </a:t>
                </a:r>
                <a:r>
                  <a:rPr lang="en-US" sz="3200" dirty="0" err="1" smtClean="0"/>
                  <a:t>ccf</a:t>
                </a:r>
                <a:r>
                  <a:rPr lang="en-US" sz="3200" dirty="0" smtClean="0"/>
                  <a:t>-hat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</a:t>
                </a:r>
                <a:r>
                  <a:rPr lang="en-US" sz="3200" dirty="0" smtClean="0">
                    <a:sym typeface="Symbol"/>
                  </a:rPr>
                  <a:t>2/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3200" dirty="0" smtClean="0"/>
                  <a:t>(n)</a:t>
                </a:r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2400"/>
                <a:ext cx="7010400" cy="6494085"/>
              </a:xfrm>
              <a:prstGeom prst="rect">
                <a:avLst/>
              </a:prstGeom>
              <a:blipFill rotWithShape="1">
                <a:blip r:embed="rId2"/>
                <a:stretch>
                  <a:fillRect l="-2174" t="-1221" b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8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09625"/>
            <a:ext cx="61722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72" y="304800"/>
            <a:ext cx="61341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60007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1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77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 1.9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w = </a:t>
            </a:r>
            <a:r>
              <a:rPr lang="en-US" sz="1400" dirty="0" err="1"/>
              <a:t>rnorm</a:t>
            </a:r>
            <a:r>
              <a:rPr lang="en-US" sz="1400" dirty="0"/>
              <a:t>(500,0,1) #</a:t>
            </a:r>
            <a:r>
              <a:rPr lang="en-US" sz="1400" b="1" dirty="0"/>
              <a:t> 500 N(0,1) </a:t>
            </a:r>
            <a:r>
              <a:rPr lang="en-US" sz="1400" b="1" dirty="0" err="1"/>
              <a:t>variates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r>
              <a:rPr lang="en-US" sz="1400" b="1" dirty="0"/>
              <a:t> </a:t>
            </a:r>
            <a:r>
              <a:rPr lang="en-US" sz="1400" dirty="0" smtClean="0"/>
              <a:t>v </a:t>
            </a:r>
            <a:r>
              <a:rPr lang="en-US" sz="1400" dirty="0"/>
              <a:t>= filter(w, sides=2, rep(1,3)/3) #</a:t>
            </a:r>
            <a:r>
              <a:rPr lang="en-US" sz="1400" b="1" dirty="0"/>
              <a:t> moving average </a:t>
            </a:r>
            <a:endParaRPr lang="en-US" sz="1400" b="1" dirty="0" smtClean="0"/>
          </a:p>
          <a:p>
            <a:r>
              <a:rPr lang="en-US" sz="1400" b="1" dirty="0"/>
              <a:t> </a:t>
            </a:r>
            <a:r>
              <a:rPr lang="en-US" sz="1400" dirty="0" smtClean="0"/>
              <a:t>par(</a:t>
            </a:r>
            <a:r>
              <a:rPr lang="en-US" sz="1400" dirty="0" err="1" smtClean="0"/>
              <a:t>mfrow</a:t>
            </a:r>
            <a:r>
              <a:rPr lang="en-US" sz="1400" dirty="0" smtClean="0"/>
              <a:t>=c(2,1</a:t>
            </a:r>
            <a:r>
              <a:rPr lang="en-US" sz="1400" dirty="0"/>
              <a:t>)) </a:t>
            </a:r>
            <a:r>
              <a:rPr lang="en-US" sz="1400" dirty="0" err="1"/>
              <a:t>plot.ts</a:t>
            </a:r>
            <a:r>
              <a:rPr lang="en-US" sz="1400" dirty="0"/>
              <a:t>(w, main="white noise</a:t>
            </a:r>
            <a:r>
              <a:rPr lang="en-US" sz="1400" dirty="0" smtClean="0"/>
              <a:t>")</a:t>
            </a:r>
          </a:p>
          <a:p>
            <a:r>
              <a:rPr lang="en-US" sz="1400" dirty="0" smtClean="0"/>
              <a:t> </a:t>
            </a:r>
            <a:r>
              <a:rPr lang="en-US" sz="1400" dirty="0" err="1"/>
              <a:t>plot.ts</a:t>
            </a:r>
            <a:r>
              <a:rPr lang="en-US" sz="1400" dirty="0"/>
              <a:t>(v, </a:t>
            </a:r>
            <a:r>
              <a:rPr lang="en-US" sz="1400" dirty="0" err="1"/>
              <a:t>ylim</a:t>
            </a:r>
            <a:r>
              <a:rPr lang="en-US" sz="1400" dirty="0"/>
              <a:t>=c(-3,3), main="moving average") #</a:t>
            </a:r>
            <a:r>
              <a:rPr lang="en-US" sz="1400" b="1" dirty="0"/>
              <a:t> now try this</a:t>
            </a:r>
            <a:r>
              <a:rPr lang="en-US" sz="1400" b="1" dirty="0" smtClean="0"/>
              <a:t>:</a:t>
            </a:r>
          </a:p>
          <a:p>
            <a:r>
              <a:rPr lang="en-US" sz="1400" b="1" dirty="0" smtClean="0"/>
              <a:t> </a:t>
            </a:r>
            <a:r>
              <a:rPr lang="en-US" sz="1400" dirty="0" err="1"/>
              <a:t>ts.plot</a:t>
            </a:r>
            <a:r>
              <a:rPr lang="en-US" sz="1400" dirty="0"/>
              <a:t>(w, v, </a:t>
            </a:r>
            <a:r>
              <a:rPr lang="en-US" sz="1400" dirty="0" err="1"/>
              <a:t>lty</a:t>
            </a:r>
            <a:r>
              <a:rPr lang="en-US" sz="1400" dirty="0"/>
              <a:t>=2:1, col=1:2, </a:t>
            </a:r>
            <a:r>
              <a:rPr lang="en-US" sz="1400" dirty="0" err="1"/>
              <a:t>lwd</a:t>
            </a:r>
            <a:r>
              <a:rPr lang="en-US" sz="1400" dirty="0"/>
              <a:t>=1:2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Example </a:t>
            </a:r>
            <a:r>
              <a:rPr lang="en-US" sz="1400" dirty="0" smtClean="0"/>
              <a:t>1.10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w = </a:t>
            </a:r>
            <a:r>
              <a:rPr lang="en-US" sz="1400" dirty="0" err="1"/>
              <a:t>rnorm</a:t>
            </a:r>
            <a:r>
              <a:rPr lang="en-US" sz="1400" dirty="0"/>
              <a:t>(550,0,1) # </a:t>
            </a:r>
            <a:r>
              <a:rPr lang="en-US" sz="1400" b="1" dirty="0"/>
              <a:t>50 extra to avoid startup problems - the [-(1:50)] on the next line... </a:t>
            </a:r>
            <a:endParaRPr lang="en-US" sz="1400" b="1" dirty="0" smtClean="0"/>
          </a:p>
          <a:p>
            <a:r>
              <a:rPr lang="en-US" sz="1400" b="1" dirty="0"/>
              <a:t> </a:t>
            </a:r>
            <a:r>
              <a:rPr lang="en-US" sz="1400" dirty="0" smtClean="0"/>
              <a:t>x </a:t>
            </a:r>
            <a:r>
              <a:rPr lang="en-US" sz="1400" dirty="0"/>
              <a:t>= filter(w, filter=c(1,-.9), method="recursive")[-(1:50)] #</a:t>
            </a:r>
            <a:r>
              <a:rPr lang="en-US" sz="1400" b="1" dirty="0"/>
              <a:t>... removes the first 50 values</a:t>
            </a:r>
            <a:r>
              <a:rPr lang="en-US" sz="1400" dirty="0"/>
              <a:t> </a:t>
            </a:r>
            <a:r>
              <a:rPr lang="en-US" sz="1400" dirty="0" smtClean="0"/>
              <a:t>   p 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plot.ts</a:t>
            </a:r>
            <a:r>
              <a:rPr lang="en-US" sz="1400" dirty="0" smtClean="0"/>
              <a:t>(x</a:t>
            </a:r>
            <a:r>
              <a:rPr lang="en-US" sz="1400" dirty="0"/>
              <a:t>)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Example 1.11.</a:t>
            </a:r>
          </a:p>
          <a:p>
            <a:r>
              <a:rPr lang="en-US" sz="1400" dirty="0" err="1" smtClean="0"/>
              <a:t>set.seed</a:t>
            </a:r>
            <a:r>
              <a:rPr lang="en-US" sz="1400" dirty="0" smtClean="0"/>
              <a:t>(154)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w = </a:t>
            </a:r>
            <a:r>
              <a:rPr lang="en-US" sz="1400" dirty="0" err="1"/>
              <a:t>rnorm</a:t>
            </a:r>
            <a:r>
              <a:rPr lang="en-US" sz="1400" dirty="0"/>
              <a:t>(200,0,1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x = </a:t>
            </a:r>
            <a:r>
              <a:rPr lang="en-US" sz="1400" dirty="0" err="1"/>
              <a:t>cumsum</a:t>
            </a:r>
            <a:r>
              <a:rPr lang="en-US" sz="1400" dirty="0"/>
              <a:t>(w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r>
              <a:rPr lang="en-US" sz="1400" dirty="0" err="1"/>
              <a:t>wd</a:t>
            </a:r>
            <a:r>
              <a:rPr lang="en-US" sz="1400" dirty="0"/>
              <a:t> = w +.2 </a:t>
            </a:r>
            <a:r>
              <a:rPr lang="en-US" sz="1400" dirty="0" err="1"/>
              <a:t>xd</a:t>
            </a:r>
            <a:r>
              <a:rPr lang="en-US" sz="1400" dirty="0"/>
              <a:t> = </a:t>
            </a:r>
            <a:r>
              <a:rPr lang="en-US" sz="1400" dirty="0" err="1"/>
              <a:t>cumsum</a:t>
            </a:r>
            <a:r>
              <a:rPr lang="en-US" sz="1400" dirty="0"/>
              <a:t>(</a:t>
            </a:r>
            <a:r>
              <a:rPr lang="en-US" sz="1400" dirty="0" err="1"/>
              <a:t>wd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r>
              <a:rPr lang="en-US" sz="1400" dirty="0" err="1"/>
              <a:t>plot.ts</a:t>
            </a:r>
            <a:r>
              <a:rPr lang="en-US" sz="1400" dirty="0"/>
              <a:t>(</a:t>
            </a:r>
            <a:r>
              <a:rPr lang="en-US" sz="1400" dirty="0" err="1"/>
              <a:t>xd</a:t>
            </a:r>
            <a:r>
              <a:rPr lang="en-US" sz="1400" dirty="0"/>
              <a:t>, </a:t>
            </a:r>
            <a:r>
              <a:rPr lang="en-US" sz="1400" dirty="0" err="1"/>
              <a:t>ylim</a:t>
            </a:r>
            <a:r>
              <a:rPr lang="en-US" sz="1400" dirty="0"/>
              <a:t>=c(-5,55</a:t>
            </a:r>
            <a:r>
              <a:rPr lang="en-US" sz="1400" dirty="0" smtClean="0"/>
              <a:t>))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lines(x)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lines</a:t>
            </a:r>
            <a:r>
              <a:rPr lang="en-US" sz="1400" dirty="0"/>
              <a:t>(.2*(1:200), </a:t>
            </a:r>
            <a:r>
              <a:rPr lang="en-US" sz="1400" dirty="0" err="1"/>
              <a:t>lty</a:t>
            </a:r>
            <a:r>
              <a:rPr lang="en-US" sz="1400" dirty="0"/>
              <a:t>="dashed</a:t>
            </a:r>
            <a:r>
              <a:rPr lang="en-US" sz="1400" dirty="0" smtClean="0"/>
              <a:t>")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Example </a:t>
            </a:r>
            <a:r>
              <a:rPr lang="en-US" sz="1400" dirty="0" smtClean="0"/>
              <a:t>1.12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c = 2*</a:t>
            </a:r>
            <a:r>
              <a:rPr lang="en-US" sz="1400" dirty="0" err="1"/>
              <a:t>cos</a:t>
            </a:r>
            <a:r>
              <a:rPr lang="en-US" sz="1400" dirty="0"/>
              <a:t>(2*pi*(1:500)/50 + .6*pi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w = </a:t>
            </a:r>
            <a:r>
              <a:rPr lang="en-US" sz="1400" dirty="0" err="1"/>
              <a:t>rnorm</a:t>
            </a:r>
            <a:r>
              <a:rPr lang="en-US" sz="1400" dirty="0"/>
              <a:t>(500,0,1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par(</a:t>
            </a:r>
            <a:r>
              <a:rPr lang="en-US" sz="1400" dirty="0" err="1"/>
              <a:t>mfrow</a:t>
            </a:r>
            <a:r>
              <a:rPr lang="en-US" sz="1400" dirty="0"/>
              <a:t>=c(3,1), mar=c(3,2,2,1), </a:t>
            </a:r>
            <a:r>
              <a:rPr lang="en-US" sz="1400" dirty="0" err="1"/>
              <a:t>cex.main</a:t>
            </a:r>
            <a:r>
              <a:rPr lang="en-US" sz="1400" dirty="0"/>
              <a:t>=1.5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  <a:r>
              <a:rPr lang="en-US" sz="1400" dirty="0" err="1"/>
              <a:t>plot.ts</a:t>
            </a:r>
            <a:r>
              <a:rPr lang="en-US" sz="1400" dirty="0"/>
              <a:t>(c, main=expression(x[t]==2*</a:t>
            </a:r>
            <a:r>
              <a:rPr lang="en-US" sz="1400" dirty="0" err="1"/>
              <a:t>cos</a:t>
            </a:r>
            <a:r>
              <a:rPr lang="en-US" sz="1400" dirty="0"/>
              <a:t>(2*pi*t/50+.6*pi)))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err="1" smtClean="0"/>
              <a:t>plot.ts</a:t>
            </a:r>
            <a:r>
              <a:rPr lang="en-US" sz="1400" dirty="0" smtClean="0"/>
              <a:t>(</a:t>
            </a:r>
            <a:r>
              <a:rPr lang="en-US" sz="1400" dirty="0" err="1" smtClean="0"/>
              <a:t>c+w</a:t>
            </a:r>
            <a:r>
              <a:rPr lang="en-US" sz="1400" dirty="0"/>
              <a:t>, main=expression(x[t]==2*</a:t>
            </a:r>
            <a:r>
              <a:rPr lang="en-US" sz="1400" dirty="0" err="1"/>
              <a:t>cos</a:t>
            </a:r>
            <a:r>
              <a:rPr lang="en-US" sz="1400" dirty="0"/>
              <a:t>(2*pi*t/50+.6*pi)+N(0,1</a:t>
            </a:r>
            <a:r>
              <a:rPr lang="en-US" sz="1400" dirty="0" smtClean="0"/>
              <a:t>)))) </a:t>
            </a:r>
          </a:p>
          <a:p>
            <a:r>
              <a:rPr lang="en-US" sz="1400" dirty="0"/>
              <a:t> </a:t>
            </a:r>
            <a:r>
              <a:rPr lang="en-US" sz="1400" dirty="0" err="1" smtClean="0"/>
              <a:t>plot.ts</a:t>
            </a:r>
            <a:r>
              <a:rPr lang="en-US" sz="1400" dirty="0" smtClean="0"/>
              <a:t>(c+5*w</a:t>
            </a:r>
            <a:r>
              <a:rPr lang="en-US" sz="1400" dirty="0"/>
              <a:t>, main=expression(x[t]==2*</a:t>
            </a:r>
            <a:r>
              <a:rPr lang="en-US" sz="1400" dirty="0" err="1"/>
              <a:t>cos</a:t>
            </a:r>
            <a:r>
              <a:rPr lang="en-US" sz="1400" dirty="0"/>
              <a:t>(2*pi*t/50+.6*pi)+N(0,25))) </a:t>
            </a:r>
          </a:p>
        </p:txBody>
      </p:sp>
    </p:spTree>
    <p:extLst>
      <p:ext uri="{BB962C8B-B14F-4D97-AF65-F5344CB8AC3E}">
        <p14:creationId xmlns:p14="http://schemas.microsoft.com/office/powerpoint/2010/main" val="6223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\Documents\My Scans\chap1.IIx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7163"/>
            <a:ext cx="752475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838200" y="4572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Elephant seal journey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     Were endangered</a:t>
            </a:r>
          </a:p>
          <a:p>
            <a:pPr>
              <a:spcBef>
                <a:spcPct val="50000"/>
              </a:spcBef>
            </a:pPr>
            <a:r>
              <a:rPr lang="en-US"/>
              <a:t>Formulas for: great circle, SDE</a:t>
            </a:r>
          </a:p>
        </p:txBody>
      </p:sp>
      <p:pic>
        <p:nvPicPr>
          <p:cNvPr id="28677" name="Picture 1029" descr="C:\Users\David\Documents\My Scans\2009-08 (Aug)\elep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86000"/>
            <a:ext cx="4835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739</Words>
  <Application>Microsoft Office PowerPoint</Application>
  <PresentationFormat>On-screen Show (4:3)</PresentationFormat>
  <Paragraphs>104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41</cp:revision>
  <cp:lastPrinted>2013-01-24T20:00:35Z</cp:lastPrinted>
  <dcterms:created xsi:type="dcterms:W3CDTF">2013-01-24T05:49:46Z</dcterms:created>
  <dcterms:modified xsi:type="dcterms:W3CDTF">2013-01-31T17:20:08Z</dcterms:modified>
</cp:coreProperties>
</file>