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presProps" Id="rId2" Target="presProps.xml"/><Relationship Type="http://schemas.openxmlformats.org/officeDocument/2006/relationships/slide" Id="rId12" Target="slides/slide6.xml"/><Relationship Type="http://schemas.openxmlformats.org/officeDocument/2006/relationships/theme" Id="rId1" Target="theme/theme3.xml"/><Relationship Type="http://schemas.openxmlformats.org/officeDocument/2006/relationships/slide" Id="rId13" Target="slides/slide7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4.xml"/><Relationship Type="http://schemas.openxmlformats.org/officeDocument/2006/relationships/tableStyles" Id="rId3" Target="tableStyles.xml"/><Relationship Type="http://schemas.openxmlformats.org/officeDocument/2006/relationships/slide" Id="rId11" Target="slides/slide5.xml"/><Relationship Type="http://schemas.openxmlformats.org/officeDocument/2006/relationships/slide" Id="rId9" Target="slides/slide3.xml"/><Relationship Type="http://schemas.openxmlformats.org/officeDocument/2006/relationships/notesMaster" Id="rId6" Target="notesMasters/notesMaster1.xml"/><Relationship Type="http://schemas.openxmlformats.org/officeDocument/2006/relationships/slideMaster" Id="rId5" Target="slideMasters/slideMaster2.xml"/><Relationship Type="http://schemas.openxmlformats.org/officeDocument/2006/relationships/slide" Id="rId8" Target="slides/slide2.xml"/><Relationship Type="http://schemas.openxmlformats.org/officeDocument/2006/relationships/slide" Id="rId7" Target="slides/slide1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3" id="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4" id="44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5" id="4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1" id="5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7" id="5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1" id="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2" id="6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3" id="6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7" id="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8" id="6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9" id="6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3" id="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4" id="7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5" id="7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9" id="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0" id="8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1" id="8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" id="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35" id="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" id="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 txBox="1"/>
          <p:nvPr>
            <p:ph type="body" idx="1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0" id="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" id="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" id="1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3" id="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" id="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16" id="16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19" id="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" id="20"/>
          <p:cNvSpPr txBox="1"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7" id="27"/>
          <p:cNvSpPr txBox="1"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0" id="30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indent="-285750" marL="742950" rtl="0">
              <a:defRPr/>
            </a:lvl2pPr>
            <a:lvl3pPr indent="-228600" marL="1143000" rtl="0">
              <a:defRPr/>
            </a:lvl3pPr>
            <a:lvl4pPr indent="-228600" marL="16002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31" id="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" id="3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3" id="33"/>
          <p:cNvSpPr txBox="1"/>
          <p:nvPr>
            <p:ph type="body" idx="1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4" id="34"/>
          <p:cNvSpPr txBox="1"/>
          <p:nvPr>
            <p:ph type="body" idx="2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1.xml"/></Relationships>
</file>

<file path=ppt/slideMasters/_rels/slideMaster2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8.xml"/><Relationship Type="http://schemas.openxmlformats.org/officeDocument/2006/relationships/slideLayout" Id="rId1" Target="../slideLayouts/slideLayout7.xml"/><Relationship Type="http://schemas.openxmlformats.org/officeDocument/2006/relationships/slideLayout" Id="rId4" Target="../slideLayouts/slideLayout10.xml"/><Relationship Type="http://schemas.openxmlformats.org/officeDocument/2006/relationships/slideLayout" Id="rId3" Target="../slideLayouts/slideLayout9.xml"/><Relationship Type="http://schemas.openxmlformats.org/officeDocument/2006/relationships/slideLayout" Id="rId6" Target="../slideLayouts/slideLayout12.xml"/><Relationship Type="http://schemas.openxmlformats.org/officeDocument/2006/relationships/slideLayout" Id="rId5" Target="../slideLayouts/slideLayout11.xml"/><Relationship Type="http://schemas.openxmlformats.org/officeDocument/2006/relationships/theme" Id="rId7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4" id="24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Relationship Type="http://schemas.openxmlformats.org/officeDocument/2006/relationships/hyperlink" Id="rId4" TargetMode="External" Target="http://ada00.math.uni-bielefeld.de/dml/index.php/Main_Page"/><Relationship Type="http://schemas.openxmlformats.org/officeDocument/2006/relationships/hyperlink" Id="rId3" TargetMode="External" Target="http://www.stat.berkeley.edu/~pitman/"/><Relationship Type="http://schemas.openxmlformats.org/officeDocument/2006/relationships/hyperlink" Id="rId5" TargetMode="External" Target="http://ada00.math.uni-bielefeld.de/dml/index.php/Main_Page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Relationship Type="http://schemas.openxmlformats.org/officeDocument/2006/relationships/hyperlink" Id="rId3" TargetMode="External" Target="http://mathematics.library.cornell.edu/additional/Collected-Works-of-Mathematicians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Relationship Type="http://schemas.openxmlformats.org/officeDocument/2006/relationships/hyperlink" Id="rId4" TargetMode="External" Target="http://www.springerlink.com/content/v34145/"/><Relationship Type="http://schemas.openxmlformats.org/officeDocument/2006/relationships/hyperlink" Id="rId3" TargetMode="External" Target="http://imstat.org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Relationship Type="http://schemas.openxmlformats.org/officeDocument/2006/relationships/hyperlink" Id="rId4" TargetMode="External" Target="http://msp.org/about.html"/><Relationship Type="http://schemas.openxmlformats.org/officeDocument/2006/relationships/hyperlink" Id="rId3" TargetMode="External" Target="http://celebratio.org/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Relationship Type="http://schemas.openxmlformats.org/officeDocument/2006/relationships/hyperlink" Id="rId4" TargetMode="External" Target="http://okfn.org/"/><Relationship Type="http://schemas.openxmlformats.org/officeDocument/2006/relationships/hyperlink" Id="rId3" TargetMode="External" Target="http://openbiblio.net/"/><Relationship Type="http://schemas.openxmlformats.org/officeDocument/2006/relationships/hyperlink" Id="rId6" TargetMode="External" Target="http://openbiblio.net/principles"/><Relationship Type="http://schemas.openxmlformats.org/officeDocument/2006/relationships/hyperlink" Id="rId5" TargetMode="External" Target="http://thedatahub.org/group/bibliographic"/><Relationship Type="http://schemas.openxmlformats.org/officeDocument/2006/relationships/hyperlink" Id="rId8" TargetMode="External" Target="http://bibserver.berkeley.edu/"/><Relationship Type="http://schemas.openxmlformats.org/officeDocument/2006/relationships/hyperlink" Id="rId7" TargetMode="External" Target="http://bibjson.org/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Relationship Type="http://schemas.openxmlformats.org/officeDocument/2006/relationships/hyperlink" Id="rId3" TargetMode="External" Target="http://repec.org/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ctrTitle"/>
          </p:nvPr>
        </p:nvSpPr>
        <p:spPr>
          <a:xfrm>
            <a:off y="770598" x="763525"/>
            <a:ext cy="1546500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Collected and Selected Works</a:t>
            </a:r>
          </a:p>
        </p:txBody>
      </p:sp>
      <p:sp>
        <p:nvSpPr>
          <p:cNvPr name="Shape 42" id="42"/>
          <p:cNvSpPr txBox="1"/>
          <p:nvPr>
            <p:ph type="subTitle" idx="1"/>
          </p:nvPr>
        </p:nvSpPr>
        <p:spPr>
          <a:xfrm rot="-9169">
            <a:off y="2944119" x="849085"/>
            <a:ext cy="2926210" cx="7873227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algn="l" rtl="0" lv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lang="en"/>
              <a:t>           presentation by </a:t>
            </a:r>
            <a:r>
              <a:rPr lang="en" u="sng">
                <a:solidFill>
                  <a:schemeClr val="hlink"/>
                </a:solidFill>
                <a:hlinkClick r:id="rId3"/>
              </a:rPr>
              <a:t>Jim Pitman</a:t>
            </a:r>
            <a:r>
              <a:rPr lang="en"/>
              <a:t> at</a:t>
            </a:r>
          </a:p>
          <a:p>
            <a:pPr algn="l" rtl="0" lv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lang="en"/>
              <a:t>         </a:t>
            </a:r>
            <a:r>
              <a:rPr lang="en" u="sng">
                <a:solidFill>
                  <a:schemeClr val="hlink"/>
                </a:solidFill>
                <a:hlinkClick r:id="rId4"/>
              </a:rPr>
              <a:t>The Future World Heritage Digital </a:t>
            </a:r>
          </a:p>
          <a:p>
            <a:pPr algn="l" rtl="0" lv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lang="en"/>
              <a:t>             </a:t>
            </a:r>
            <a:r>
              <a:rPr lang="en" u="sng">
                <a:solidFill>
                  <a:schemeClr val="hlink"/>
                </a:solidFill>
                <a:hlinkClick r:id="rId5"/>
              </a:rPr>
              <a:t>Mathematics Library Meeting</a:t>
            </a:r>
          </a:p>
          <a:p>
            <a:pPr algn="l" rtl="0" lv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lang="en"/>
              <a:t>            Washington D.C.       June 2, 2012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 txBox="1"/>
          <p:nvPr>
            <p:ph type="title"/>
          </p:nvPr>
        </p:nvSpPr>
        <p:spPr>
          <a:xfrm>
            <a:off y="435726" x="457200"/>
            <a:ext cy="5448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Background</a:t>
            </a:r>
          </a:p>
        </p:txBody>
      </p:sp>
      <p:sp>
        <p:nvSpPr>
          <p:cNvPr name="Shape 48" id="48"/>
          <p:cNvSpPr txBox="1"/>
          <p:nvPr>
            <p:ph type="body" idx="1"/>
          </p:nvPr>
        </p:nvSpPr>
        <p:spPr>
          <a:xfrm>
            <a:off y="118595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Traditional Collected/Selected Works volumes from the print era:</a:t>
            </a:r>
          </a:p>
          <a:p>
            <a:pPr rtl="0" lvl="0"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http://mathematics.library.cornell.edu/additional/Collected-Works-of-Mathematicians</a:t>
            </a:r>
          </a:p>
          <a:p>
            <a:pPr rtl="0" lvl="0">
              <a:buNone/>
            </a:pPr>
            <a:r>
              <a:rPr lang="en"/>
              <a:t>(bibliography by Steven Rockey)</a:t>
            </a:r>
          </a:p>
          <a:p>
            <a:pPr rtl="0" lvl="0">
              <a:buNone/>
            </a:pPr>
            <a:r>
              <a:rPr lang="en"/>
              <a:t>Strengths/weaknesses of the genre: </a:t>
            </a:r>
          </a:p>
          <a:p>
            <a:pPr rtl="0" lvl="0">
              <a:buNone/>
            </a:pPr>
            <a:r>
              <a:rPr lang="en"/>
              <a:t>   +    themes, history, biography, bibliography</a:t>
            </a:r>
          </a:p>
          <a:p>
            <a:pPr rtl="0" lvl="0">
              <a:buNone/>
            </a:pPr>
            <a:r>
              <a:rPr lang="en"/>
              <a:t>   +/-  access, indexing</a:t>
            </a:r>
          </a:p>
          <a:p>
            <a:pPr rtl="0" lvl="0">
              <a:buNone/>
            </a:pPr>
            <a:r>
              <a:rPr lang="en"/>
              <a:t>    -    production effort, permissions, cost</a:t>
            </a:r>
          </a:p>
          <a:p>
            <a:pPr>
              <a:buNone/>
            </a:pPr>
            <a:r>
              <a:rPr lang="en"/>
              <a:t>Transition to digital: aim to retain + reduce -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2" id="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" id="5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Selected Works in Probability and Statistics</a:t>
            </a:r>
          </a:p>
        </p:txBody>
      </p:sp>
      <p:sp>
        <p:nvSpPr>
          <p:cNvPr name="Shape 54" id="54"/>
          <p:cNvSpPr txBox="1"/>
          <p:nvPr>
            <p:ph type="body" idx="1"/>
          </p:nvPr>
        </p:nvSpPr>
        <p:spPr>
          <a:xfrm>
            <a:off y="1417637" x="515483"/>
            <a:ext cy="5278500" cx="8171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Initially with </a:t>
            </a:r>
            <a:r>
              <a:rPr lang="en" u="sng">
                <a:solidFill>
                  <a:schemeClr val="hlink"/>
                </a:solidFill>
                <a:hlinkClick r:id="rId3"/>
              </a:rPr>
              <a:t>IMS</a:t>
            </a:r>
            <a:r>
              <a:rPr lang="en"/>
              <a:t>, then with Springer:</a:t>
            </a:r>
          </a:p>
          <a:p>
            <a:pPr rtl="0" lvl="0"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http://www.springerlink.com/content/v34145/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9 vols by distinguished authors (2010-12)</a:t>
            </a:r>
          </a:p>
          <a:p>
            <a:pPr rtl="0" lvl="0">
              <a:buNone/>
            </a:pPr>
            <a:r>
              <a:rPr lang="en"/>
              <a:t>available both in print and freely(?) online.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Issues: </a:t>
            </a:r>
          </a:p>
          <a:p>
            <a:pPr rtl="0" lvl="0">
              <a:buNone/>
            </a:pPr>
            <a:r>
              <a:rPr lang="en"/>
              <a:t>- incompatible with Springer's ebook model</a:t>
            </a:r>
          </a:p>
          <a:p>
            <a:pPr rtl="0" lvl="0">
              <a:buNone/>
            </a:pPr>
            <a:r>
              <a:rPr lang="en"/>
              <a:t>- effort and cost to acquire permissions</a:t>
            </a:r>
          </a:p>
          <a:p>
            <a:pPr rtl="0" lvl="0">
              <a:buNone/>
            </a:pPr>
            <a:r>
              <a:rPr lang="en"/>
              <a:t>- still poorly indexed (remedy?)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8" id="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9" id="5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Celebratio Mathematica</a:t>
            </a:r>
          </a:p>
        </p:txBody>
      </p:sp>
      <p:sp>
        <p:nvSpPr>
          <p:cNvPr name="Shape 60" id="6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http://celebratio.org/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"Collected Works for the Digital Age"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by </a:t>
            </a:r>
            <a:r>
              <a:rPr lang="en" u="sng">
                <a:solidFill>
                  <a:schemeClr val="hlink"/>
                </a:solidFill>
                <a:hlinkClick r:id="rId4"/>
              </a:rPr>
              <a:t>Mathematical Sciences Publishers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open access web publication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series of collected works volumes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electronic version primary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can provide copies or links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flexible content types (photos, scans, html)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comprehensive updatable bibliography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new business model: donations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4" id="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5" id="65"/>
          <p:cNvSpPr txBox="1"/>
          <p:nvPr>
            <p:ph type="title"/>
          </p:nvPr>
        </p:nvSpPr>
        <p:spPr>
          <a:xfrm>
            <a:off y="366676" x="468750"/>
            <a:ext cy="636600" cx="82065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WDML Integration</a:t>
            </a:r>
          </a:p>
        </p:txBody>
      </p:sp>
      <p:sp>
        <p:nvSpPr>
          <p:cNvPr name="Shape 66" id="66"/>
          <p:cNvSpPr txBox="1"/>
          <p:nvPr>
            <p:ph type="body" idx="1"/>
          </p:nvPr>
        </p:nvSpPr>
        <p:spPr>
          <a:xfrm>
            <a:off y="945150" x="572275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Make creation of Collected/Selected Works volumes easy by WDML supporting 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high quality open metadata with author identifiers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full text with open license for reuse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editorial workflow (collection/organization/ deduplication/identification/tagging)</a:t>
            </a:r>
          </a:p>
          <a:p>
            <a:r>
              <a:t/>
            </a:r>
          </a:p>
          <a:p>
            <a:pPr lvl="0">
              <a:buNone/>
            </a:pPr>
            <a:r>
              <a:rPr lang="en"/>
              <a:t>A successful WDML should support a broadly distributed effort to provide volumes for as many distinguished authors as community editorial effort can support.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0" id="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1" id="71"/>
          <p:cNvSpPr txBox="1"/>
          <p:nvPr>
            <p:ph type="title"/>
          </p:nvPr>
        </p:nvSpPr>
        <p:spPr>
          <a:xfrm>
            <a:off y="116575" x="418339"/>
            <a:ext cy="501599" cx="8268299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
</a:t>
            </a:r>
            <a:r>
              <a:rPr lang="en"/>
              <a:t>Broader Open Knowledge Efforts</a:t>
            </a:r>
          </a:p>
        </p:txBody>
      </p:sp>
      <p:sp>
        <p:nvSpPr>
          <p:cNvPr name="Shape 72" id="72"/>
          <p:cNvSpPr txBox="1"/>
          <p:nvPr>
            <p:ph type="body" idx="1"/>
          </p:nvPr>
        </p:nvSpPr>
        <p:spPr>
          <a:xfrm>
            <a:off y="945150" x="457199"/>
            <a:ext cy="5861399" cx="82877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WDML should benefit from participation in the broader </a:t>
            </a:r>
            <a:r>
              <a:rPr lang="en" u="sng">
                <a:solidFill>
                  <a:schemeClr val="hlink"/>
                </a:solidFill>
                <a:hlinkClick r:id="rId3"/>
              </a:rPr>
              <a:t>open biblio community</a:t>
            </a:r>
            <a:r>
              <a:rPr lang="en"/>
              <a:t> supported by the </a:t>
            </a:r>
            <a:r>
              <a:rPr lang="en" u="sng">
                <a:solidFill>
                  <a:schemeClr val="hlink"/>
                </a:solidFill>
                <a:hlinkClick r:id="rId4"/>
              </a:rPr>
              <a:t>Open Knowledge Foundation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Open biblio data stores</a:t>
            </a:r>
          </a:p>
          <a:p>
            <a:pPr indent="-381000" marL="914400" rtl="0" lvl="1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 u="sng">
                <a:solidFill>
                  <a:schemeClr val="hlink"/>
                </a:solidFill>
                <a:hlinkClick r:id="rId5"/>
              </a:rPr>
              <a:t>http://thedatahub.org/group/bibliographic</a:t>
            </a:r>
          </a:p>
          <a:p>
            <a:r>
              <a:t/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Open biblio data principles/formats</a:t>
            </a:r>
          </a:p>
          <a:p>
            <a:pPr indent="-381000" marL="914400" rtl="0" lvl="1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 u="sng">
                <a:solidFill>
                  <a:schemeClr val="hlink"/>
                </a:solidFill>
                <a:hlinkClick r:id="rId6"/>
              </a:rPr>
              <a:t>http://openbiblio.net/principles</a:t>
            </a:r>
            <a:r>
              <a:rPr lang="en"/>
              <a:t>      </a:t>
            </a:r>
          </a:p>
          <a:p>
            <a:pPr indent="-381000" marL="914400" rtl="0" lvl="1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BibJSON  </a:t>
            </a:r>
            <a:r>
              <a:rPr lang="en" u="sng">
                <a:solidFill>
                  <a:schemeClr val="hlink"/>
                </a:solidFill>
                <a:hlinkClick r:id="rId7"/>
              </a:rPr>
              <a:t>http://bibjson.org/</a:t>
            </a:r>
          </a:p>
          <a:p>
            <a:r>
              <a:t/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Open biblio software </a:t>
            </a:r>
          </a:p>
          <a:p>
            <a:pPr indent="-381000" marL="914400" rtl="0" lvl="1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BibServer   </a:t>
            </a:r>
            <a:r>
              <a:rPr lang="en" u="sng">
                <a:solidFill>
                  <a:schemeClr val="hlink"/>
                </a:solidFill>
                <a:hlinkClick r:id="rId8"/>
              </a:rPr>
              <a:t>http://bibserver.berkeley.edu/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6" id="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7" id="77"/>
          <p:cNvSpPr txBox="1"/>
          <p:nvPr>
            <p:ph type="title"/>
          </p:nvPr>
        </p:nvSpPr>
        <p:spPr>
          <a:xfrm>
            <a:off y="294074" x="282350"/>
            <a:ext cy="599099" cx="50628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Funding Priorities</a:t>
            </a:r>
          </a:p>
        </p:txBody>
      </p:sp>
      <p:sp>
        <p:nvSpPr>
          <p:cNvPr name="Shape 78" id="78"/>
          <p:cNvSpPr txBox="1"/>
          <p:nvPr>
            <p:ph type="body" idx="1"/>
          </p:nvPr>
        </p:nvSpPr>
        <p:spPr>
          <a:xfrm>
            <a:off y="893174" x="379500"/>
            <a:ext cy="5744699" cx="83850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Support for end-to-end applications which engage authors and editors to contribute their time to enhancing, expanding and curating a WDML. Basic open framework and tools now available. Still needed: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oversight, project management and programming, especially for</a:t>
            </a:r>
          </a:p>
          <a:p>
            <a:pPr indent="-381000" marL="914400" rtl="0" lvl="1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curatorial workflows (entity extraction/tagging)</a:t>
            </a:r>
          </a:p>
          <a:p>
            <a:pPr indent="-381000" marL="914400" rtl="0" lvl="1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customization of general tools for math community (LaTeX/BibTeX/MathJaX/MSC/MathPeople)</a:t>
            </a:r>
          </a:p>
          <a:p>
            <a:pPr indent="-381000" marL="914400" rtl="0" lvl="1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 u="sng">
                <a:solidFill>
                  <a:schemeClr val="hlink"/>
                </a:solidFill>
                <a:hlinkClick r:id="rId3"/>
              </a:rPr>
              <a:t>RePEc</a:t>
            </a:r>
            <a:r>
              <a:rPr lang="en"/>
              <a:t>-like aggregation of component libraries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plan for governance, maintenance, sustainability of an open source community 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