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85"/>
  </p:notesMasterIdLst>
  <p:handoutMasterIdLst>
    <p:handoutMasterId r:id="rId86"/>
  </p:handoutMasterIdLst>
  <p:sldIdLst>
    <p:sldId id="568" r:id="rId2"/>
    <p:sldId id="569" r:id="rId3"/>
    <p:sldId id="570" r:id="rId4"/>
    <p:sldId id="608" r:id="rId5"/>
    <p:sldId id="572" r:id="rId6"/>
    <p:sldId id="649" r:id="rId7"/>
    <p:sldId id="616" r:id="rId8"/>
    <p:sldId id="632" r:id="rId9"/>
    <p:sldId id="648" r:id="rId10"/>
    <p:sldId id="573" r:id="rId11"/>
    <p:sldId id="574" r:id="rId12"/>
    <p:sldId id="575" r:id="rId13"/>
    <p:sldId id="576" r:id="rId14"/>
    <p:sldId id="577" r:id="rId15"/>
    <p:sldId id="578" r:id="rId16"/>
    <p:sldId id="594" r:id="rId17"/>
    <p:sldId id="595" r:id="rId18"/>
    <p:sldId id="579" r:id="rId19"/>
    <p:sldId id="580" r:id="rId20"/>
    <p:sldId id="581" r:id="rId21"/>
    <p:sldId id="582" r:id="rId22"/>
    <p:sldId id="633" r:id="rId23"/>
    <p:sldId id="598" r:id="rId24"/>
    <p:sldId id="646" r:id="rId25"/>
    <p:sldId id="472" r:id="rId26"/>
    <p:sldId id="478" r:id="rId27"/>
    <p:sldId id="480" r:id="rId28"/>
    <p:sldId id="482" r:id="rId29"/>
    <p:sldId id="473" r:id="rId30"/>
    <p:sldId id="584" r:id="rId31"/>
    <p:sldId id="474" r:id="rId32"/>
    <p:sldId id="475" r:id="rId33"/>
    <p:sldId id="511" r:id="rId34"/>
    <p:sldId id="476" r:id="rId35"/>
    <p:sldId id="559" r:id="rId36"/>
    <p:sldId id="609" r:id="rId37"/>
    <p:sldId id="610" r:id="rId38"/>
    <p:sldId id="585" r:id="rId39"/>
    <p:sldId id="642" r:id="rId40"/>
    <p:sldId id="640" r:id="rId41"/>
    <p:sldId id="586" r:id="rId42"/>
    <p:sldId id="599" r:id="rId43"/>
    <p:sldId id="587" r:id="rId44"/>
    <p:sldId id="588" r:id="rId45"/>
    <p:sldId id="647" r:id="rId46"/>
    <p:sldId id="589" r:id="rId47"/>
    <p:sldId id="611" r:id="rId48"/>
    <p:sldId id="612" r:id="rId49"/>
    <p:sldId id="613" r:id="rId50"/>
    <p:sldId id="531" r:id="rId51"/>
    <p:sldId id="498" r:id="rId52"/>
    <p:sldId id="532" r:id="rId53"/>
    <p:sldId id="533" r:id="rId54"/>
    <p:sldId id="634" r:id="rId55"/>
    <p:sldId id="535" r:id="rId56"/>
    <p:sldId id="536" r:id="rId57"/>
    <p:sldId id="537" r:id="rId58"/>
    <p:sldId id="538" r:id="rId59"/>
    <p:sldId id="590" r:id="rId60"/>
    <p:sldId id="637" r:id="rId61"/>
    <p:sldId id="620" r:id="rId62"/>
    <p:sldId id="621" r:id="rId63"/>
    <p:sldId id="592" r:id="rId64"/>
    <p:sldId id="593" r:id="rId65"/>
    <p:sldId id="635" r:id="rId66"/>
    <p:sldId id="622" r:id="rId67"/>
    <p:sldId id="623" r:id="rId68"/>
    <p:sldId id="638" r:id="rId69"/>
    <p:sldId id="650" r:id="rId70"/>
    <p:sldId id="600" r:id="rId71"/>
    <p:sldId id="601" r:id="rId72"/>
    <p:sldId id="643" r:id="rId73"/>
    <p:sldId id="644" r:id="rId74"/>
    <p:sldId id="624" r:id="rId75"/>
    <p:sldId id="625" r:id="rId76"/>
    <p:sldId id="636" r:id="rId77"/>
    <p:sldId id="607" r:id="rId78"/>
    <p:sldId id="631" r:id="rId79"/>
    <p:sldId id="626" r:id="rId80"/>
    <p:sldId id="627" r:id="rId81"/>
    <p:sldId id="628" r:id="rId82"/>
    <p:sldId id="629" r:id="rId83"/>
    <p:sldId id="566" r:id="rId84"/>
  </p:sldIdLst>
  <p:sldSz cx="9144000" cy="6858000" type="screen4x3"/>
  <p:notesSz cx="6858000" cy="9144000"/>
  <p:custShowLst>
    <p:custShow name="IBM" id="0">
      <p:sldLst>
        <p:sld r:id="rId26"/>
        <p:sld r:id="rId27"/>
        <p:sld r:id="rId28"/>
        <p:sld r:id="rId29"/>
        <p:sld r:id="rId30"/>
        <p:sld r:id="rId32"/>
        <p:sld r:id="rId33"/>
        <p:sld r:id="rId34"/>
        <p:sld r:id="rId35"/>
        <p:sld r:id="rId52"/>
      </p:sldLst>
    </p:custShow>
  </p:custShowLst>
  <p:custDataLst>
    <p:tags r:id="rId8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003399"/>
    <a:srgbClr val="DDDDDD"/>
    <a:srgbClr val="FFFF66"/>
    <a:srgbClr val="FFFFCC"/>
    <a:srgbClr val="006600"/>
    <a:srgbClr val="B4F9FE"/>
    <a:srgbClr val="D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 snapToGrid="0">
      <p:cViewPr varScale="1">
        <p:scale>
          <a:sx n="85" d="100"/>
          <a:sy n="85" d="100"/>
        </p:scale>
        <p:origin x="-14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F65C2D-104C-4A10-A5BE-BCAECC889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2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22C99-FBC7-45B1-B75A-D3C040351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41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7B938B-8AE9-4965-AEBF-CF41F4199D85}" type="slidenum">
              <a:rPr kumimoji="0" lang="en-US" altLang="en-US" smtClean="0">
                <a:solidFill>
                  <a:srgbClr val="800080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kumimoji="0" lang="en-US" altLang="en-US" smtClean="0">
              <a:solidFill>
                <a:srgbClr val="800080"/>
              </a:solidFill>
              <a:latin typeface="Tahoma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50630B-86EE-4304-909B-C3280AFC761A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889372-0293-4057-AF9B-4BFAA31770AB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4C1037-F4E2-452F-8A98-A4DC7467A608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9CAF04-3DEC-48AE-9650-2A15AC302CA6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8B0F2-55DB-4CF1-9C94-E0AABFBF8A5D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76E94E-6BE5-4DC5-82F1-1E2C1FF00A4A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F02163-6159-46C7-A616-30C1D1F1D766}" type="slidenum">
              <a:rPr kumimoji="0" lang="en-US" altLang="en-US" smtClean="0">
                <a:solidFill>
                  <a:srgbClr val="800080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kumimoji="0" lang="en-US" altLang="en-US" smtClean="0">
              <a:solidFill>
                <a:srgbClr val="800080"/>
              </a:solidFill>
              <a:latin typeface="Tahoma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552105-396E-458D-8BBD-9A580EB4F455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638A95-3D6E-44BF-9D90-6D859B704E0F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4DF4CB-A81C-4F0F-A4C2-321F59078D08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DA14BC-9120-432D-BBCE-B704212CA434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88432B-6DFD-46D1-9FA4-3F7820637007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68B5FE-0C54-4985-99A0-09BB7E1DEED3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C49924-B8DB-4BC3-9EC1-6D4FFB119C22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kumimoji="0" lang="en-US" altLang="en-US" smtClean="0">
              <a:latin typeface="Tahoma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1843088"/>
            <a:ext cx="9009063" cy="1052512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0004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004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47BC082-EB30-4DE6-9954-3E471C202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44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49E0-9B58-4D76-A7C2-2CF76D118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21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1230-1D13-4E80-9895-CACC2BA81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20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43B99-6BC6-4AAA-9603-428FC0AD2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7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F1EB-1BEE-40DD-8F95-F54B5A9E1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9C07-337C-47F0-900E-8365B950A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8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5E17-9274-4B73-BA85-652E655E9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87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D4F3-281F-44F0-87F7-A10F10CA7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9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DEDB0-DCC9-4555-A88E-414FD0285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86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A0990-B377-4355-9712-A3DE7423E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99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D7FC-1B56-4D5A-A4B0-1ACBFED61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80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9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9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9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8BEE26-8038-4F7A-BCDF-B8D527D4A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8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0.xml"/><Relationship Id="rId10" Type="http://schemas.openxmlformats.org/officeDocument/2006/relationships/image" Target="../media/image21.png"/><Relationship Id="rId4" Type="http://schemas.openxmlformats.org/officeDocument/2006/relationships/tags" Target="../tags/tag9.xml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1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5.xml"/><Relationship Id="rId10" Type="http://schemas.openxmlformats.org/officeDocument/2006/relationships/image" Target="../media/image21.png"/><Relationship Id="rId4" Type="http://schemas.openxmlformats.org/officeDocument/2006/relationships/tags" Target="../tags/tag1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8.xml"/><Relationship Id="rId7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8.png"/><Relationship Id="rId5" Type="http://schemas.openxmlformats.org/officeDocument/2006/relationships/tags" Target="../tags/tag20.xml"/><Relationship Id="rId10" Type="http://schemas.openxmlformats.org/officeDocument/2006/relationships/image" Target="../media/image47.png"/><Relationship Id="rId4" Type="http://schemas.openxmlformats.org/officeDocument/2006/relationships/tags" Target="../tags/tag19.xml"/><Relationship Id="rId9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.xml"/><Relationship Id="rId7" Type="http://schemas.openxmlformats.org/officeDocument/2006/relationships/image" Target="../media/image49.png"/><Relationship Id="rId12" Type="http://schemas.openxmlformats.org/officeDocument/2006/relationships/image" Target="../media/image4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7.png"/><Relationship Id="rId5" Type="http://schemas.openxmlformats.org/officeDocument/2006/relationships/tags" Target="../tags/tag25.xml"/><Relationship Id="rId10" Type="http://schemas.openxmlformats.org/officeDocument/2006/relationships/image" Target="../media/image46.png"/><Relationship Id="rId4" Type="http://schemas.openxmlformats.org/officeDocument/2006/relationships/tags" Target="../tags/tag24.xml"/><Relationship Id="rId9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8.xml"/><Relationship Id="rId7" Type="http://schemas.openxmlformats.org/officeDocument/2006/relationships/image" Target="../media/image49.png"/><Relationship Id="rId12" Type="http://schemas.openxmlformats.org/officeDocument/2006/relationships/image" Target="../media/image4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7.png"/><Relationship Id="rId5" Type="http://schemas.openxmlformats.org/officeDocument/2006/relationships/tags" Target="../tags/tag30.xml"/><Relationship Id="rId10" Type="http://schemas.openxmlformats.org/officeDocument/2006/relationships/image" Target="../media/image46.png"/><Relationship Id="rId4" Type="http://schemas.openxmlformats.org/officeDocument/2006/relationships/tags" Target="../tags/tag29.xml"/><Relationship Id="rId9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27150"/>
            <a:ext cx="8135937" cy="1347788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Randomized Numerical Linear Algebra (</a:t>
            </a:r>
            <a:r>
              <a:rPr lang="en-US" altLang="en-US" sz="3200" b="1" smtClean="0">
                <a:solidFill>
                  <a:schemeClr val="folHlink"/>
                </a:solidFill>
                <a:latin typeface="Comic Sans MS" pitchFamily="66" charset="0"/>
              </a:rPr>
              <a:t>RandNLA)</a:t>
            </a:r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: Past, Present, and Future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2041525"/>
            <a:ext cx="1046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hlink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98713" y="5380038"/>
            <a:ext cx="4017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>
                <a:latin typeface="Comic Sans MS" pitchFamily="66" charset="0"/>
              </a:rPr>
              <a:t>To access our web pages:</a:t>
            </a:r>
            <a:endParaRPr lang="en-US" altLang="en-US" sz="800">
              <a:latin typeface="Comic Sans MS" pitchFamily="66" charset="0"/>
            </a:endParaRP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801688" y="3098800"/>
            <a:ext cx="720248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MT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Petros</a:t>
            </a:r>
            <a:r>
              <a:rPr lang="en-US" sz="1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Drineas</a:t>
            </a:r>
            <a:r>
              <a:rPr lang="en-US" sz="1800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1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&amp;	Michael W. Mahoney</a:t>
            </a:r>
            <a:r>
              <a:rPr lang="en-US" sz="1800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endParaRPr lang="en-US" sz="18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Department of Computer Science, Rensselaer Polytechnic Institute</a:t>
            </a:r>
            <a:endParaRPr lang="en-US" sz="14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Department of Mathematics, Stanford University</a:t>
            </a:r>
          </a:p>
        </p:txBody>
      </p:sp>
      <p:pic>
        <p:nvPicPr>
          <p:cNvPr id="3078" name="Picture 6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689600"/>
            <a:ext cx="7191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41838" y="5653088"/>
            <a:ext cx="2973387" cy="33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folHlink"/>
                </a:solidFill>
                <a:latin typeface="Comic Sans MS" pitchFamily="66" charset="0"/>
              </a:rPr>
              <a:t>Drineas</a:t>
            </a:r>
          </a:p>
        </p:txBody>
      </p:sp>
      <p:pic>
        <p:nvPicPr>
          <p:cNvPr id="3080" name="Picture 6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6088063"/>
            <a:ext cx="7191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4548188" y="6051550"/>
            <a:ext cx="2974975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folHlink"/>
                </a:solidFill>
                <a:latin typeface="Comic Sans MS" pitchFamily="66" charset="0"/>
              </a:rPr>
              <a:t>Michael Mahoney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0963" y="2130425"/>
            <a:ext cx="8842375" cy="1192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omic Sans MS" pitchFamily="66" charset="0"/>
              </a:rPr>
              <a:t>	S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ingle </a:t>
            </a:r>
            <a:r>
              <a:rPr lang="en-US" altLang="en-US" sz="16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ucleotide </a:t>
            </a:r>
            <a:r>
              <a:rPr lang="en-US" altLang="en-US" sz="160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olymorphism</a:t>
            </a:r>
            <a:r>
              <a:rPr lang="en-US" altLang="en-US" sz="160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: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the most common type of genetic variation in the genome across different individuals.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	They are 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known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locations at the human genome where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 two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alternate nucleotide bases 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(alleles)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are observed (out of A, C, G, T).</a:t>
            </a:r>
            <a:endParaRPr lang="en-US" altLang="en-US" sz="1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025900" y="3446463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CC"/>
                </a:solidFill>
                <a:latin typeface="Comic Sans MS" pitchFamily="66" charset="0"/>
              </a:rPr>
              <a:t>SNPs</a:t>
            </a:r>
            <a:endParaRPr lang="en-US" altLang="en-US" sz="1400">
              <a:solidFill>
                <a:srgbClr val="3333CC"/>
              </a:solidFill>
              <a:latin typeface="cmsy10"/>
            </a:endParaRPr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776288" y="3808413"/>
            <a:ext cx="211137" cy="1250950"/>
          </a:xfrm>
          <a:prstGeom prst="leftBracket">
            <a:avLst>
              <a:gd name="adj" fmla="val 4937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2293" name="AutoShape 5"/>
          <p:cNvSpPr>
            <a:spLocks/>
          </p:cNvSpPr>
          <p:nvPr/>
        </p:nvSpPr>
        <p:spPr bwMode="auto">
          <a:xfrm>
            <a:off x="8099425" y="3778250"/>
            <a:ext cx="250825" cy="1319213"/>
          </a:xfrm>
          <a:prstGeom prst="rightBracket">
            <a:avLst>
              <a:gd name="adj" fmla="val 43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 rot="10800000">
            <a:off x="382588" y="3932238"/>
            <a:ext cx="3968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CC"/>
                </a:solidFill>
                <a:latin typeface="Comic Sans MS" pitchFamily="66" charset="0"/>
              </a:rPr>
              <a:t>individuals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42963" y="3794125"/>
            <a:ext cx="7596187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altLang="en-US" sz="800">
                <a:solidFill>
                  <a:srgbClr val="000000"/>
                </a:solidFill>
              </a:rPr>
              <a:t> AG CT GT GG CT CC CC CC CC AG AG AG AG AG AA CT AA GG GG CC GG AG CG AC CC AA CC AA GG TT AG CT CG CG CG AT CT CT AG CT AG GG GT GA AG </a:t>
            </a: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en-US" sz="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altLang="en-US" sz="800">
                <a:solidFill>
                  <a:srgbClr val="000000"/>
                </a:solidFill>
              </a:rPr>
              <a:t> GG TT TT GG TT CC CC CC CC GG AA AG AG AG AA CT AA GG GG CC GG AA GG AA CC AA CC AA GG TT AA TT GG GG GG TT TT CC GG TT GG GG TT GG AA </a:t>
            </a: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en-US" sz="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altLang="en-US" sz="800">
                <a:solidFill>
                  <a:srgbClr val="000000"/>
                </a:solidFill>
              </a:rPr>
              <a:t> GG TT TT GG TT CC CC CC CC GG AA AG AG AA AG CT AA GG GG CC AG AG CG AC CC AA CC AA GG TT AG CT CG CG CG AT CT CT AG CT AG GG GT GA AG </a:t>
            </a: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en-US" sz="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altLang="en-US" sz="800">
                <a:solidFill>
                  <a:srgbClr val="000000"/>
                </a:solidFill>
              </a:rPr>
              <a:t> GG TT TT GG TT CC CC CC CC GG AA AG AG AG AA CC GG AA CC CC AG GG CC AC CC AA CG AA GG TT AG CT CG CG CG AT CT CT AG CT AG GT GT GA AG </a:t>
            </a: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en-US" sz="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altLang="en-US" sz="800">
                <a:solidFill>
                  <a:srgbClr val="000000"/>
                </a:solidFill>
              </a:rPr>
              <a:t> GG TT TT GG TT CC CC CC CC GG AA GG GG GG AA CT AA GG GG CT GG AA CC AC CG AA CC AA GG TT GG CC CG CG CG AT CT CT AG CT AG GG TT GG AA </a:t>
            </a: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en-US" sz="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altLang="en-US" sz="800">
                <a:solidFill>
                  <a:srgbClr val="000000"/>
                </a:solidFill>
              </a:rPr>
              <a:t> GG TT TT GG TT CC CC CG CC AG AG AG AG AG AA CT AA GG GG CT GG AG CC CC CG AA CC AA GT TT AG CT CG CG CG AT CT CT AG CT AG GG TT GG AA </a:t>
            </a: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en-US" sz="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altLang="en-US" sz="800">
                <a:solidFill>
                  <a:srgbClr val="000000"/>
                </a:solidFill>
              </a:rPr>
              <a:t> GG TT TT GG TT CC CC CC CC GG AA AG AG AG AA TT AA GG GG CC AG AG CG AA CC AA CG AA GG TT AA TT GG GG GG TT TT CC GG TT GG GT TT GG AA </a:t>
            </a:r>
            <a:r>
              <a:rPr lang="en-US" altLang="en-US" sz="80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altLang="en-US" sz="800">
              <a:solidFill>
                <a:srgbClr val="0000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9063" y="5375275"/>
            <a:ext cx="8677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	Matrices including thousands of individuals and hundreds of thousands if SNPs are available.</a:t>
            </a:r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5911850" y="3063875"/>
            <a:ext cx="790575" cy="2022475"/>
            <a:chOff x="3808" y="2146"/>
            <a:chExt cx="498" cy="1274"/>
          </a:xfrm>
        </p:grpSpPr>
        <p:sp>
          <p:nvSpPr>
            <p:cNvPr id="12299" name="Rectangle 10"/>
            <p:cNvSpPr>
              <a:spLocks noChangeArrowheads="1"/>
            </p:cNvSpPr>
            <p:nvPr/>
          </p:nvSpPr>
          <p:spPr bwMode="auto">
            <a:xfrm>
              <a:off x="3808" y="2601"/>
              <a:ext cx="97" cy="819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2300" name="Rectangle 11"/>
            <p:cNvSpPr>
              <a:spLocks noChangeArrowheads="1"/>
            </p:cNvSpPr>
            <p:nvPr/>
          </p:nvSpPr>
          <p:spPr bwMode="auto">
            <a:xfrm>
              <a:off x="4209" y="2601"/>
              <a:ext cx="97" cy="819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flipH="1">
              <a:off x="3844" y="2152"/>
              <a:ext cx="42" cy="41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>
              <a:off x="3893" y="2146"/>
              <a:ext cx="357" cy="43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298" name="Rectangle 14"/>
          <p:cNvSpPr>
            <a:spLocks noGrp="1" noChangeArrowheads="1"/>
          </p:cNvSpPr>
          <p:nvPr>
            <p:ph type="title"/>
          </p:nvPr>
        </p:nvSpPr>
        <p:spPr>
          <a:xfrm>
            <a:off x="946150" y="617538"/>
            <a:ext cx="8051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  Human genetics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659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019925" y="322263"/>
            <a:ext cx="2019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u="sng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HGDP data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1,033 samples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7 geographic regions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52 populations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11138" y="5448300"/>
            <a:ext cx="25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Comic Sans MS" pitchFamily="66" charset="0"/>
              </a:rPr>
              <a:t>Cavalli-Sforza (2005) </a:t>
            </a:r>
            <a:r>
              <a:rPr lang="en-US" altLang="en-US" sz="1000" i="1">
                <a:solidFill>
                  <a:schemeClr val="tx2"/>
                </a:solidFill>
                <a:latin typeface="Comic Sans MS" pitchFamily="66" charset="0"/>
              </a:rPr>
              <a:t>Nat Genet Rev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Comic Sans MS" pitchFamily="66" charset="0"/>
              </a:rPr>
              <a:t>Rosenberg et al. (2002) </a:t>
            </a:r>
            <a:r>
              <a:rPr lang="en-US" altLang="en-US" sz="1000" i="1">
                <a:solidFill>
                  <a:schemeClr val="tx2"/>
                </a:solidFill>
                <a:latin typeface="Comic Sans MS" pitchFamily="66" charset="0"/>
              </a:rPr>
              <a:t>Science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Comic Sans MS" pitchFamily="66" charset="0"/>
              </a:rPr>
              <a:t>Li et al. (2008) </a:t>
            </a:r>
            <a:r>
              <a:rPr lang="en-US" altLang="en-US" sz="1000" i="1">
                <a:solidFill>
                  <a:schemeClr val="tx2"/>
                </a:solidFill>
                <a:latin typeface="Comic Sans MS" pitchFamily="66" charset="0"/>
              </a:rPr>
              <a:t>Science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479425" y="3425825"/>
            <a:ext cx="5126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3333CC"/>
                </a:solidFill>
                <a:latin typeface="Comic Sans MS" pitchFamily="66" charset="0"/>
              </a:rPr>
              <a:t>The Human Genome Diversity Panel (HGDP)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659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019925" y="322263"/>
            <a:ext cx="2019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u="sng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HGDP data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1,033 samples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7 geographic regions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52 populations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11138" y="5448300"/>
            <a:ext cx="25939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Comic Sans MS" pitchFamily="66" charset="0"/>
              </a:rPr>
              <a:t>Cavalli-Sforza (2005) </a:t>
            </a:r>
            <a:r>
              <a:rPr lang="en-US" altLang="en-US" sz="1000" i="1">
                <a:solidFill>
                  <a:schemeClr val="tx2"/>
                </a:solidFill>
                <a:latin typeface="Comic Sans MS" pitchFamily="66" charset="0"/>
              </a:rPr>
              <a:t>Nat Genet Rev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Comic Sans MS" pitchFamily="66" charset="0"/>
              </a:rPr>
              <a:t>Rosenberg et al. (2002) </a:t>
            </a:r>
            <a:r>
              <a:rPr lang="en-US" altLang="en-US" sz="1000" i="1">
                <a:solidFill>
                  <a:schemeClr val="tx2"/>
                </a:solidFill>
                <a:latin typeface="Comic Sans MS" pitchFamily="66" charset="0"/>
              </a:rPr>
              <a:t>Science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Comic Sans MS" pitchFamily="66" charset="0"/>
              </a:rPr>
              <a:t>Li et al. (2008) </a:t>
            </a:r>
            <a:r>
              <a:rPr lang="en-US" altLang="en-US" sz="1000" i="1">
                <a:solidFill>
                  <a:schemeClr val="tx2"/>
                </a:solidFill>
                <a:latin typeface="Comic Sans MS" pitchFamily="66" charset="0"/>
              </a:rPr>
              <a:t>Science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Comic Sans MS" pitchFamily="66" charset="0"/>
              </a:rPr>
              <a:t>The International HapMap Consortium (2003, 2005, 2007)</a:t>
            </a:r>
            <a:r>
              <a:rPr lang="en-US" altLang="en-US" sz="1000" i="1">
                <a:solidFill>
                  <a:srgbClr val="FF0000"/>
                </a:solidFill>
                <a:latin typeface="Comic Sans MS" pitchFamily="66" charset="0"/>
              </a:rPr>
              <a:t> Nature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79425" y="3425825"/>
            <a:ext cx="5126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3333CC"/>
                </a:solidFill>
                <a:latin typeface="Comic Sans MS" pitchFamily="66" charset="0"/>
              </a:rPr>
              <a:t>The Human Genome Diversity Panel (HGDP)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862013" y="2154238"/>
            <a:ext cx="1081087" cy="4651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9688" y="2549525"/>
            <a:ext cx="1309687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ASW, MKK, LWK, &amp; YRI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H="1">
            <a:off x="233363" y="847725"/>
            <a:ext cx="668338" cy="255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838" y="398463"/>
            <a:ext cx="67468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CEU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95288" y="1582738"/>
            <a:ext cx="381000" cy="111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41288" y="1420813"/>
            <a:ext cx="633413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TSI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0800000">
            <a:off x="3062288" y="1347788"/>
            <a:ext cx="560387" cy="2524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16225" y="1585913"/>
            <a:ext cx="17732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JPT, CHB, &amp; CHD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3075" y="2216150"/>
            <a:ext cx="633413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GIH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1938338" y="2079625"/>
            <a:ext cx="241300" cy="1079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19600" y="1946275"/>
            <a:ext cx="633413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MEX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4921250" y="1981200"/>
            <a:ext cx="385763" cy="1079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354" name="Text Box 5"/>
          <p:cNvSpPr txBox="1">
            <a:spLocks noChangeArrowheads="1"/>
          </p:cNvSpPr>
          <p:nvPr/>
        </p:nvSpPr>
        <p:spPr bwMode="auto">
          <a:xfrm>
            <a:off x="7013575" y="1697038"/>
            <a:ext cx="2019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u="sng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HapMap Phase 3 data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1,207 samples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11 populations</a:t>
            </a:r>
          </a:p>
        </p:txBody>
      </p:sp>
      <p:sp>
        <p:nvSpPr>
          <p:cNvPr id="14355" name="Text Box 8"/>
          <p:cNvSpPr txBox="1">
            <a:spLocks noChangeArrowheads="1"/>
          </p:cNvSpPr>
          <p:nvPr/>
        </p:nvSpPr>
        <p:spPr bwMode="auto">
          <a:xfrm>
            <a:off x="1001713" y="3155950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omic Sans MS" pitchFamily="66" charset="0"/>
              </a:rPr>
              <a:t>HapMap Phase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659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019925" y="322263"/>
            <a:ext cx="2019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u="sng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HGDP data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1,033 samples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7 geographic regions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52 populations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11138" y="5448300"/>
            <a:ext cx="25939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Comic Sans MS" pitchFamily="66" charset="0"/>
              </a:rPr>
              <a:t>Cavalli-Sforza (2005) </a:t>
            </a:r>
            <a:r>
              <a:rPr lang="en-US" altLang="en-US" sz="1000" i="1">
                <a:solidFill>
                  <a:schemeClr val="tx2"/>
                </a:solidFill>
                <a:latin typeface="Comic Sans MS" pitchFamily="66" charset="0"/>
              </a:rPr>
              <a:t>Nat Genet Rev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Comic Sans MS" pitchFamily="66" charset="0"/>
              </a:rPr>
              <a:t>Rosenberg et al. (2002) </a:t>
            </a:r>
            <a:r>
              <a:rPr lang="en-US" altLang="en-US" sz="1000" i="1">
                <a:solidFill>
                  <a:schemeClr val="tx2"/>
                </a:solidFill>
                <a:latin typeface="Comic Sans MS" pitchFamily="66" charset="0"/>
              </a:rPr>
              <a:t>Science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Comic Sans MS" pitchFamily="66" charset="0"/>
              </a:rPr>
              <a:t>Li et al. (2008) </a:t>
            </a:r>
            <a:r>
              <a:rPr lang="en-US" altLang="en-US" sz="1000" i="1">
                <a:solidFill>
                  <a:schemeClr val="tx2"/>
                </a:solidFill>
                <a:latin typeface="Comic Sans MS" pitchFamily="66" charset="0"/>
              </a:rPr>
              <a:t>Science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Comic Sans MS" pitchFamily="66" charset="0"/>
              </a:rPr>
              <a:t>The International HapMap Consortium (2003, 2005, 2007)</a:t>
            </a:r>
            <a:r>
              <a:rPr lang="en-US" altLang="en-US" sz="1000" i="1">
                <a:solidFill>
                  <a:srgbClr val="FF0000"/>
                </a:solidFill>
                <a:latin typeface="Comic Sans MS" pitchFamily="66" charset="0"/>
              </a:rPr>
              <a:t> Nature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027863" y="3111500"/>
            <a:ext cx="2006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Comic Sans MS" pitchFamily="66" charset="0"/>
              </a:rPr>
              <a:t>We will apply SVD/PCA on the (joint) HGDP and HapMap Phase 3 data.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 u="sng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u="sng">
                <a:solidFill>
                  <a:srgbClr val="3333CC"/>
                </a:solidFill>
                <a:latin typeface="Comic Sans MS" pitchFamily="66" charset="0"/>
              </a:rPr>
              <a:t>Matrix dimensions: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2,240 subjects (rows)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447,143 SNPs (columns)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 u="sng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u="sng">
                <a:solidFill>
                  <a:srgbClr val="3333CC"/>
                </a:solidFill>
                <a:latin typeface="Comic Sans MS" pitchFamily="66" charset="0"/>
              </a:rPr>
              <a:t>Dense matrix: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Comic Sans MS" pitchFamily="66" charset="0"/>
              </a:rPr>
              <a:t>over one billion entries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479425" y="3425825"/>
            <a:ext cx="5126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3333CC"/>
                </a:solidFill>
                <a:latin typeface="Comic Sans MS" pitchFamily="66" charset="0"/>
              </a:rPr>
              <a:t>The Human Genome Diversity Panel (HGDP)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862013" y="2154238"/>
            <a:ext cx="1081087" cy="4651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9688" y="2549525"/>
            <a:ext cx="1309687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ASW, MKK, LWK, &amp; YRI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H="1">
            <a:off x="233363" y="847725"/>
            <a:ext cx="668338" cy="255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838" y="398463"/>
            <a:ext cx="67468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CEU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95288" y="1582738"/>
            <a:ext cx="381000" cy="111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41288" y="1420813"/>
            <a:ext cx="633413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TSI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0800000">
            <a:off x="3062288" y="1347788"/>
            <a:ext cx="560387" cy="2524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16225" y="1585913"/>
            <a:ext cx="17732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JPT, CHB, &amp; CHD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3075" y="2216150"/>
            <a:ext cx="633413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GIH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1938338" y="2079625"/>
            <a:ext cx="241300" cy="1079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19600" y="1946275"/>
            <a:ext cx="633413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FF0000"/>
                </a:solidFill>
                <a:latin typeface="Comic Sans MS" pitchFamily="66" charset="0"/>
              </a:rPr>
              <a:t>MEX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4921250" y="1981200"/>
            <a:ext cx="385763" cy="1079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79" name="Text Box 5"/>
          <p:cNvSpPr txBox="1">
            <a:spLocks noChangeArrowheads="1"/>
          </p:cNvSpPr>
          <p:nvPr/>
        </p:nvSpPr>
        <p:spPr bwMode="auto">
          <a:xfrm>
            <a:off x="7013575" y="1697038"/>
            <a:ext cx="2019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u="sng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HapMap Phase 3 data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1,207 samples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11 populations</a:t>
            </a:r>
          </a:p>
        </p:txBody>
      </p:sp>
      <p:sp>
        <p:nvSpPr>
          <p:cNvPr id="15380" name="Text Box 8"/>
          <p:cNvSpPr txBox="1">
            <a:spLocks noChangeArrowheads="1"/>
          </p:cNvSpPr>
          <p:nvPr/>
        </p:nvSpPr>
        <p:spPr bwMode="auto">
          <a:xfrm>
            <a:off x="1001713" y="3155950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omic Sans MS" pitchFamily="66" charset="0"/>
              </a:rPr>
              <a:t>HapMap Phase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rineas\Desktop\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1775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431925" y="2790825"/>
            <a:ext cx="1581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Africa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559175" y="1228725"/>
            <a:ext cx="1144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Middle East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856288" y="2359025"/>
            <a:ext cx="1247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South Central Asia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530850" y="1000125"/>
            <a:ext cx="158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Europe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4573588" y="3267075"/>
            <a:ext cx="1579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Oceania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6570663" y="4035425"/>
            <a:ext cx="15827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East Asia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611938" y="3438525"/>
            <a:ext cx="862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America</a:t>
            </a: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5649913" y="1555750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Gujarati Indians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 flipV="1">
            <a:off x="5556250" y="1811338"/>
            <a:ext cx="317500" cy="2809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6" name="Text Box 8"/>
          <p:cNvSpPr txBox="1">
            <a:spLocks noChangeArrowheads="1"/>
          </p:cNvSpPr>
          <p:nvPr/>
        </p:nvSpPr>
        <p:spPr bwMode="auto">
          <a:xfrm>
            <a:off x="4703763" y="2587625"/>
            <a:ext cx="1004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Mexicans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340350" y="2355850"/>
            <a:ext cx="330200" cy="2841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847725" y="5200650"/>
            <a:ext cx="80232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 u="sng">
                <a:latin typeface="Comic Sans MS" pitchFamily="66" charset="0"/>
              </a:rPr>
              <a:t>Top two Principal Components</a:t>
            </a:r>
            <a:r>
              <a:rPr lang="en-US" altLang="en-US" sz="1600">
                <a:latin typeface="Comic Sans MS" pitchFamily="66" charset="0"/>
              </a:rPr>
              <a:t> (PCs or eigenSNPs)</a:t>
            </a:r>
            <a:r>
              <a:rPr lang="en-US" altLang="en-US" sz="1600" b="1">
                <a:latin typeface="Comic Sans MS" pitchFamily="66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(Lin and Altman (2005) </a:t>
            </a:r>
            <a:r>
              <a:rPr lang="en-US" altLang="en-US" sz="1200" i="1">
                <a:latin typeface="Comic Sans MS" pitchFamily="66" charset="0"/>
              </a:rPr>
              <a:t>Am J Hum Genet</a:t>
            </a:r>
            <a:r>
              <a:rPr lang="en-US" altLang="en-US" sz="1200">
                <a:latin typeface="Comic Sans MS" pitchFamily="66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latin typeface="Comic Sans MS" pitchFamily="66" charset="0"/>
              </a:rPr>
              <a:t> The figure renders visual support to the “out-of-Africa” hypothesis.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Mexican population seems out of place: 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we move to the top three PCs.</a:t>
            </a:r>
          </a:p>
        </p:txBody>
      </p:sp>
      <p:sp>
        <p:nvSpPr>
          <p:cNvPr id="16399" name="TextBox 15"/>
          <p:cNvSpPr txBox="1">
            <a:spLocks noChangeArrowheads="1"/>
          </p:cNvSpPr>
          <p:nvPr/>
        </p:nvSpPr>
        <p:spPr bwMode="auto">
          <a:xfrm>
            <a:off x="0" y="61913"/>
            <a:ext cx="414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Paschou, Lewis, Javed, &amp; Drineas (2010) J Med Genet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rineas\Desktop\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0"/>
            <a:ext cx="98425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081213" y="1206500"/>
            <a:ext cx="15827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Africa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654675" y="1411288"/>
            <a:ext cx="1579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Middle East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421188" y="1778000"/>
            <a:ext cx="120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 C Asia &amp; Gujarati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643688" y="1939925"/>
            <a:ext cx="963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Europe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021013" y="2055813"/>
            <a:ext cx="15779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Oceania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2794000" y="2871788"/>
            <a:ext cx="1582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East Asia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122738" y="4303713"/>
            <a:ext cx="920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America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723900" y="5481638"/>
            <a:ext cx="78152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3333CC"/>
                </a:solidFill>
                <a:latin typeface="Comic Sans MS" pitchFamily="66" charset="0"/>
              </a:rPr>
              <a:t>Not altogether satisfactory: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the principal components are linear combinations of all SNPs, and – of course – can not be assayed!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Can we find </a:t>
            </a:r>
            <a:r>
              <a:rPr lang="en-US" altLang="en-US" sz="1600" b="1">
                <a:solidFill>
                  <a:srgbClr val="3333CC"/>
                </a:solidFill>
                <a:latin typeface="Comic Sans MS" pitchFamily="66" charset="0"/>
              </a:rPr>
              <a:t>actual SNPs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that capture the information in the singular vectors?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Formally: 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spanning the same subspace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7419" name="Text Box 8"/>
          <p:cNvSpPr txBox="1">
            <a:spLocks noChangeArrowheads="1"/>
          </p:cNvSpPr>
          <p:nvPr/>
        </p:nvSpPr>
        <p:spPr bwMode="auto">
          <a:xfrm rot="-2345876">
            <a:off x="5094288" y="2889250"/>
            <a:ext cx="100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75113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defTabSz="407511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defTabSz="4075113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defTabSz="4075113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defTabSz="40751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defTabSz="40751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Mexicans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902325" y="2517775"/>
            <a:ext cx="331788" cy="2841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4783138" y="3263900"/>
            <a:ext cx="506412" cy="3937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201613" y="238125"/>
            <a:ext cx="415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Paschou, Lewis, Javed, &amp; Drineas (2010) J Med Genet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Issues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2262188"/>
            <a:ext cx="8131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600" b="1" dirty="0">
                <a:latin typeface="Comic Sans MS" pitchFamily="66" charset="0"/>
              </a:rPr>
              <a:t> Computing large SVDs: computational time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</a:t>
            </a:r>
            <a:r>
              <a:rPr lang="en-US" altLang="en-US" sz="1400" dirty="0">
                <a:solidFill>
                  <a:schemeClr val="tx2"/>
                </a:solidFill>
                <a:latin typeface="Comic Sans MS" pitchFamily="66" charset="0"/>
              </a:rPr>
              <a:t>In commodity hardware </a:t>
            </a:r>
            <a:r>
              <a:rPr lang="en-US" altLang="en-US" sz="1400" dirty="0">
                <a:latin typeface="Comic Sans MS" pitchFamily="66" charset="0"/>
              </a:rPr>
              <a:t>(e.g., a 4GB RAM, dual-core laptop), using </a:t>
            </a:r>
            <a:r>
              <a:rPr lang="en-US" altLang="en-US" sz="1400" dirty="0" err="1">
                <a:latin typeface="Comic Sans MS" pitchFamily="66" charset="0"/>
              </a:rPr>
              <a:t>MatLab</a:t>
            </a:r>
            <a:r>
              <a:rPr lang="en-US" altLang="en-US" sz="1400" dirty="0">
                <a:latin typeface="Comic Sans MS" pitchFamily="66" charset="0"/>
              </a:rPr>
              <a:t> 7.0 (R14), the computation of the SVD of the dense 2,240-by-447,143 matrix A </a:t>
            </a:r>
            <a:r>
              <a:rPr lang="en-US" altLang="en-US" sz="1400" u="sng" dirty="0">
                <a:solidFill>
                  <a:schemeClr val="tx2"/>
                </a:solidFill>
                <a:latin typeface="Comic Sans MS" pitchFamily="66" charset="0"/>
              </a:rPr>
              <a:t>takes about 12 minutes.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Computing this SVD is not a one-liner, since we can not load the whole matrix in RAM (runs out-of-memory in </a:t>
            </a:r>
            <a:r>
              <a:rPr lang="en-US" altLang="en-US" sz="1400" dirty="0" err="1">
                <a:latin typeface="Comic Sans MS" pitchFamily="66" charset="0"/>
              </a:rPr>
              <a:t>MatLab</a:t>
            </a:r>
            <a:r>
              <a:rPr lang="en-US" altLang="en-US" sz="1400" dirty="0">
                <a:latin typeface="Comic Sans MS" pitchFamily="66" charset="0"/>
              </a:rPr>
              <a:t>).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We compute the </a:t>
            </a:r>
            <a:r>
              <a:rPr lang="en-US" altLang="en-US" sz="1400" dirty="0" err="1">
                <a:latin typeface="Comic Sans MS" pitchFamily="66" charset="0"/>
              </a:rPr>
              <a:t>eigendecomposition</a:t>
            </a:r>
            <a:r>
              <a:rPr lang="en-US" altLang="en-US" sz="1400" dirty="0">
                <a:latin typeface="Comic Sans MS" pitchFamily="66" charset="0"/>
              </a:rPr>
              <a:t> of AA</a:t>
            </a:r>
            <a:r>
              <a:rPr lang="en-US" altLang="en-US" sz="1400" baseline="30000" dirty="0">
                <a:latin typeface="Comic Sans MS" pitchFamily="66" charset="0"/>
              </a:rPr>
              <a:t>T</a:t>
            </a:r>
            <a:r>
              <a:rPr lang="en-US" altLang="en-US" sz="1400" dirty="0">
                <a:latin typeface="Comic Sans MS" pitchFamily="66" charset="0"/>
              </a:rPr>
              <a:t>.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Comic Sans MS" pitchFamily="66" charset="0"/>
              </a:rPr>
              <a:t> In a similar experiment, we had to compute the SVD of a </a:t>
            </a:r>
            <a:r>
              <a:rPr lang="en-US" altLang="en-US" sz="1400" b="1" smtClean="0">
                <a:latin typeface="Comic Sans MS" pitchFamily="66" charset="0"/>
              </a:rPr>
              <a:t>14,267-by-14,267 </a:t>
            </a:r>
            <a:r>
              <a:rPr lang="en-US" altLang="en-US" sz="1400" b="1">
                <a:latin typeface="Comic Sans MS" pitchFamily="66" charset="0"/>
              </a:rPr>
              <a:t>matrix to analyze mitochondrial DNA from </a:t>
            </a:r>
            <a:r>
              <a:rPr lang="en-US" altLang="en-US" sz="1400" b="1" smtClean="0">
                <a:latin typeface="Comic Sans MS" pitchFamily="66" charset="0"/>
              </a:rPr>
              <a:t>14,267 </a:t>
            </a:r>
            <a:r>
              <a:rPr lang="en-US" altLang="en-US" sz="1400" b="1">
                <a:latin typeface="Comic Sans MS" pitchFamily="66" charset="0"/>
              </a:rPr>
              <a:t>samples from </a:t>
            </a:r>
            <a:r>
              <a:rPr lang="en-US" altLang="en-US" sz="1400" b="1" smtClean="0">
                <a:latin typeface="Comic Sans MS" pitchFamily="66" charset="0"/>
              </a:rPr>
              <a:t>approx. 120 </a:t>
            </a:r>
            <a:r>
              <a:rPr lang="en-US" altLang="en-US" sz="1400" b="1">
                <a:latin typeface="Comic Sans MS" pitchFamily="66" charset="0"/>
              </a:rPr>
              <a:t>populations </a:t>
            </a:r>
            <a:r>
              <a:rPr lang="en-US" altLang="en-US" sz="1400">
                <a:latin typeface="Comic Sans MS" pitchFamily="66" charset="0"/>
              </a:rPr>
              <a:t>in order to infer the relatedness of the </a:t>
            </a:r>
            <a:r>
              <a:rPr lang="en-US" altLang="en-US" sz="1400" b="1">
                <a:latin typeface="Comic Sans MS" pitchFamily="66" charset="0"/>
              </a:rPr>
              <a:t>Ancient Minoans</a:t>
            </a:r>
            <a:r>
              <a:rPr lang="en-US" altLang="en-US" sz="1400">
                <a:latin typeface="Comic Sans MS" pitchFamily="66" charset="0"/>
              </a:rPr>
              <a:t> to </a:t>
            </a:r>
            <a:r>
              <a:rPr lang="en-US" altLang="en-US" sz="1400" b="1">
                <a:latin typeface="Comic Sans MS" pitchFamily="66" charset="0"/>
              </a:rPr>
              <a:t>Modern European, Northern African, and Middle Eastern populations.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omic Sans MS" pitchFamily="66" charset="0"/>
              </a:rPr>
              <a:t>(</a:t>
            </a:r>
            <a:r>
              <a:rPr lang="en-US" altLang="en-US" sz="1200" dirty="0" err="1">
                <a:latin typeface="Comic Sans MS" pitchFamily="66" charset="0"/>
              </a:rPr>
              <a:t>Hughey</a:t>
            </a:r>
            <a:r>
              <a:rPr lang="en-US" altLang="en-US" sz="1200" dirty="0">
                <a:latin typeface="Comic Sans MS" pitchFamily="66" charset="0"/>
              </a:rPr>
              <a:t>, </a:t>
            </a:r>
            <a:r>
              <a:rPr lang="en-US" altLang="en-US" sz="1200" dirty="0" err="1">
                <a:latin typeface="Comic Sans MS" pitchFamily="66" charset="0"/>
              </a:rPr>
              <a:t>Paschou</a:t>
            </a:r>
            <a:r>
              <a:rPr lang="en-US" altLang="en-US" sz="1200" dirty="0">
                <a:latin typeface="Comic Sans MS" pitchFamily="66" charset="0"/>
              </a:rPr>
              <a:t>, </a:t>
            </a:r>
            <a:r>
              <a:rPr lang="en-US" altLang="en-US" sz="1200" dirty="0" err="1">
                <a:latin typeface="Comic Sans MS" pitchFamily="66" charset="0"/>
              </a:rPr>
              <a:t>Drineas</a:t>
            </a:r>
            <a:r>
              <a:rPr lang="en-US" altLang="en-US" sz="1200" dirty="0">
                <a:latin typeface="Comic Sans MS" pitchFamily="66" charset="0"/>
              </a:rPr>
              <a:t>, et. al. (2013) Nature Communications)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 b="1" dirty="0">
                <a:latin typeface="Comic Sans MS" pitchFamily="66" charset="0"/>
              </a:rPr>
              <a:t> Obviously, running time is a concern.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 b="1" dirty="0">
                <a:latin typeface="Comic Sans MS" pitchFamily="66" charset="0"/>
              </a:rPr>
              <a:t> Machine-precision accuracy is NOT necessary!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400" dirty="0">
                <a:latin typeface="Comic Sans MS" pitchFamily="66" charset="0"/>
              </a:rPr>
              <a:t> Data are noisy.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400" dirty="0">
                <a:latin typeface="Comic Sans MS" pitchFamily="66" charset="0"/>
              </a:rPr>
              <a:t> Approximate singular vectors work well in our settings.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Issues (cont’d)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58800" y="2171700"/>
            <a:ext cx="82169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1600" b="1" dirty="0" smtClean="0">
                <a:latin typeface="Comic Sans MS" pitchFamily="66" charset="0"/>
              </a:rPr>
              <a:t> Selecting good columns that “capture the structure” of the top PCs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 Combinatorial optimization problem; hard even for small matrices.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 Often called the Column Subset Selection Problem (CSSP).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 Not clear that such columns even exist.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en-US" altLang="en-US" sz="1600" dirty="0" smtClean="0">
              <a:latin typeface="Comic Sans MS" pitchFamily="66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endParaRPr lang="en-US" altLang="en-US" sz="1600" dirty="0" smtClean="0">
              <a:latin typeface="Comic Sans MS" pitchFamily="66" charset="0"/>
            </a:endParaRPr>
          </a:p>
          <a:p>
            <a:pPr marL="0" lvl="1" eaLnBrk="1" hangingPunct="1">
              <a:spcBef>
                <a:spcPct val="50000"/>
              </a:spcBef>
              <a:defRPr/>
            </a:pPr>
            <a:r>
              <a:rPr lang="en-US" altLang="en-US" sz="1600" b="1" dirty="0" smtClean="0">
                <a:latin typeface="Comic Sans MS" pitchFamily="66" charset="0"/>
              </a:rPr>
              <a:t>The two issues:</a:t>
            </a:r>
          </a:p>
          <a:p>
            <a:pPr marL="400050" lvl="1" indent="-400050" eaLnBrk="1" hangingPunct="1">
              <a:spcBef>
                <a:spcPct val="50000"/>
              </a:spcBef>
              <a:buFontTx/>
              <a:buAutoNum type="romanLcParenBoth"/>
              <a:defRPr/>
            </a:pPr>
            <a:r>
              <a:rPr lang="en-US" altLang="en-US" sz="1600" dirty="0" smtClean="0">
                <a:latin typeface="Comic Sans MS" pitchFamily="66" charset="0"/>
              </a:rPr>
              <a:t>Fast approximation to the top </a:t>
            </a:r>
            <a:r>
              <a:rPr lang="en-US" altLang="en-US" sz="1600" i="1" dirty="0" smtClean="0">
                <a:latin typeface="Comic Sans MS" pitchFamily="66" charset="0"/>
              </a:rPr>
              <a:t>k</a:t>
            </a:r>
            <a:r>
              <a:rPr lang="en-US" altLang="en-US" sz="1600" dirty="0" smtClean="0">
                <a:latin typeface="Comic Sans MS" pitchFamily="66" charset="0"/>
              </a:rPr>
              <a:t>  singular vectors of a matrix, and </a:t>
            </a:r>
          </a:p>
          <a:p>
            <a:pPr marL="400050" lvl="1" indent="-400050" eaLnBrk="1" hangingPunct="1">
              <a:spcBef>
                <a:spcPct val="50000"/>
              </a:spcBef>
              <a:buFontTx/>
              <a:buAutoNum type="romanLcParenBoth"/>
              <a:defRPr/>
            </a:pPr>
            <a:r>
              <a:rPr lang="en-US" altLang="en-US" sz="1600" dirty="0" smtClean="0">
                <a:latin typeface="Comic Sans MS" pitchFamily="66" charset="0"/>
              </a:rPr>
              <a:t>Selecting columns that capture the structure of the top </a:t>
            </a:r>
            <a:r>
              <a:rPr lang="en-US" altLang="en-US" sz="1600" i="1" dirty="0" smtClean="0">
                <a:latin typeface="Comic Sans MS" pitchFamily="66" charset="0"/>
              </a:rPr>
              <a:t>k</a:t>
            </a:r>
            <a:r>
              <a:rPr lang="en-US" altLang="en-US" sz="1600" dirty="0" smtClean="0">
                <a:latin typeface="Comic Sans MS" pitchFamily="66" charset="0"/>
              </a:rPr>
              <a:t>  singular vectors</a:t>
            </a:r>
          </a:p>
          <a:p>
            <a:pPr marL="0" lvl="1" eaLnBrk="1" hangingPunct="1">
              <a:spcBef>
                <a:spcPct val="50000"/>
              </a:spcBef>
              <a:defRPr/>
            </a:pPr>
            <a:r>
              <a:rPr lang="en-US" altLang="en-US" sz="1600" b="1" dirty="0" smtClean="0">
                <a:latin typeface="Comic Sans MS" pitchFamily="66" charset="0"/>
              </a:rPr>
              <a:t>are connected and can be tackled using the same framework.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SVD decomposes a matrix as…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47900" y="3625850"/>
            <a:ext cx="2355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Top </a:t>
            </a:r>
            <a:r>
              <a:rPr lang="en-US" altLang="ko-KR" sz="1200" i="1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k</a:t>
            </a:r>
            <a:r>
              <a:rPr lang="en-US" altLang="ko-KR" sz="1200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 left singular vectors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588000" y="2559050"/>
            <a:ext cx="2208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CC"/>
                </a:solidFill>
                <a:latin typeface="Comic Sans MS" pitchFamily="66" charset="0"/>
              </a:rPr>
              <a:t>The SVD has strong optimality properties.</a:t>
            </a:r>
            <a:endParaRPr lang="en-US" altLang="en-US" sz="14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2106613"/>
            <a:ext cx="5095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874713" y="4457700"/>
            <a:ext cx="73818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It is easy to see that X = U</a:t>
            </a:r>
            <a:r>
              <a:rPr lang="en-US" altLang="en-US" sz="1600" baseline="-2500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A.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SVD has strong optimality properties.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The columns of U</a:t>
            </a:r>
            <a:r>
              <a:rPr lang="en-US" altLang="en-US" sz="1600" baseline="-2500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are linear combinations of up to all columns of A.</a:t>
            </a:r>
          </a:p>
        </p:txBody>
      </p:sp>
      <p:pic>
        <p:nvPicPr>
          <p:cNvPr id="2048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211388"/>
            <a:ext cx="4197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Line 9"/>
          <p:cNvSpPr>
            <a:spLocks noChangeShapeType="1"/>
          </p:cNvSpPr>
          <p:nvPr/>
        </p:nvSpPr>
        <p:spPr bwMode="auto">
          <a:xfrm flipV="1">
            <a:off x="3141663" y="3341688"/>
            <a:ext cx="11430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335213"/>
            <a:ext cx="482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147888"/>
            <a:ext cx="5397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The CX decomposition</a:t>
            </a:r>
            <a:b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en-US" altLang="en-US" sz="1400" smtClean="0">
                <a:solidFill>
                  <a:schemeClr val="folHlink"/>
                </a:solidFill>
                <a:latin typeface="Comic Sans MS" pitchFamily="66" charset="0"/>
              </a:rPr>
              <a:t>Mahoney &amp; Drineas (2009) PNAS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44763" y="3579813"/>
            <a:ext cx="2417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b="1" i="1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c</a:t>
            </a:r>
            <a:r>
              <a:rPr lang="en-US" altLang="ko-KR" sz="1200" b="1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 columns of A</a:t>
            </a:r>
            <a:r>
              <a:rPr lang="en-US" altLang="ko-KR" sz="1200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, with </a:t>
            </a:r>
            <a:r>
              <a:rPr lang="en-US" altLang="ko-KR" sz="1200" i="1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c</a:t>
            </a:r>
            <a:r>
              <a:rPr lang="en-US" altLang="ko-KR" sz="1200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  being as close to </a:t>
            </a:r>
            <a:r>
              <a:rPr lang="en-US" altLang="ko-KR" sz="1200" i="1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k</a:t>
            </a:r>
            <a:r>
              <a:rPr lang="en-US" altLang="ko-KR" sz="1200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  as possible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5243513" y="1989138"/>
            <a:ext cx="895350" cy="728662"/>
            <a:chOff x="2292" y="1252"/>
            <a:chExt cx="564" cy="459"/>
          </a:xfrm>
        </p:grpSpPr>
        <p:sp>
          <p:nvSpPr>
            <p:cNvPr id="21516" name="Text Box 5"/>
            <p:cNvSpPr txBox="1">
              <a:spLocks noChangeArrowheads="1"/>
            </p:cNvSpPr>
            <p:nvPr/>
          </p:nvSpPr>
          <p:spPr bwMode="auto">
            <a:xfrm>
              <a:off x="2292" y="1252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ko-KR" sz="1200">
                  <a:solidFill>
                    <a:srgbClr val="3333CC"/>
                  </a:solidFill>
                  <a:latin typeface="Comic Sans MS" pitchFamily="66" charset="0"/>
                  <a:ea typeface="Gulim" pitchFamily="34" charset="-127"/>
                </a:rPr>
                <a:t>Carefully chosen X</a:t>
              </a:r>
            </a:p>
          </p:txBody>
        </p:sp>
        <p:sp>
          <p:nvSpPr>
            <p:cNvPr id="21517" name="Line 6"/>
            <p:cNvSpPr>
              <a:spLocks noChangeShapeType="1"/>
            </p:cNvSpPr>
            <p:nvPr/>
          </p:nvSpPr>
          <p:spPr bwMode="auto">
            <a:xfrm flipH="1">
              <a:off x="2313" y="1525"/>
              <a:ext cx="181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640388" y="2716213"/>
            <a:ext cx="3376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CC"/>
                </a:solidFill>
                <a:latin typeface="Comic Sans MS" pitchFamily="66" charset="0"/>
              </a:rPr>
              <a:t>Goal:</a:t>
            </a: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 make (some norm) of A-CX small.</a:t>
            </a: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108200"/>
            <a:ext cx="37274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Line 9"/>
          <p:cNvSpPr>
            <a:spLocks noChangeShapeType="1"/>
          </p:cNvSpPr>
          <p:nvPr/>
        </p:nvSpPr>
        <p:spPr bwMode="auto">
          <a:xfrm flipV="1">
            <a:off x="3406775" y="3378200"/>
            <a:ext cx="96838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122488"/>
            <a:ext cx="50958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2138363"/>
            <a:ext cx="477837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386013"/>
            <a:ext cx="4000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874713" y="4238625"/>
            <a:ext cx="73818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 u="sng">
                <a:solidFill>
                  <a:srgbClr val="3333CC"/>
                </a:solidFill>
                <a:latin typeface="Comic Sans MS" pitchFamily="66" charset="0"/>
              </a:rPr>
              <a:t>Why?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If A is an subject-SNP matrix, then selecting representative columns is equivalent to 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selecting representative SNPs to capture the same structure as the top eigenSNPs.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We want </a:t>
            </a:r>
            <a:r>
              <a:rPr lang="en-US" altLang="en-US" sz="1600" i="1">
                <a:solidFill>
                  <a:srgbClr val="3333CC"/>
                </a:solidFill>
                <a:latin typeface="Comic Sans MS" pitchFamily="66" charset="0"/>
              </a:rPr>
              <a:t>c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 as small as possible!</a:t>
            </a:r>
            <a:endParaRPr lang="en-US" alt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Why RandNLA?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4650" y="2265363"/>
            <a:ext cx="81661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u="sng">
                <a:latin typeface="Comic Sans MS" pitchFamily="66" charset="0"/>
              </a:rPr>
              <a:t>Randomization and sampling</a:t>
            </a:r>
            <a:r>
              <a:rPr lang="en-US" altLang="en-US" sz="1600">
                <a:latin typeface="Comic Sans MS" pitchFamily="66" charset="0"/>
              </a:rPr>
              <a:t> allow us to design </a:t>
            </a:r>
            <a:r>
              <a:rPr lang="en-US" altLang="en-US" sz="1600">
                <a:solidFill>
                  <a:schemeClr val="folHlink"/>
                </a:solidFill>
                <a:latin typeface="Comic Sans MS" pitchFamily="66" charset="0"/>
              </a:rPr>
              <a:t>provably accurate algorithms</a:t>
            </a:r>
            <a:r>
              <a:rPr lang="en-US" altLang="en-US" sz="1600">
                <a:latin typeface="Comic Sans MS" pitchFamily="66" charset="0"/>
              </a:rPr>
              <a:t> for problems that are: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chemeClr val="folHlink"/>
                </a:solidFill>
                <a:latin typeface="Comic Sans MS" pitchFamily="66" charset="0"/>
              </a:rPr>
              <a:t>Massive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(matrices so large that can not be stored at all, or can only be stored in slow memory devices)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chemeClr val="folHlink"/>
                </a:solidFill>
                <a:latin typeface="Comic Sans MS" pitchFamily="66" charset="0"/>
              </a:rPr>
              <a:t>Computationally expensive </a:t>
            </a:r>
            <a:r>
              <a:rPr lang="en-US" altLang="en-US" sz="1600">
                <a:latin typeface="Comic Sans MS" pitchFamily="66" charset="0"/>
              </a:rPr>
              <a:t>or</a:t>
            </a:r>
            <a:r>
              <a:rPr lang="en-US" altLang="en-US" sz="1600">
                <a:solidFill>
                  <a:schemeClr val="folHlink"/>
                </a:solidFill>
                <a:latin typeface="Comic Sans MS" pitchFamily="66" charset="0"/>
              </a:rPr>
              <a:t> NP-hard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(combinatorial optimization problems such as the Column Subset Selection Problem)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CX decomposition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108200"/>
            <a:ext cx="37274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3406775" y="3378200"/>
            <a:ext cx="96838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122488"/>
            <a:ext cx="50958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2138363"/>
            <a:ext cx="477837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386013"/>
            <a:ext cx="4000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774700" y="4341813"/>
            <a:ext cx="78486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Easy to prove that optimal X = C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+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A.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(with respect to unitarily invariant norms; C</a:t>
            </a:r>
            <a:r>
              <a:rPr lang="en-US" altLang="en-US" sz="1400" baseline="30000">
                <a:solidFill>
                  <a:srgbClr val="000000"/>
                </a:solidFill>
                <a:latin typeface="Comic Sans MS" pitchFamily="66" charset="0"/>
              </a:rPr>
              <a:t>+</a:t>
            </a: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 is the Moore-Penrose pseudoinverse of C).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Thus, the challenging part is to find 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good columns (SNPs) of A to include in C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endParaRPr lang="en-US" altLang="en-US" sz="160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From a mathematical perspective, this is a combinatorial optimization problem, closely related to the so-called </a:t>
            </a:r>
            <a:r>
              <a:rPr lang="en-US" altLang="en-US" sz="1600">
                <a:solidFill>
                  <a:srgbClr val="3333CC"/>
                </a:solidFill>
                <a:latin typeface="Comic Sans MS" pitchFamily="66" charset="0"/>
              </a:rPr>
              <a:t>Column Subset Selection Problem (CSSP); 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the CSSP has been heavily studied in Numerical Linear Algebra.</a:t>
            </a:r>
          </a:p>
        </p:txBody>
      </p:sp>
      <p:sp>
        <p:nvSpPr>
          <p:cNvPr id="22537" name="Text Box 3"/>
          <p:cNvSpPr txBox="1">
            <a:spLocks noChangeArrowheads="1"/>
          </p:cNvSpPr>
          <p:nvPr/>
        </p:nvSpPr>
        <p:spPr bwMode="auto">
          <a:xfrm>
            <a:off x="2522538" y="3579813"/>
            <a:ext cx="2417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b="1" i="1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c</a:t>
            </a:r>
            <a:r>
              <a:rPr lang="en-US" altLang="ko-KR" sz="1200" b="1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 columns of A</a:t>
            </a:r>
            <a:r>
              <a:rPr lang="en-US" altLang="ko-KR" sz="1200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, with </a:t>
            </a:r>
            <a:r>
              <a:rPr lang="en-US" altLang="ko-KR" sz="1200" i="1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c</a:t>
            </a:r>
            <a:r>
              <a:rPr lang="en-US" altLang="ko-KR" sz="1200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  being as close to </a:t>
            </a:r>
            <a:r>
              <a:rPr lang="en-US" altLang="ko-KR" sz="1200" i="1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k</a:t>
            </a:r>
            <a:r>
              <a:rPr lang="en-US" altLang="ko-KR" sz="1200">
                <a:solidFill>
                  <a:srgbClr val="3333CC"/>
                </a:solidFill>
                <a:latin typeface="Comic Sans MS" pitchFamily="66" charset="0"/>
                <a:ea typeface="Gulim" pitchFamily="34" charset="-127"/>
              </a:rPr>
              <a:t>  as possible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Our objective for the CX decomposition</a:t>
            </a:r>
            <a:endParaRPr lang="en-US" altLang="en-US" sz="12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2250" y="2198688"/>
            <a:ext cx="84629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	</a:t>
            </a:r>
            <a:r>
              <a:rPr lang="en-US" altLang="en-US" sz="1800" u="sng">
                <a:latin typeface="Comic Sans MS" pitchFamily="66" charset="0"/>
              </a:rPr>
              <a:t>We would like to get theorems of the following form: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	Given an </a:t>
            </a:r>
            <a:r>
              <a:rPr lang="en-US" altLang="en-US" sz="1800" i="1">
                <a:latin typeface="Comic Sans MS" pitchFamily="66" charset="0"/>
              </a:rPr>
              <a:t>m-by-n</a:t>
            </a:r>
            <a:r>
              <a:rPr lang="en-US" altLang="en-US" sz="1800">
                <a:latin typeface="Comic Sans MS" pitchFamily="66" charset="0"/>
              </a:rPr>
              <a:t> matrix A, there exists an </a:t>
            </a:r>
            <a:r>
              <a:rPr lang="en-US" altLang="en-US" sz="1800" b="1" i="1">
                <a:solidFill>
                  <a:srgbClr val="0070C0"/>
                </a:solidFill>
                <a:latin typeface="Comic Sans MS" pitchFamily="66" charset="0"/>
              </a:rPr>
              <a:t>efficient</a:t>
            </a:r>
            <a:r>
              <a:rPr lang="en-US" altLang="en-US" sz="1800">
                <a:latin typeface="Comic Sans MS" pitchFamily="66" charset="0"/>
              </a:rPr>
              <a:t>  algorithm that picks a </a:t>
            </a:r>
            <a:r>
              <a:rPr lang="en-US" altLang="en-US" sz="1800" b="1" i="1">
                <a:solidFill>
                  <a:srgbClr val="0070C0"/>
                </a:solidFill>
                <a:latin typeface="Comic Sans MS" pitchFamily="66" charset="0"/>
              </a:rPr>
              <a:t>small</a:t>
            </a:r>
            <a:r>
              <a:rPr lang="en-US" altLang="en-US" sz="1800">
                <a:latin typeface="Comic Sans MS" pitchFamily="66" charset="0"/>
              </a:rPr>
              <a:t>  number of columns of A such that with </a:t>
            </a:r>
            <a:r>
              <a:rPr lang="en-US" altLang="en-US" sz="1800" b="1" i="1">
                <a:solidFill>
                  <a:srgbClr val="0070C0"/>
                </a:solidFill>
                <a:latin typeface="Comic Sans MS" pitchFamily="66" charset="0"/>
              </a:rPr>
              <a:t>reasonable</a:t>
            </a:r>
            <a:r>
              <a:rPr lang="en-US" altLang="en-US" sz="1800">
                <a:latin typeface="Comic Sans MS" pitchFamily="66" charset="0"/>
              </a:rPr>
              <a:t>  probability: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014788"/>
            <a:ext cx="6238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Our objective for the CX decomposition</a:t>
            </a:r>
            <a:endParaRPr lang="en-US" altLang="en-US" sz="12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2250" y="2198688"/>
            <a:ext cx="84629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	</a:t>
            </a:r>
            <a:r>
              <a:rPr lang="en-US" altLang="en-US" sz="1800" u="sng">
                <a:latin typeface="Comic Sans MS" pitchFamily="66" charset="0"/>
              </a:rPr>
              <a:t>We would like to get theorems of the following form: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	Given an </a:t>
            </a:r>
            <a:r>
              <a:rPr lang="en-US" altLang="en-US" sz="1800" i="1">
                <a:latin typeface="Comic Sans MS" pitchFamily="66" charset="0"/>
              </a:rPr>
              <a:t>m-by-n</a:t>
            </a:r>
            <a:r>
              <a:rPr lang="en-US" altLang="en-US" sz="1800">
                <a:latin typeface="Comic Sans MS" pitchFamily="66" charset="0"/>
              </a:rPr>
              <a:t> matrix A, there exists an </a:t>
            </a:r>
            <a:r>
              <a:rPr lang="en-US" altLang="en-US" sz="1800" b="1" i="1">
                <a:solidFill>
                  <a:srgbClr val="0070C0"/>
                </a:solidFill>
                <a:latin typeface="Comic Sans MS" pitchFamily="66" charset="0"/>
              </a:rPr>
              <a:t>efficient</a:t>
            </a:r>
            <a:r>
              <a:rPr lang="en-US" altLang="en-US" sz="1800">
                <a:latin typeface="Comic Sans MS" pitchFamily="66" charset="0"/>
              </a:rPr>
              <a:t>  algorithm that picks a </a:t>
            </a:r>
            <a:r>
              <a:rPr lang="en-US" altLang="en-US" sz="1800" b="1" i="1">
                <a:solidFill>
                  <a:srgbClr val="0070C0"/>
                </a:solidFill>
                <a:latin typeface="Comic Sans MS" pitchFamily="66" charset="0"/>
              </a:rPr>
              <a:t>small</a:t>
            </a:r>
            <a:r>
              <a:rPr lang="en-US" altLang="en-US" sz="1800">
                <a:latin typeface="Comic Sans MS" pitchFamily="66" charset="0"/>
              </a:rPr>
              <a:t>  number of columns of A such that with </a:t>
            </a:r>
            <a:r>
              <a:rPr lang="en-US" altLang="en-US" sz="1800" b="1" i="1">
                <a:solidFill>
                  <a:srgbClr val="0070C0"/>
                </a:solidFill>
                <a:latin typeface="Comic Sans MS" pitchFamily="66" charset="0"/>
              </a:rPr>
              <a:t>reasonable</a:t>
            </a:r>
            <a:r>
              <a:rPr lang="en-US" altLang="en-US" sz="1800">
                <a:latin typeface="Comic Sans MS" pitchFamily="66" charset="0"/>
              </a:rPr>
              <a:t>  probability: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014788"/>
            <a:ext cx="6238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Cloud Callout 1"/>
          <p:cNvSpPr>
            <a:spLocks noChangeArrowheads="1"/>
          </p:cNvSpPr>
          <p:nvPr/>
        </p:nvSpPr>
        <p:spPr bwMode="auto">
          <a:xfrm>
            <a:off x="6242050" y="2743200"/>
            <a:ext cx="2343150" cy="1216025"/>
          </a:xfrm>
          <a:prstGeom prst="cloudCallout">
            <a:avLst>
              <a:gd name="adj1" fmla="val -4653"/>
              <a:gd name="adj2" fmla="val 638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6288088" y="2989263"/>
            <a:ext cx="2197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mic Sans MS" pitchFamily="66" charset="0"/>
              </a:rPr>
              <a:t>Best rank-</a:t>
            </a:r>
            <a:r>
              <a:rPr lang="en-US" altLang="en-US" sz="1400" i="1" dirty="0">
                <a:latin typeface="Comic Sans MS" pitchFamily="66" charset="0"/>
              </a:rPr>
              <a:t>k</a:t>
            </a:r>
            <a:r>
              <a:rPr lang="en-US" altLang="en-US" sz="1400" dirty="0">
                <a:latin typeface="Comic Sans MS" pitchFamily="66" charset="0"/>
              </a:rPr>
              <a:t> approximation to A: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Comic Sans MS" pitchFamily="66" charset="0"/>
              </a:rPr>
              <a:t>A</a:t>
            </a:r>
            <a:r>
              <a:rPr lang="en-US" altLang="en-US" sz="1400" baseline="-25000" dirty="0" err="1">
                <a:latin typeface="Comic Sans MS" pitchFamily="66" charset="0"/>
              </a:rPr>
              <a:t>k</a:t>
            </a:r>
            <a:r>
              <a:rPr lang="en-US" altLang="en-US" sz="1400" baseline="30000" dirty="0">
                <a:latin typeface="Comic Sans MS" pitchFamily="66" charset="0"/>
              </a:rPr>
              <a:t> </a:t>
            </a:r>
            <a:r>
              <a:rPr lang="en-US" altLang="en-US" sz="1400" dirty="0">
                <a:latin typeface="Comic Sans MS" pitchFamily="66" charset="0"/>
              </a:rPr>
              <a:t>= </a:t>
            </a:r>
            <a:r>
              <a:rPr lang="en-US" altLang="en-US" sz="1400" dirty="0" err="1">
                <a:latin typeface="Comic Sans MS" pitchFamily="66" charset="0"/>
              </a:rPr>
              <a:t>U</a:t>
            </a:r>
            <a:r>
              <a:rPr lang="en-US" altLang="en-US" sz="1400" baseline="-25000" dirty="0" err="1">
                <a:latin typeface="Comic Sans MS" pitchFamily="66" charset="0"/>
              </a:rPr>
              <a:t>k</a:t>
            </a:r>
            <a:r>
              <a:rPr lang="en-US" altLang="en-US" sz="1400" dirty="0" err="1">
                <a:latin typeface="Comic Sans MS" pitchFamily="66" charset="0"/>
              </a:rPr>
              <a:t>U</a:t>
            </a:r>
            <a:r>
              <a:rPr lang="en-US" altLang="en-US" sz="1400" baseline="-25000" dirty="0" err="1">
                <a:latin typeface="Comic Sans MS" pitchFamily="66" charset="0"/>
              </a:rPr>
              <a:t>k</a:t>
            </a:r>
            <a:r>
              <a:rPr lang="en-US" altLang="en-US" sz="1400" baseline="30000" dirty="0" err="1">
                <a:latin typeface="Comic Sans MS" pitchFamily="66" charset="0"/>
              </a:rPr>
              <a:t>T</a:t>
            </a:r>
            <a:r>
              <a:rPr lang="en-US" altLang="en-US" sz="1400" dirty="0" err="1">
                <a:latin typeface="Comic Sans MS" pitchFamily="66" charset="0"/>
              </a:rPr>
              <a:t>A</a:t>
            </a:r>
            <a:endParaRPr lang="en-US" alt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Our objective for the CX decomposition</a:t>
            </a:r>
            <a:endParaRPr lang="en-US" altLang="en-US" sz="12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2250" y="2198688"/>
            <a:ext cx="84629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	</a:t>
            </a:r>
            <a:r>
              <a:rPr lang="en-US" altLang="en-US" sz="1800" u="sng">
                <a:latin typeface="Comic Sans MS" pitchFamily="66" charset="0"/>
              </a:rPr>
              <a:t>We would like to get theorems of the following form: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	Given an </a:t>
            </a:r>
            <a:r>
              <a:rPr lang="en-US" altLang="en-US" sz="1800" i="1">
                <a:latin typeface="Comic Sans MS" pitchFamily="66" charset="0"/>
              </a:rPr>
              <a:t>m-by-n</a:t>
            </a:r>
            <a:r>
              <a:rPr lang="en-US" altLang="en-US" sz="1800">
                <a:latin typeface="Comic Sans MS" pitchFamily="66" charset="0"/>
              </a:rPr>
              <a:t> matrix A, there exists an </a:t>
            </a:r>
            <a:r>
              <a:rPr lang="en-US" altLang="en-US" sz="1800" b="1" i="1">
                <a:solidFill>
                  <a:srgbClr val="0070C0"/>
                </a:solidFill>
                <a:latin typeface="Comic Sans MS" pitchFamily="66" charset="0"/>
              </a:rPr>
              <a:t>efficient</a:t>
            </a:r>
            <a:r>
              <a:rPr lang="en-US" altLang="en-US" sz="1800">
                <a:latin typeface="Comic Sans MS" pitchFamily="66" charset="0"/>
              </a:rPr>
              <a:t>  algorithm that picks a </a:t>
            </a:r>
            <a:r>
              <a:rPr lang="en-US" altLang="en-US" sz="1800" b="1" i="1">
                <a:solidFill>
                  <a:srgbClr val="0070C0"/>
                </a:solidFill>
                <a:latin typeface="Comic Sans MS" pitchFamily="66" charset="0"/>
              </a:rPr>
              <a:t>small</a:t>
            </a:r>
            <a:r>
              <a:rPr lang="en-US" altLang="en-US" sz="1800">
                <a:latin typeface="Comic Sans MS" pitchFamily="66" charset="0"/>
              </a:rPr>
              <a:t>  number of columns of A such that with </a:t>
            </a:r>
            <a:r>
              <a:rPr lang="en-US" altLang="en-US" sz="1800" b="1" i="1">
                <a:solidFill>
                  <a:srgbClr val="0070C0"/>
                </a:solidFill>
                <a:latin typeface="Comic Sans MS" pitchFamily="66" charset="0"/>
              </a:rPr>
              <a:t>reasonable</a:t>
            </a:r>
            <a:r>
              <a:rPr lang="en-US" altLang="en-US" sz="1800">
                <a:latin typeface="Comic Sans MS" pitchFamily="66" charset="0"/>
              </a:rPr>
              <a:t>  probability: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4986338" y="2617788"/>
            <a:ext cx="1793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Comic Sans MS" pitchFamily="66" charset="0"/>
              </a:rPr>
              <a:t>low-degree polynomial in </a:t>
            </a:r>
            <a:r>
              <a:rPr lang="en-US" altLang="en-US" sz="1200" i="1" dirty="0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US" altLang="en-US" sz="12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en-US" sz="1200" i="1" dirty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en-US" altLang="en-US" sz="1200" dirty="0">
                <a:solidFill>
                  <a:srgbClr val="0070C0"/>
                </a:solidFill>
                <a:latin typeface="Comic Sans MS" pitchFamily="66" charset="0"/>
              </a:rPr>
              <a:t>, and </a:t>
            </a:r>
            <a:r>
              <a:rPr lang="en-US" altLang="en-US" sz="1200" i="1" dirty="0">
                <a:solidFill>
                  <a:srgbClr val="0070C0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76238" y="3571875"/>
            <a:ext cx="1793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Comic Sans MS" pitchFamily="66" charset="0"/>
              </a:rPr>
              <a:t>Close to </a:t>
            </a:r>
            <a:r>
              <a:rPr lang="en-US" altLang="en-US" sz="1200" i="1" dirty="0">
                <a:solidFill>
                  <a:srgbClr val="0070C0"/>
                </a:solidFill>
                <a:latin typeface="Comic Sans MS" pitchFamily="66" charset="0"/>
              </a:rPr>
              <a:t>k/</a:t>
            </a:r>
            <a:r>
              <a:rPr lang="el-GR" altLang="en-US" sz="1200" i="1" dirty="0">
                <a:solidFill>
                  <a:srgbClr val="0070C0"/>
                </a:solidFill>
                <a:latin typeface="Comic Sans MS" pitchFamily="66" charset="0"/>
              </a:rPr>
              <a:t>ε</a:t>
            </a:r>
            <a:endParaRPr lang="en-US" altLang="en-US" sz="12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5495925" y="3538538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70C0"/>
                </a:solidFill>
                <a:latin typeface="Comic Sans MS" pitchFamily="66" charset="0"/>
              </a:rPr>
              <a:t>constant, high, almost surely, etc.</a:t>
            </a:r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014788"/>
            <a:ext cx="6238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8738" y="1887825"/>
            <a:ext cx="9063037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>
                <a:latin typeface="Comic Sans MS" charset="0"/>
              </a:rPr>
              <a:t>Focus:</a:t>
            </a:r>
            <a:r>
              <a:rPr lang="en-US" altLang="en-US" sz="1600" dirty="0">
                <a:latin typeface="Comic Sans MS" charset="0"/>
              </a:rPr>
              <a:t> sketching matrices (</a:t>
            </a:r>
            <a:r>
              <a:rPr lang="en-US" altLang="en-US" sz="1600" dirty="0" err="1">
                <a:latin typeface="Comic Sans MS" charset="0"/>
              </a:rPr>
              <a:t>i</a:t>
            </a:r>
            <a:r>
              <a:rPr lang="en-US" altLang="en-US" sz="1600" dirty="0">
                <a:latin typeface="Comic Sans MS" charset="0"/>
              </a:rPr>
              <a:t>) by sampling rows/columns and (ii) via “random projections.”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endParaRPr lang="en-US" altLang="en-US" sz="1600" dirty="0" smtClean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 smtClean="0">
                <a:latin typeface="Comic Sans MS" charset="0"/>
              </a:rPr>
              <a:t>Machinery</a:t>
            </a:r>
            <a:r>
              <a:rPr lang="en-US" altLang="en-US" sz="1600" b="1" u="sng" dirty="0">
                <a:latin typeface="Comic Sans MS" charset="0"/>
              </a:rPr>
              <a:t>:</a:t>
            </a:r>
            <a:r>
              <a:rPr lang="en-US" altLang="en-US" sz="1600" dirty="0">
                <a:latin typeface="Comic Sans MS" charset="0"/>
              </a:rPr>
              <a:t> (</a:t>
            </a:r>
            <a:r>
              <a:rPr lang="en-US" altLang="en-US" sz="1600" dirty="0" err="1">
                <a:latin typeface="Comic Sans MS" charset="0"/>
              </a:rPr>
              <a:t>i</a:t>
            </a:r>
            <a:r>
              <a:rPr lang="en-US" altLang="en-US" sz="1600" dirty="0">
                <a:latin typeface="Comic Sans MS" charset="0"/>
              </a:rPr>
              <a:t>) Approximating matrix </a:t>
            </a:r>
            <a:r>
              <a:rPr lang="en-US" altLang="en-US" sz="1600" dirty="0" smtClean="0">
                <a:latin typeface="Comic Sans MS" charset="0"/>
              </a:rPr>
              <a:t>multiplication, </a:t>
            </a:r>
            <a:r>
              <a:rPr lang="en-US" altLang="en-US" sz="1600" dirty="0">
                <a:latin typeface="Comic Sans MS" charset="0"/>
              </a:rPr>
              <a:t>and (ii) </a:t>
            </a:r>
            <a:r>
              <a:rPr lang="en-US" altLang="en-US" sz="1600" dirty="0" smtClean="0">
                <a:latin typeface="Comic Sans MS" charset="0"/>
              </a:rPr>
              <a:t>decoupling </a:t>
            </a:r>
            <a:r>
              <a:rPr lang="en-US" altLang="en-US" sz="1600" dirty="0">
                <a:latin typeface="Comic Sans MS" charset="0"/>
              </a:rPr>
              <a:t>“randomization” from “matrix perturbation</a:t>
            </a:r>
            <a:r>
              <a:rPr lang="en-US" altLang="en-US" sz="1600" dirty="0" smtClean="0">
                <a:latin typeface="Comic Sans MS" charset="0"/>
              </a:rPr>
              <a:t>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>
                <a:latin typeface="Comic Sans MS" charset="0"/>
              </a:rPr>
              <a:t>Overview of the tutorial: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</a:t>
            </a:r>
            <a:r>
              <a:rPr lang="en-US" altLang="en-US" sz="1600" dirty="0" err="1">
                <a:solidFill>
                  <a:srgbClr val="C0C0C0"/>
                </a:solidFill>
                <a:latin typeface="Comic Sans MS" charset="0"/>
              </a:rPr>
              <a:t>i</a:t>
            </a: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)	Motivation: computational efficiency, interpretability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(ii)	Approximating matrix multiplication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(iii)	From matrix multiplication to CX/CUR factorizations and </a:t>
            </a:r>
            <a:r>
              <a:rPr lang="en-US" altLang="en-US" sz="1600" dirty="0" smtClean="0">
                <a:solidFill>
                  <a:srgbClr val="C0C0C0"/>
                </a:solidFill>
                <a:latin typeface="Comic Sans MS" charset="0"/>
              </a:rPr>
              <a:t>approximate </a:t>
            </a: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SVD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(iv)	Improvements and recent progress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(v) 	Algorithmic approaches to least-squares problems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(vi)	Statistical perspectives on least-squares algorithms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(vii) Theory and practice of: extending these ideas to kernels and SPSD matrices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(viii) Theory and practice of: implementing these ideas in large-scale settings</a:t>
            </a:r>
            <a:endParaRPr lang="en-US" altLang="en-US" sz="1400" dirty="0">
              <a:solidFill>
                <a:srgbClr val="C0C0C0"/>
              </a:solidFill>
              <a:latin typeface="Comic Sans MS" charset="0"/>
            </a:endParaRPr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title"/>
          </p:nvPr>
        </p:nvSpPr>
        <p:spPr>
          <a:xfrm>
            <a:off x="946150" y="617538"/>
            <a:ext cx="8051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charset="0"/>
              </a:rPr>
              <a:t>  Roadmap of the tutorial </a:t>
            </a:r>
          </a:p>
        </p:txBody>
      </p:sp>
    </p:spTree>
    <p:extLst>
      <p:ext uri="{BB962C8B-B14F-4D97-AF65-F5344CB8AC3E}">
        <p14:creationId xmlns:p14="http://schemas.microsoft.com/office/powerpoint/2010/main" val="1128222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96" y="3975837"/>
            <a:ext cx="4038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29"/>
          <p:cNvSpPr txBox="1">
            <a:spLocks noChangeArrowheads="1"/>
          </p:cNvSpPr>
          <p:nvPr/>
        </p:nvSpPr>
        <p:spPr bwMode="auto">
          <a:xfrm>
            <a:off x="261938" y="2168525"/>
            <a:ext cx="88376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chemeClr val="folHlink"/>
                </a:solidFill>
                <a:latin typeface="Comic Sans MS" pitchFamily="66" charset="0"/>
              </a:rPr>
              <a:t>Problem Statement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Given an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m-by-n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  matrix A</a:t>
            </a:r>
            <a:r>
              <a:rPr lang="en-US" altLang="en-US" sz="1800">
                <a:latin typeface="Comic Sans MS" pitchFamily="66" charset="0"/>
              </a:rPr>
              <a:t> and an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n-by-p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  matrix B,</a:t>
            </a:r>
            <a:r>
              <a:rPr lang="en-US" altLang="en-US" sz="1800">
                <a:latin typeface="Comic Sans MS" pitchFamily="66" charset="0"/>
              </a:rPr>
              <a:t> approximate the product A·B,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mic Sans MS" pitchFamily="66" charset="0"/>
              </a:rPr>
              <a:t>OR, equivalently,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Approximate the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 sum of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n 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rank-one matrices.</a:t>
            </a:r>
            <a:endParaRPr lang="en-US" altLang="en-US" sz="1800" i="1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27653" name="Text Box 1041"/>
          <p:cNvSpPr txBox="1">
            <a:spLocks noChangeArrowheads="1"/>
          </p:cNvSpPr>
          <p:nvPr/>
        </p:nvSpPr>
        <p:spPr bwMode="auto">
          <a:xfrm>
            <a:off x="6775450" y="4498975"/>
            <a:ext cx="17732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u="sng">
                <a:solidFill>
                  <a:schemeClr val="folHlink"/>
                </a:solidFill>
                <a:latin typeface="Comic Sans MS" pitchFamily="66" charset="0"/>
              </a:rPr>
              <a:t>Each term in the summation is a rank-one matrix</a:t>
            </a:r>
          </a:p>
        </p:txBody>
      </p:sp>
      <p:sp>
        <p:nvSpPr>
          <p:cNvPr id="27654" name="Text Box 1043"/>
          <p:cNvSpPr txBox="1">
            <a:spLocks noChangeArrowheads="1"/>
          </p:cNvSpPr>
          <p:nvPr/>
        </p:nvSpPr>
        <p:spPr bwMode="auto">
          <a:xfrm>
            <a:off x="2357438" y="5730875"/>
            <a:ext cx="1568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i-th column of A</a:t>
            </a:r>
          </a:p>
        </p:txBody>
      </p:sp>
      <p:sp>
        <p:nvSpPr>
          <p:cNvPr id="27655" name="Text Box 1044"/>
          <p:cNvSpPr txBox="1">
            <a:spLocks noChangeArrowheads="1"/>
          </p:cNvSpPr>
          <p:nvPr/>
        </p:nvSpPr>
        <p:spPr bwMode="auto">
          <a:xfrm>
            <a:off x="5284788" y="5113338"/>
            <a:ext cx="12811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i-th row of B</a:t>
            </a:r>
          </a:p>
        </p:txBody>
      </p:sp>
      <p:sp>
        <p:nvSpPr>
          <p:cNvPr id="27656" name="Line 1045"/>
          <p:cNvSpPr>
            <a:spLocks noChangeShapeType="1"/>
          </p:cNvSpPr>
          <p:nvPr/>
        </p:nvSpPr>
        <p:spPr bwMode="auto">
          <a:xfrm flipV="1">
            <a:off x="3181350" y="5168900"/>
            <a:ext cx="317500" cy="6334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7" name="Line 1046"/>
          <p:cNvSpPr>
            <a:spLocks noChangeShapeType="1"/>
          </p:cNvSpPr>
          <p:nvPr/>
        </p:nvSpPr>
        <p:spPr bwMode="auto">
          <a:xfrm flipH="1" flipV="1">
            <a:off x="5073650" y="4770438"/>
            <a:ext cx="692150" cy="3984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8" name="Text Box 1043"/>
          <p:cNvSpPr txBox="1">
            <a:spLocks noChangeArrowheads="1"/>
          </p:cNvSpPr>
          <p:nvPr/>
        </p:nvSpPr>
        <p:spPr bwMode="auto">
          <a:xfrm>
            <a:off x="3282950" y="4570413"/>
            <a:ext cx="5635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A</a:t>
            </a:r>
            <a:r>
              <a:rPr lang="en-US" altLang="en-US" sz="1800" baseline="30000">
                <a:latin typeface="Comic Sans MS" pitchFamily="66" charset="0"/>
              </a:rPr>
              <a:t>(i)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7659" name="Text Box 1043"/>
          <p:cNvSpPr txBox="1">
            <a:spLocks noChangeArrowheads="1"/>
          </p:cNvSpPr>
          <p:nvPr/>
        </p:nvSpPr>
        <p:spPr bwMode="auto">
          <a:xfrm>
            <a:off x="4640263" y="4543425"/>
            <a:ext cx="600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B</a:t>
            </a:r>
            <a:r>
              <a:rPr lang="en-US" altLang="en-US" sz="1800" baseline="-25000">
                <a:latin typeface="Comic Sans MS" pitchFamily="66" charset="0"/>
              </a:rPr>
              <a:t>(i)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766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Approximating Matrix Multiplication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76" y="1933122"/>
            <a:ext cx="4038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A sampling approach</a:t>
            </a:r>
          </a:p>
        </p:txBody>
      </p:sp>
      <p:sp>
        <p:nvSpPr>
          <p:cNvPr id="28676" name="Text Box 2051"/>
          <p:cNvSpPr txBox="1">
            <a:spLocks noChangeArrowheads="1"/>
          </p:cNvSpPr>
          <p:nvPr/>
        </p:nvSpPr>
        <p:spPr bwMode="auto">
          <a:xfrm>
            <a:off x="669925" y="3981450"/>
            <a:ext cx="82296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chemeClr val="folHlink"/>
                </a:solidFill>
                <a:latin typeface="Comic Sans MS" pitchFamily="66" charset="0"/>
              </a:rPr>
              <a:t>Algorithm</a:t>
            </a:r>
            <a:endParaRPr lang="en-US" altLang="en-US" sz="180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800">
                <a:latin typeface="Comic Sans MS" pitchFamily="66" charset="0"/>
              </a:rPr>
              <a:t>Fix a set of probabilities </a:t>
            </a:r>
            <a:r>
              <a:rPr lang="en-US" altLang="en-US" sz="1800" i="1">
                <a:latin typeface="Comic Sans MS" pitchFamily="66" charset="0"/>
              </a:rPr>
              <a:t>p</a:t>
            </a:r>
            <a:r>
              <a:rPr lang="en-US" altLang="en-US" sz="1800" i="1" baseline="-25000">
                <a:latin typeface="Comic Sans MS" pitchFamily="66" charset="0"/>
              </a:rPr>
              <a:t>i</a:t>
            </a:r>
            <a:r>
              <a:rPr lang="en-US" altLang="en-US" sz="1800">
                <a:latin typeface="Comic Sans MS" pitchFamily="66" charset="0"/>
              </a:rPr>
              <a:t>, </a:t>
            </a:r>
            <a:r>
              <a:rPr lang="en-US" altLang="en-US" sz="1800" i="1">
                <a:latin typeface="Comic Sans MS" pitchFamily="66" charset="0"/>
              </a:rPr>
              <a:t>i </a:t>
            </a:r>
            <a:r>
              <a:rPr lang="en-US" altLang="en-US" sz="1800">
                <a:latin typeface="Comic Sans MS" pitchFamily="66" charset="0"/>
              </a:rPr>
              <a:t>=1…</a:t>
            </a:r>
            <a:r>
              <a:rPr lang="en-US" altLang="en-US" sz="1800" i="1">
                <a:latin typeface="Comic Sans MS" pitchFamily="66" charset="0"/>
              </a:rPr>
              <a:t>n</a:t>
            </a:r>
            <a:r>
              <a:rPr lang="en-US" altLang="en-US" sz="1800">
                <a:latin typeface="Comic Sans MS" pitchFamily="66" charset="0"/>
              </a:rPr>
              <a:t>, summing up to 1.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For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 = 1…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en-US" altLang="en-US" sz="1800">
                <a:latin typeface="Comic Sans MS" pitchFamily="66" charset="0"/>
              </a:rPr>
              <a:t>, 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	set </a:t>
            </a:r>
            <a:r>
              <a:rPr lang="en-US" altLang="en-US" sz="1800" i="1">
                <a:latin typeface="Comic Sans MS" pitchFamily="66" charset="0"/>
              </a:rPr>
              <a:t>j</a:t>
            </a:r>
            <a:r>
              <a:rPr lang="en-US" altLang="en-US" sz="1800" i="1" baseline="-25000">
                <a:latin typeface="Comic Sans MS" pitchFamily="66" charset="0"/>
              </a:rPr>
              <a:t>t</a:t>
            </a:r>
            <a:r>
              <a:rPr lang="en-US" altLang="en-US" sz="1800" i="1">
                <a:latin typeface="Comic Sans MS" pitchFamily="66" charset="0"/>
              </a:rPr>
              <a:t> = i</a:t>
            </a:r>
            <a:r>
              <a:rPr lang="en-US" altLang="en-US" sz="1800">
                <a:latin typeface="Comic Sans MS" pitchFamily="66" charset="0"/>
              </a:rPr>
              <a:t>, where P(</a:t>
            </a:r>
            <a:r>
              <a:rPr lang="en-US" altLang="en-US" sz="1800" i="1">
                <a:latin typeface="Comic Sans MS" pitchFamily="66" charset="0"/>
              </a:rPr>
              <a:t>j</a:t>
            </a:r>
            <a:r>
              <a:rPr lang="en-US" altLang="en-US" sz="1800" i="1" baseline="-25000">
                <a:latin typeface="Comic Sans MS" pitchFamily="66" charset="0"/>
              </a:rPr>
              <a:t>t</a:t>
            </a:r>
            <a:r>
              <a:rPr lang="en-US" altLang="en-US" sz="1800" i="1">
                <a:latin typeface="Comic Sans MS" pitchFamily="66" charset="0"/>
              </a:rPr>
              <a:t> = i </a:t>
            </a:r>
            <a:r>
              <a:rPr lang="en-US" altLang="en-US" sz="1800">
                <a:latin typeface="Comic Sans MS" pitchFamily="66" charset="0"/>
              </a:rPr>
              <a:t>) = </a:t>
            </a:r>
            <a:r>
              <a:rPr lang="en-US" altLang="en-US" sz="1800" i="1">
                <a:latin typeface="Comic Sans MS" pitchFamily="66" charset="0"/>
              </a:rPr>
              <a:t>p</a:t>
            </a:r>
            <a:r>
              <a:rPr lang="en-US" altLang="en-US" sz="1800" i="1" baseline="-25000">
                <a:latin typeface="Comic Sans MS" pitchFamily="66" charset="0"/>
              </a:rPr>
              <a:t>i</a:t>
            </a:r>
            <a:r>
              <a:rPr lang="en-US" altLang="en-US" sz="1800">
                <a:latin typeface="Comic Sans MS" pitchFamily="66" charset="0"/>
              </a:rPr>
              <a:t>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	(Pick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en-US" altLang="en-US" sz="1800">
                <a:latin typeface="Comic Sans MS" pitchFamily="66" charset="0"/>
              </a:rPr>
              <a:t>  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terms of the sum</a:t>
            </a:r>
            <a:r>
              <a:rPr lang="en-US" altLang="en-US" sz="1800">
                <a:latin typeface="Comic Sans MS" pitchFamily="66" charset="0"/>
              </a:rPr>
              <a:t>, with replacement, with respect to the </a:t>
            </a:r>
            <a:r>
              <a:rPr lang="en-US" altLang="en-US" sz="1800" i="1">
                <a:latin typeface="Comic Sans MS" pitchFamily="66" charset="0"/>
              </a:rPr>
              <a:t>p</a:t>
            </a:r>
            <a:r>
              <a:rPr lang="en-US" altLang="en-US" sz="1800" i="1" baseline="-25000">
                <a:latin typeface="Comic Sans MS" pitchFamily="66" charset="0"/>
              </a:rPr>
              <a:t>i</a:t>
            </a:r>
            <a:r>
              <a:rPr lang="en-US" altLang="en-US" sz="1800">
                <a:latin typeface="Comic Sans MS" pitchFamily="66" charset="0"/>
              </a:rPr>
              <a:t>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3"/>
            </a:pPr>
            <a:r>
              <a:rPr lang="en-US" altLang="en-US" sz="1800">
                <a:latin typeface="Comic Sans MS" pitchFamily="66" charset="0"/>
              </a:rPr>
              <a:t>Approximate the product 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AB</a:t>
            </a:r>
            <a:r>
              <a:rPr lang="en-US" altLang="en-US" sz="1800">
                <a:latin typeface="Comic Sans MS" pitchFamily="66" charset="0"/>
              </a:rPr>
              <a:t> by summing the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  terms</a:t>
            </a:r>
            <a:r>
              <a:rPr lang="en-US" altLang="en-US" sz="1800">
                <a:latin typeface="Comic Sans MS" pitchFamily="66" charset="0"/>
              </a:rPr>
              <a:t>, after scaling. </a:t>
            </a:r>
          </a:p>
        </p:txBody>
      </p:sp>
      <p:sp>
        <p:nvSpPr>
          <p:cNvPr id="28678" name="Text Box 1043"/>
          <p:cNvSpPr txBox="1">
            <a:spLocks noChangeArrowheads="1"/>
          </p:cNvSpPr>
          <p:nvPr/>
        </p:nvSpPr>
        <p:spPr bwMode="auto">
          <a:xfrm>
            <a:off x="2947988" y="3656013"/>
            <a:ext cx="1568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i-th column of A</a:t>
            </a:r>
          </a:p>
        </p:txBody>
      </p:sp>
      <p:sp>
        <p:nvSpPr>
          <p:cNvPr id="28679" name="Text Box 1044"/>
          <p:cNvSpPr txBox="1">
            <a:spLocks noChangeArrowheads="1"/>
          </p:cNvSpPr>
          <p:nvPr/>
        </p:nvSpPr>
        <p:spPr bwMode="auto">
          <a:xfrm>
            <a:off x="5697538" y="2860675"/>
            <a:ext cx="12811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i-th row of B</a:t>
            </a:r>
          </a:p>
        </p:txBody>
      </p:sp>
      <p:sp>
        <p:nvSpPr>
          <p:cNvPr id="28680" name="Line 1045"/>
          <p:cNvSpPr>
            <a:spLocks noChangeShapeType="1"/>
          </p:cNvSpPr>
          <p:nvPr/>
        </p:nvSpPr>
        <p:spPr bwMode="auto">
          <a:xfrm flipV="1">
            <a:off x="3771900" y="3094038"/>
            <a:ext cx="317500" cy="6334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1" name="Line 1046"/>
          <p:cNvSpPr>
            <a:spLocks noChangeShapeType="1"/>
          </p:cNvSpPr>
          <p:nvPr/>
        </p:nvSpPr>
        <p:spPr bwMode="auto">
          <a:xfrm flipH="1" flipV="1">
            <a:off x="5664200" y="2695575"/>
            <a:ext cx="446088" cy="2000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2" name="Text Box 1043"/>
          <p:cNvSpPr txBox="1">
            <a:spLocks noChangeArrowheads="1"/>
          </p:cNvSpPr>
          <p:nvPr/>
        </p:nvSpPr>
        <p:spPr bwMode="auto">
          <a:xfrm>
            <a:off x="3875088" y="2495550"/>
            <a:ext cx="5635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A</a:t>
            </a:r>
            <a:r>
              <a:rPr lang="en-US" altLang="en-US" sz="1800" baseline="30000">
                <a:latin typeface="Comic Sans MS" pitchFamily="66" charset="0"/>
              </a:rPr>
              <a:t>(i)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8683" name="Text Box 1043"/>
          <p:cNvSpPr txBox="1">
            <a:spLocks noChangeArrowheads="1"/>
          </p:cNvSpPr>
          <p:nvPr/>
        </p:nvSpPr>
        <p:spPr bwMode="auto">
          <a:xfrm>
            <a:off x="5230813" y="2470150"/>
            <a:ext cx="6016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B</a:t>
            </a:r>
            <a:r>
              <a:rPr lang="en-US" altLang="en-US" sz="1800" baseline="-25000">
                <a:latin typeface="Comic Sans MS" pitchFamily="66" charset="0"/>
              </a:rPr>
              <a:t>(i)</a:t>
            </a:r>
            <a:endParaRPr lang="en-US" altLang="en-US" sz="18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41" y="3941157"/>
            <a:ext cx="40195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07" y="1933122"/>
            <a:ext cx="4038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Sampling (cont’d)</a:t>
            </a:r>
          </a:p>
        </p:txBody>
      </p:sp>
      <p:sp>
        <p:nvSpPr>
          <p:cNvPr id="29701" name="Text Box 21"/>
          <p:cNvSpPr txBox="1">
            <a:spLocks noChangeArrowheads="1"/>
          </p:cNvSpPr>
          <p:nvPr/>
        </p:nvSpPr>
        <p:spPr bwMode="auto">
          <a:xfrm>
            <a:off x="1938338" y="5622925"/>
            <a:ext cx="17922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Keeping the terms j</a:t>
            </a:r>
            <a:r>
              <a:rPr lang="en-US" altLang="en-US" sz="1400" baseline="-25000">
                <a:solidFill>
                  <a:schemeClr val="folHlink"/>
                </a:solidFill>
                <a:latin typeface="Comic Sans MS" pitchFamily="66" charset="0"/>
              </a:rPr>
              <a:t>1</a:t>
            </a: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, j</a:t>
            </a:r>
            <a:r>
              <a:rPr lang="en-US" altLang="en-US" sz="1400" baseline="-25000">
                <a:solidFill>
                  <a:schemeClr val="folHlink"/>
                </a:solidFill>
                <a:latin typeface="Comic Sans MS" pitchFamily="66" charset="0"/>
              </a:rPr>
              <a:t>2</a:t>
            </a: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, … j</a:t>
            </a:r>
            <a:r>
              <a:rPr lang="en-US" altLang="en-US" sz="1400" baseline="-25000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9702" name="Line 24"/>
          <p:cNvSpPr>
            <a:spLocks noChangeShapeType="1"/>
          </p:cNvSpPr>
          <p:nvPr/>
        </p:nvSpPr>
        <p:spPr bwMode="auto">
          <a:xfrm flipV="1">
            <a:off x="3284538" y="5213350"/>
            <a:ext cx="755650" cy="465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4" name="Text Box 1043"/>
          <p:cNvSpPr txBox="1">
            <a:spLocks noChangeArrowheads="1"/>
          </p:cNvSpPr>
          <p:nvPr/>
        </p:nvSpPr>
        <p:spPr bwMode="auto">
          <a:xfrm>
            <a:off x="2725738" y="3656013"/>
            <a:ext cx="15668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i-th column of A</a:t>
            </a:r>
          </a:p>
        </p:txBody>
      </p:sp>
      <p:sp>
        <p:nvSpPr>
          <p:cNvPr id="29705" name="Text Box 1044"/>
          <p:cNvSpPr txBox="1">
            <a:spLocks noChangeArrowheads="1"/>
          </p:cNvSpPr>
          <p:nvPr/>
        </p:nvSpPr>
        <p:spPr bwMode="auto">
          <a:xfrm>
            <a:off x="5475288" y="2860675"/>
            <a:ext cx="12811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i-th row of B</a:t>
            </a:r>
          </a:p>
        </p:txBody>
      </p:sp>
      <p:sp>
        <p:nvSpPr>
          <p:cNvPr id="29706" name="Line 1045"/>
          <p:cNvSpPr>
            <a:spLocks noChangeShapeType="1"/>
          </p:cNvSpPr>
          <p:nvPr/>
        </p:nvSpPr>
        <p:spPr bwMode="auto">
          <a:xfrm flipV="1">
            <a:off x="3549650" y="3094038"/>
            <a:ext cx="317500" cy="6334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7" name="Line 1046"/>
          <p:cNvSpPr>
            <a:spLocks noChangeShapeType="1"/>
          </p:cNvSpPr>
          <p:nvPr/>
        </p:nvSpPr>
        <p:spPr bwMode="auto">
          <a:xfrm flipH="1" flipV="1">
            <a:off x="5440363" y="2695575"/>
            <a:ext cx="447675" cy="2000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8" name="Text Box 1043"/>
          <p:cNvSpPr txBox="1">
            <a:spLocks noChangeArrowheads="1"/>
          </p:cNvSpPr>
          <p:nvPr/>
        </p:nvSpPr>
        <p:spPr bwMode="auto">
          <a:xfrm>
            <a:off x="3651250" y="2484438"/>
            <a:ext cx="5635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A</a:t>
            </a:r>
            <a:r>
              <a:rPr lang="en-US" altLang="en-US" sz="1800" baseline="30000">
                <a:latin typeface="Comic Sans MS" pitchFamily="66" charset="0"/>
              </a:rPr>
              <a:t>(i)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9709" name="Text Box 1043"/>
          <p:cNvSpPr txBox="1">
            <a:spLocks noChangeArrowheads="1"/>
          </p:cNvSpPr>
          <p:nvPr/>
        </p:nvSpPr>
        <p:spPr bwMode="auto">
          <a:xfrm>
            <a:off x="5008563" y="2470150"/>
            <a:ext cx="600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B</a:t>
            </a:r>
            <a:r>
              <a:rPr lang="en-US" altLang="en-US" sz="1800" baseline="-25000">
                <a:latin typeface="Comic Sans MS" pitchFamily="66" charset="0"/>
              </a:rPr>
              <a:t>(i)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9710" name="Text Box 1043"/>
          <p:cNvSpPr txBox="1">
            <a:spLocks noChangeArrowheads="1"/>
          </p:cNvSpPr>
          <p:nvPr/>
        </p:nvSpPr>
        <p:spPr bwMode="auto">
          <a:xfrm>
            <a:off x="4298950" y="4525963"/>
            <a:ext cx="69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A</a:t>
            </a:r>
            <a:r>
              <a:rPr lang="en-US" altLang="en-US" sz="1600" baseline="30000">
                <a:latin typeface="Comic Sans MS" pitchFamily="66" charset="0"/>
              </a:rPr>
              <a:t>(j</a:t>
            </a:r>
            <a:r>
              <a:rPr lang="en-US" altLang="en-US" sz="1600" baseline="-5000">
                <a:latin typeface="Comic Sans MS" pitchFamily="66" charset="0"/>
              </a:rPr>
              <a:t>t</a:t>
            </a:r>
            <a:r>
              <a:rPr lang="en-US" altLang="en-US" sz="1600" baseline="30000">
                <a:latin typeface="Comic Sans MS" pitchFamily="66" charset="0"/>
              </a:rPr>
              <a:t>)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9711" name="Text Box 1043"/>
          <p:cNvSpPr txBox="1">
            <a:spLocks noChangeArrowheads="1"/>
          </p:cNvSpPr>
          <p:nvPr/>
        </p:nvSpPr>
        <p:spPr bwMode="auto">
          <a:xfrm>
            <a:off x="5576888" y="4510088"/>
            <a:ext cx="6905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B</a:t>
            </a:r>
            <a:r>
              <a:rPr lang="en-US" altLang="en-US" sz="1600" baseline="30000">
                <a:latin typeface="Comic Sans MS" pitchFamily="66" charset="0"/>
              </a:rPr>
              <a:t>(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j</a:t>
            </a:r>
            <a:r>
              <a:rPr lang="en-US" altLang="en-US" sz="1600" baseline="-5000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en-US" altLang="en-US" sz="1600" baseline="30000">
                <a:latin typeface="Comic Sans MS" pitchFamily="66" charset="0"/>
              </a:rPr>
              <a:t>)</a:t>
            </a:r>
            <a:endParaRPr lang="en-US" altLang="en-US" sz="16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The algorithm (matrix notation)</a:t>
            </a:r>
          </a:p>
        </p:txBody>
      </p:sp>
      <p:grpSp>
        <p:nvGrpSpPr>
          <p:cNvPr id="30724" name="Group 1046"/>
          <p:cNvGrpSpPr>
            <a:grpSpLocks/>
          </p:cNvGrpSpPr>
          <p:nvPr/>
        </p:nvGrpSpPr>
        <p:grpSpPr bwMode="auto">
          <a:xfrm>
            <a:off x="582613" y="2125663"/>
            <a:ext cx="4065587" cy="1658937"/>
            <a:chOff x="367" y="1339"/>
            <a:chExt cx="2561" cy="1045"/>
          </a:xfrm>
        </p:grpSpPr>
        <p:pic>
          <p:nvPicPr>
            <p:cNvPr id="30729" name="Picture 10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728"/>
              <a:ext cx="19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0" name="Picture 1033" descr="texpoint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2285"/>
              <a:ext cx="33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1" name="Picture 1042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2294"/>
              <a:ext cx="301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2" name="Picture 1043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339"/>
              <a:ext cx="2146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25" name="Text Box 1040"/>
          <p:cNvSpPr txBox="1">
            <a:spLocks noChangeArrowheads="1"/>
          </p:cNvSpPr>
          <p:nvPr/>
        </p:nvSpPr>
        <p:spPr bwMode="auto">
          <a:xfrm>
            <a:off x="571500" y="3938588"/>
            <a:ext cx="8229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chemeClr val="folHlink"/>
                </a:solidFill>
                <a:latin typeface="Comic Sans MS" pitchFamily="66" charset="0"/>
              </a:rPr>
              <a:t>Algorithm</a:t>
            </a:r>
            <a:endParaRPr lang="en-US" altLang="en-US" sz="180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800">
                <a:latin typeface="Comic Sans MS" pitchFamily="66" charset="0"/>
              </a:rPr>
              <a:t>Pick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en-US" altLang="en-US" sz="1800">
                <a:latin typeface="Comic Sans MS" pitchFamily="66" charset="0"/>
              </a:rPr>
              <a:t> 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columns </a:t>
            </a:r>
            <a:r>
              <a:rPr lang="en-US" altLang="en-US" sz="1800">
                <a:latin typeface="Comic Sans MS" pitchFamily="66" charset="0"/>
              </a:rPr>
              <a:t>of A to form an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m-by-c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 matrix C </a:t>
            </a:r>
            <a:r>
              <a:rPr lang="en-US" altLang="en-US" sz="1800">
                <a:latin typeface="Comic Sans MS" pitchFamily="66" charset="0"/>
              </a:rPr>
              <a:t>and the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 corresponding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en-US" altLang="en-US" sz="1800">
                <a:latin typeface="Comic Sans MS" pitchFamily="66" charset="0"/>
              </a:rPr>
              <a:t> 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rows </a:t>
            </a:r>
            <a:r>
              <a:rPr lang="en-US" altLang="en-US" sz="1800">
                <a:latin typeface="Comic Sans MS" pitchFamily="66" charset="0"/>
              </a:rPr>
              <a:t>of B to form a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c-by-p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 matrix R.</a:t>
            </a: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en-US" altLang="en-US" sz="1800">
                <a:latin typeface="Comic Sans MS" pitchFamily="66" charset="0"/>
              </a:rPr>
              <a:t>Approximate A · B by 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C · R</a:t>
            </a:r>
            <a:r>
              <a:rPr lang="en-US" altLang="en-US" sz="180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chemeClr val="folHlink"/>
                </a:solidFill>
                <a:latin typeface="Comic Sans MS" pitchFamily="66" charset="0"/>
              </a:rPr>
              <a:t>Notes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3"/>
            </a:pPr>
            <a:r>
              <a:rPr lang="en-US" altLang="en-US" sz="1800">
                <a:latin typeface="Comic Sans MS" pitchFamily="66" charset="0"/>
              </a:rPr>
              <a:t>We pick the columns and rows with non-uniform probabilities.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3"/>
            </a:pPr>
            <a:r>
              <a:rPr lang="en-US" altLang="en-US" sz="1800">
                <a:latin typeface="Comic Sans MS" pitchFamily="66" charset="0"/>
              </a:rPr>
              <a:t>We scale the columns (rows) prior to including them in C (R).</a:t>
            </a:r>
          </a:p>
        </p:txBody>
      </p:sp>
      <p:pic>
        <p:nvPicPr>
          <p:cNvPr id="30726" name="Picture 104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125663"/>
            <a:ext cx="274796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641725"/>
            <a:ext cx="606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271838"/>
            <a:ext cx="4841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851775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The algorithm (matrix notation, cont’d)</a:t>
            </a:r>
          </a:p>
        </p:txBody>
      </p:sp>
      <p:sp>
        <p:nvSpPr>
          <p:cNvPr id="31748" name="Text Box 1029"/>
          <p:cNvSpPr txBox="1">
            <a:spLocks noChangeArrowheads="1"/>
          </p:cNvSpPr>
          <p:nvPr/>
        </p:nvSpPr>
        <p:spPr bwMode="auto">
          <a:xfrm>
            <a:off x="714375" y="4154488"/>
            <a:ext cx="8115300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800">
                <a:latin typeface="Comic Sans MS" pitchFamily="66" charset="0"/>
              </a:rPr>
              <a:t>Create C and R by performing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 i.i.d. trials, </a:t>
            </a:r>
            <a:r>
              <a:rPr lang="en-US" altLang="en-US" sz="1800">
                <a:latin typeface="Comic Sans MS" pitchFamily="66" charset="0"/>
              </a:rPr>
              <a:t>with replacement.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For 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 = 1…</a:t>
            </a:r>
            <a:r>
              <a:rPr lang="en-US" altLang="en-US" sz="1800" i="1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en-US" altLang="en-US" sz="1800">
                <a:latin typeface="Comic Sans MS" pitchFamily="66" charset="0"/>
              </a:rPr>
              <a:t>, pick a column A</a:t>
            </a:r>
            <a:r>
              <a:rPr lang="en-US" altLang="en-US" sz="1800" baseline="30000">
                <a:latin typeface="Comic Sans MS" pitchFamily="66" charset="0"/>
              </a:rPr>
              <a:t>(j</a:t>
            </a:r>
            <a:r>
              <a:rPr lang="en-US" altLang="en-US" sz="1800" baseline="-5000">
                <a:latin typeface="Comic Sans MS" pitchFamily="66" charset="0"/>
              </a:rPr>
              <a:t>t</a:t>
            </a:r>
            <a:r>
              <a:rPr lang="en-US" altLang="en-US" sz="1800" baseline="30000">
                <a:latin typeface="Comic Sans MS" pitchFamily="66" charset="0"/>
              </a:rPr>
              <a:t>)</a:t>
            </a:r>
            <a:r>
              <a:rPr lang="en-US" altLang="en-US" sz="1800">
                <a:latin typeface="Comic Sans MS" pitchFamily="66" charset="0"/>
              </a:rPr>
              <a:t> and a row B</a:t>
            </a:r>
            <a:r>
              <a:rPr lang="en-US" altLang="en-US" sz="1800" baseline="-25000">
                <a:latin typeface="Comic Sans MS" pitchFamily="66" charset="0"/>
              </a:rPr>
              <a:t>(j</a:t>
            </a:r>
            <a:r>
              <a:rPr lang="en-US" altLang="en-US" sz="1800" baseline="-50000">
                <a:latin typeface="Comic Sans MS" pitchFamily="66" charset="0"/>
              </a:rPr>
              <a:t>t</a:t>
            </a:r>
            <a:r>
              <a:rPr lang="en-US" altLang="en-US" sz="1800" baseline="-25000">
                <a:latin typeface="Comic Sans MS" pitchFamily="66" charset="0"/>
              </a:rPr>
              <a:t>)</a:t>
            </a:r>
            <a:r>
              <a:rPr lang="en-US" altLang="en-US" sz="1800">
                <a:latin typeface="Comic Sans MS" pitchFamily="66" charset="0"/>
              </a:rPr>
              <a:t> with probability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80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800">
                <a:latin typeface="Comic Sans MS" pitchFamily="66" charset="0"/>
              </a:rPr>
              <a:t>Include A</a:t>
            </a:r>
            <a:r>
              <a:rPr lang="en-US" altLang="en-US" sz="1800" baseline="30000">
                <a:latin typeface="Comic Sans MS" pitchFamily="66" charset="0"/>
              </a:rPr>
              <a:t>(j</a:t>
            </a:r>
            <a:r>
              <a:rPr lang="en-US" altLang="en-US" sz="1800" baseline="-5000">
                <a:latin typeface="Comic Sans MS" pitchFamily="66" charset="0"/>
              </a:rPr>
              <a:t>t</a:t>
            </a:r>
            <a:r>
              <a:rPr lang="en-US" altLang="en-US" sz="1800" baseline="30000">
                <a:latin typeface="Comic Sans MS" pitchFamily="66" charset="0"/>
              </a:rPr>
              <a:t>)</a:t>
            </a:r>
            <a:r>
              <a:rPr lang="en-US" altLang="en-US" sz="1800">
                <a:latin typeface="Comic Sans MS" pitchFamily="66" charset="0"/>
              </a:rPr>
              <a:t>/(cp</a:t>
            </a:r>
            <a:r>
              <a:rPr lang="en-US" altLang="en-US" sz="1800" baseline="-25000">
                <a:latin typeface="Comic Sans MS" pitchFamily="66" charset="0"/>
              </a:rPr>
              <a:t>j</a:t>
            </a:r>
            <a:r>
              <a:rPr lang="en-US" altLang="en-US" sz="1800" baseline="-50000">
                <a:latin typeface="Comic Sans MS" pitchFamily="66" charset="0"/>
              </a:rPr>
              <a:t>t</a:t>
            </a:r>
            <a:r>
              <a:rPr lang="en-US" altLang="en-US" sz="1800">
                <a:latin typeface="Comic Sans MS" pitchFamily="66" charset="0"/>
              </a:rPr>
              <a:t>)</a:t>
            </a:r>
            <a:r>
              <a:rPr lang="en-US" altLang="en-US" sz="1800" baseline="30000">
                <a:latin typeface="Comic Sans MS" pitchFamily="66" charset="0"/>
              </a:rPr>
              <a:t>1/2</a:t>
            </a:r>
            <a:r>
              <a:rPr lang="en-US" altLang="en-US" sz="1800">
                <a:latin typeface="Comic Sans MS" pitchFamily="66" charset="0"/>
              </a:rPr>
              <a:t> as a column of C, and B</a:t>
            </a:r>
            <a:r>
              <a:rPr lang="en-US" altLang="en-US" sz="1800" baseline="-25000">
                <a:latin typeface="Comic Sans MS" pitchFamily="66" charset="0"/>
              </a:rPr>
              <a:t>(j</a:t>
            </a:r>
            <a:r>
              <a:rPr lang="en-US" altLang="en-US" sz="1800" baseline="-50000">
                <a:latin typeface="Comic Sans MS" pitchFamily="66" charset="0"/>
              </a:rPr>
              <a:t>t</a:t>
            </a:r>
            <a:r>
              <a:rPr lang="en-US" altLang="en-US" sz="1800" baseline="-25000">
                <a:latin typeface="Comic Sans MS" pitchFamily="66" charset="0"/>
              </a:rPr>
              <a:t>)</a:t>
            </a:r>
            <a:r>
              <a:rPr lang="en-US" altLang="en-US" sz="1800">
                <a:latin typeface="Comic Sans MS" pitchFamily="66" charset="0"/>
              </a:rPr>
              <a:t>/(sp</a:t>
            </a:r>
            <a:r>
              <a:rPr lang="en-US" altLang="en-US" sz="1800" baseline="-25000">
                <a:latin typeface="Comic Sans MS" pitchFamily="66" charset="0"/>
              </a:rPr>
              <a:t>j</a:t>
            </a:r>
            <a:r>
              <a:rPr lang="en-US" altLang="en-US" sz="1800" baseline="-50000">
                <a:latin typeface="Comic Sans MS" pitchFamily="66" charset="0"/>
              </a:rPr>
              <a:t>t</a:t>
            </a:r>
            <a:r>
              <a:rPr lang="en-US" altLang="en-US" sz="1800">
                <a:latin typeface="Comic Sans MS" pitchFamily="66" charset="0"/>
              </a:rPr>
              <a:t>)</a:t>
            </a:r>
            <a:r>
              <a:rPr lang="en-US" altLang="en-US" sz="1800" baseline="30000">
                <a:latin typeface="Comic Sans MS" pitchFamily="66" charset="0"/>
              </a:rPr>
              <a:t>1/2</a:t>
            </a:r>
            <a:r>
              <a:rPr lang="en-US" altLang="en-US" sz="1800">
                <a:latin typeface="Comic Sans MS" pitchFamily="66" charset="0"/>
              </a:rPr>
              <a:t> as a row of R.</a:t>
            </a:r>
          </a:p>
        </p:txBody>
      </p:sp>
      <p:grpSp>
        <p:nvGrpSpPr>
          <p:cNvPr id="31749" name="Group 1046"/>
          <p:cNvGrpSpPr>
            <a:grpSpLocks/>
          </p:cNvGrpSpPr>
          <p:nvPr/>
        </p:nvGrpSpPr>
        <p:grpSpPr bwMode="auto">
          <a:xfrm>
            <a:off x="906463" y="2125663"/>
            <a:ext cx="4065587" cy="1658937"/>
            <a:chOff x="367" y="1339"/>
            <a:chExt cx="2561" cy="1045"/>
          </a:xfrm>
        </p:grpSpPr>
        <p:pic>
          <p:nvPicPr>
            <p:cNvPr id="31754" name="Picture 10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728"/>
              <a:ext cx="19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5" name="Picture 1033" descr="texpoint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2285"/>
              <a:ext cx="33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6" name="Picture 1042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2294"/>
              <a:ext cx="301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7" name="Picture 1043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339"/>
              <a:ext cx="2146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750" name="Picture 104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2125663"/>
            <a:ext cx="274796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641725"/>
            <a:ext cx="606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271838"/>
            <a:ext cx="485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75238"/>
            <a:ext cx="426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609600" y="2060575"/>
            <a:ext cx="813117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mic Sans MS" pitchFamily="66" charset="0"/>
              </a:rPr>
              <a:t>     Randomized algorithms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Comic Sans MS" pitchFamily="66" charset="0"/>
              </a:rPr>
              <a:t> By (carefully) </a:t>
            </a: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sampling rows/columns of a matrix</a:t>
            </a:r>
            <a:r>
              <a:rPr lang="en-US" altLang="en-US" sz="1400">
                <a:latin typeface="Comic Sans MS" pitchFamily="66" charset="0"/>
              </a:rPr>
              <a:t>, we can construct new, smaller matrices that are close to the original matrix (w.r.t. matrix norms) with high probability. 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Comic Sans MS" pitchFamily="66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600">
              <a:latin typeface="Comic Sans MS" pitchFamily="66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Comic Sans MS" pitchFamily="66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>
              <a:latin typeface="Comic Sans MS" pitchFamily="66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Comic Sans MS" pitchFamily="66" charset="0"/>
              </a:rPr>
              <a:t> By </a:t>
            </a: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preprocessing the matrix using random projections</a:t>
            </a:r>
            <a:r>
              <a:rPr lang="en-US" altLang="en-US" sz="1400">
                <a:latin typeface="Comic Sans MS" pitchFamily="66" charset="0"/>
              </a:rPr>
              <a:t>, we can sample rows/columns much less carefully (uniformly at random) and still get nice bounds with high probability.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RandNLA: sampling rows/columns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3173413"/>
            <a:ext cx="21320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0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521075"/>
            <a:ext cx="3048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4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3133725"/>
            <a:ext cx="183038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29"/>
          <p:cNvSpPr txBox="1">
            <a:spLocks noChangeArrowheads="1"/>
          </p:cNvSpPr>
          <p:nvPr/>
        </p:nvSpPr>
        <p:spPr bwMode="auto">
          <a:xfrm>
            <a:off x="647700" y="2203450"/>
            <a:ext cx="81153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>
                <a:latin typeface="Comic Sans MS" pitchFamily="66" charset="0"/>
              </a:rPr>
              <a:t>We can also use the sampling matrix notation: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Let S be an </a:t>
            </a:r>
            <a:r>
              <a:rPr lang="en-US" altLang="en-US" sz="1800" i="1">
                <a:latin typeface="Comic Sans MS" pitchFamily="66" charset="0"/>
              </a:rPr>
              <a:t>n-by-c</a:t>
            </a:r>
            <a:r>
              <a:rPr lang="en-US" altLang="en-US" sz="1800">
                <a:latin typeface="Comic Sans MS" pitchFamily="66" charset="0"/>
              </a:rPr>
              <a:t> matrix whose t-th column (for </a:t>
            </a:r>
            <a:r>
              <a:rPr lang="en-US" altLang="en-US" sz="1800" i="1">
                <a:latin typeface="Comic Sans MS" pitchFamily="66" charset="0"/>
              </a:rPr>
              <a:t>t = </a:t>
            </a:r>
            <a:r>
              <a:rPr lang="en-US" altLang="en-US" sz="1800">
                <a:latin typeface="Comic Sans MS" pitchFamily="66" charset="0"/>
              </a:rPr>
              <a:t>1…</a:t>
            </a:r>
            <a:r>
              <a:rPr lang="en-US" altLang="en-US" sz="1800" i="1">
                <a:latin typeface="Comic Sans MS" pitchFamily="66" charset="0"/>
              </a:rPr>
              <a:t>c</a:t>
            </a:r>
            <a:r>
              <a:rPr lang="en-US" altLang="en-US" sz="1800">
                <a:latin typeface="Comic Sans MS" pitchFamily="66" charset="0"/>
              </a:rPr>
              <a:t>) has a single non-zero entry, namely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3235325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851775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The algorithm (matrix notation, cont’d)</a:t>
            </a:r>
          </a:p>
        </p:txBody>
      </p:sp>
      <p:sp>
        <p:nvSpPr>
          <p:cNvPr id="32774" name="Text Box 1029"/>
          <p:cNvSpPr txBox="1">
            <a:spLocks noChangeArrowheads="1"/>
          </p:cNvSpPr>
          <p:nvPr/>
        </p:nvSpPr>
        <p:spPr bwMode="auto">
          <a:xfrm>
            <a:off x="620713" y="4071938"/>
            <a:ext cx="8115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>
                <a:latin typeface="Comic Sans MS" pitchFamily="66" charset="0"/>
              </a:rPr>
              <a:t>Clearly:</a:t>
            </a:r>
          </a:p>
        </p:txBody>
      </p:sp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4457700"/>
            <a:ext cx="3733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029"/>
          <p:cNvSpPr txBox="1">
            <a:spLocks noChangeArrowheads="1"/>
          </p:cNvSpPr>
          <p:nvPr/>
        </p:nvSpPr>
        <p:spPr bwMode="auto">
          <a:xfrm>
            <a:off x="606425" y="5149850"/>
            <a:ext cx="8115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>
                <a:latin typeface="Comic Sans MS" pitchFamily="66" charset="0"/>
              </a:rPr>
              <a:t>Note:</a:t>
            </a:r>
            <a:r>
              <a:rPr lang="en-US" altLang="en-US" sz="1800">
                <a:latin typeface="Comic Sans MS" pitchFamily="66" charset="0"/>
              </a:rPr>
              <a:t>  S is sparse (has exactly </a:t>
            </a:r>
            <a:r>
              <a:rPr lang="en-US" altLang="en-US" sz="1800" i="1">
                <a:latin typeface="Comic Sans MS" pitchFamily="66" charset="0"/>
              </a:rPr>
              <a:t>c</a:t>
            </a:r>
            <a:r>
              <a:rPr lang="en-US" altLang="en-US" sz="1800">
                <a:latin typeface="Comic Sans MS" pitchFamily="66" charset="0"/>
              </a:rPr>
              <a:t> non-zero elements, one per column).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Simple Lemmas</a:t>
            </a:r>
          </a:p>
        </p:txBody>
      </p:sp>
      <p:sp>
        <p:nvSpPr>
          <p:cNvPr id="33796" name="Text Box 1027"/>
          <p:cNvSpPr txBox="1">
            <a:spLocks noChangeArrowheads="1"/>
          </p:cNvSpPr>
          <p:nvPr/>
        </p:nvSpPr>
        <p:spPr bwMode="auto">
          <a:xfrm>
            <a:off x="527050" y="2743200"/>
            <a:ext cx="80041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800">
                <a:latin typeface="Comic Sans MS" pitchFamily="66" charset="0"/>
              </a:rPr>
              <a:t> It is easy to implement this particular sampling in two passes.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800">
                <a:latin typeface="Comic Sans MS" pitchFamily="66" charset="0"/>
              </a:rPr>
              <a:t> The 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expectation of CR (element-wise) is AB</a:t>
            </a:r>
            <a:r>
              <a:rPr lang="en-US" altLang="en-US" sz="1800">
                <a:latin typeface="Comic Sans MS" pitchFamily="66" charset="0"/>
              </a:rPr>
              <a:t> (unbiased estimator), regardless of the sampling probabilities.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800">
                <a:latin typeface="Comic Sans MS" pitchFamily="66" charset="0"/>
              </a:rPr>
              <a:t> Our particular choice of sampling probabilities </a:t>
            </a:r>
            <a:r>
              <a:rPr lang="en-US" altLang="en-US" sz="1800">
                <a:solidFill>
                  <a:schemeClr val="folHlink"/>
                </a:solidFill>
                <a:latin typeface="Comic Sans MS" pitchFamily="66" charset="0"/>
              </a:rPr>
              <a:t>minimizes the variance</a:t>
            </a:r>
            <a:r>
              <a:rPr lang="en-US" altLang="en-US" sz="1800">
                <a:latin typeface="Comic Sans MS" pitchFamily="66" charset="0"/>
              </a:rPr>
              <a:t> of the estimator (w.r.t. the Frobenius norm of the error AB-CR).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A bound for the Frobenius norm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For the above algorithm,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01650" y="4224338"/>
            <a:ext cx="8551863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800">
                <a:latin typeface="Comic Sans MS" pitchFamily="66" charset="0"/>
              </a:rPr>
              <a:t>This is </a:t>
            </a:r>
            <a:r>
              <a:rPr lang="en-US" altLang="en-US" sz="1800">
                <a:solidFill>
                  <a:schemeClr val="tx2"/>
                </a:solidFill>
                <a:latin typeface="Comic Sans MS" pitchFamily="66" charset="0"/>
              </a:rPr>
              <a:t>easy to prove</a:t>
            </a:r>
            <a:r>
              <a:rPr lang="en-US" altLang="en-US" sz="1800">
                <a:latin typeface="Comic Sans MS" pitchFamily="66" charset="0"/>
              </a:rPr>
              <a:t> (elementary manipulations of expectation).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800">
                <a:latin typeface="Comic Sans MS" pitchFamily="66" charset="0"/>
              </a:rPr>
              <a:t>Measure concentration follows from a </a:t>
            </a:r>
            <a:r>
              <a:rPr lang="en-US" altLang="en-US" sz="1800">
                <a:solidFill>
                  <a:schemeClr val="tx2"/>
                </a:solidFill>
                <a:latin typeface="Comic Sans MS" pitchFamily="66" charset="0"/>
              </a:rPr>
              <a:t>martingale argument</a:t>
            </a:r>
            <a:r>
              <a:rPr lang="en-US" altLang="en-US" sz="180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800">
                <a:latin typeface="Comic Sans MS" pitchFamily="66" charset="0"/>
              </a:rPr>
              <a:t>The above bound also implies an upper bound for the spectral norm of the error AB-CR.</a:t>
            </a:r>
          </a:p>
        </p:txBody>
      </p:sp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906713"/>
            <a:ext cx="81772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Special case: B = A</a:t>
            </a:r>
            <a:r>
              <a:rPr lang="en-US" altLang="en-US" sz="3200" baseline="30000" smtClean="0">
                <a:solidFill>
                  <a:schemeClr val="folHlink"/>
                </a:solidFill>
                <a:latin typeface="Comic Sans MS" pitchFamily="66" charset="0"/>
              </a:rPr>
              <a:t>T</a:t>
            </a:r>
            <a:endParaRPr lang="en-US" altLang="en-US" sz="32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If B = A</a:t>
            </a:r>
            <a:r>
              <a:rPr lang="en-US" altLang="en-US" sz="1800" baseline="30000">
                <a:latin typeface="Comic Sans MS" pitchFamily="66" charset="0"/>
              </a:rPr>
              <a:t>T</a:t>
            </a:r>
            <a:r>
              <a:rPr lang="en-US" altLang="en-US" sz="1800">
                <a:latin typeface="Comic Sans MS" pitchFamily="66" charset="0"/>
              </a:rPr>
              <a:t>, then the sampling probabilities are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665163" y="3636963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Also, R = C</a:t>
            </a:r>
            <a:r>
              <a:rPr lang="en-US" altLang="en-US" sz="1800" baseline="30000">
                <a:latin typeface="Comic Sans MS" pitchFamily="66" charset="0"/>
              </a:rPr>
              <a:t>T</a:t>
            </a:r>
            <a:r>
              <a:rPr lang="en-US" altLang="en-US" sz="1800">
                <a:latin typeface="Comic Sans MS" pitchFamily="66" charset="0"/>
              </a:rPr>
              <a:t>, and the error bounds are:</a:t>
            </a:r>
          </a:p>
        </p:txBody>
      </p:sp>
      <p:pic>
        <p:nvPicPr>
          <p:cNvPr id="358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2471738"/>
            <a:ext cx="2524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4192588"/>
            <a:ext cx="7400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Special case: B = A</a:t>
            </a:r>
            <a:r>
              <a:rPr lang="en-US" altLang="en-US" sz="3200" baseline="30000" smtClean="0">
                <a:solidFill>
                  <a:schemeClr val="folHlink"/>
                </a:solidFill>
                <a:latin typeface="Comic Sans MS" pitchFamily="66" charset="0"/>
              </a:rPr>
              <a:t>T </a:t>
            </a:r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(cont’d)</a:t>
            </a:r>
            <a:b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en-US" altLang="en-US" sz="1400" smtClean="0">
                <a:solidFill>
                  <a:schemeClr val="folHlink"/>
                </a:solidFill>
                <a:latin typeface="Comic Sans MS" pitchFamily="66" charset="0"/>
              </a:rPr>
              <a:t>(Drineas et al. Num Math 2011, Theorem 4)</a:t>
            </a:r>
            <a:endParaRPr lang="en-US" altLang="en-US" sz="1400" baseline="300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36867" name="Text Box 2051"/>
          <p:cNvSpPr txBox="1">
            <a:spLocks noChangeArrowheads="1"/>
          </p:cNvSpPr>
          <p:nvPr/>
        </p:nvSpPr>
        <p:spPr bwMode="auto">
          <a:xfrm>
            <a:off x="304800" y="2209800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27653" name="Text Box 2052"/>
          <p:cNvSpPr txBox="1">
            <a:spLocks noChangeArrowheads="1"/>
          </p:cNvSpPr>
          <p:nvPr/>
        </p:nvSpPr>
        <p:spPr bwMode="auto">
          <a:xfrm>
            <a:off x="685800" y="2133600"/>
            <a:ext cx="8229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latin typeface="Comic Sans MS" pitchFamily="66" charset="0"/>
              </a:rPr>
              <a:t>A better </a:t>
            </a:r>
            <a:r>
              <a:rPr lang="en-US" altLang="en-US" sz="1600" b="1" dirty="0" smtClean="0">
                <a:latin typeface="Comic Sans MS" pitchFamily="66" charset="0"/>
              </a:rPr>
              <a:t>spectral norm</a:t>
            </a:r>
            <a:r>
              <a:rPr lang="en-US" altLang="en-US" sz="1600" dirty="0" smtClean="0">
                <a:latin typeface="Comic Sans MS" pitchFamily="66" charset="0"/>
              </a:rPr>
              <a:t> bound via matrix </a:t>
            </a:r>
            <a:r>
              <a:rPr lang="en-US" altLang="en-US" sz="1600" dirty="0" err="1" smtClean="0">
                <a:latin typeface="Comic Sans MS" pitchFamily="66" charset="0"/>
              </a:rPr>
              <a:t>Chernoff</a:t>
            </a:r>
            <a:r>
              <a:rPr lang="en-US" altLang="en-US" sz="1600" dirty="0" smtClean="0">
                <a:latin typeface="Comic Sans MS" pitchFamily="66" charset="0"/>
              </a:rPr>
              <a:t>/Bernstein inequalities: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600" b="1" u="sng" dirty="0" smtClean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1" u="sng" dirty="0" smtClean="0">
                <a:latin typeface="Comic Sans MS" pitchFamily="66" charset="0"/>
              </a:rPr>
              <a:t>Assumptions: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Spectral norm of A is one (not important, just normalization)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 smtClean="0">
                <a:latin typeface="Comic Sans MS" pitchFamily="66" charset="0"/>
              </a:rPr>
              <a:t>Frobenius</a:t>
            </a:r>
            <a:r>
              <a:rPr lang="en-US" altLang="en-US" sz="1600" dirty="0" smtClean="0">
                <a:latin typeface="Comic Sans MS" pitchFamily="66" charset="0"/>
              </a:rPr>
              <a:t> norm of A is at least 0.2 (not important, simplifies bounds).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 smtClean="0">
                <a:latin typeface="Comic Sans MS" pitchFamily="66" charset="0"/>
              </a:rPr>
              <a:t>Important:</a:t>
            </a:r>
            <a:r>
              <a:rPr lang="en-US" altLang="en-US" sz="1600" dirty="0" smtClean="0">
                <a:latin typeface="Comic Sans MS" pitchFamily="66" charset="0"/>
              </a:rPr>
              <a:t> Set </a:t>
            </a:r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-1981200" y="5649913"/>
            <a:ext cx="4572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itchFamily="66" charset="0"/>
              </a:rPr>
              <a:t>A stronger result for the spectral norm is proven by M. Rudelson and R. Vershynin (JACM ’07).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itchFamily="66" charset="0"/>
              </a:rPr>
              <a:t>Assume (for normalization) that ||A||</a:t>
            </a:r>
            <a:r>
              <a:rPr lang="en-US" altLang="en-US" sz="2400" baseline="-25000">
                <a:latin typeface="Comic Sans MS" pitchFamily="66" charset="0"/>
              </a:rPr>
              <a:t>2 </a:t>
            </a:r>
            <a:r>
              <a:rPr lang="en-US" altLang="en-US" sz="2400">
                <a:latin typeface="Comic Sans MS" pitchFamily="66" charset="0"/>
              </a:rPr>
              <a:t>= 1. If</a:t>
            </a:r>
          </a:p>
        </p:txBody>
      </p:sp>
      <p:sp>
        <p:nvSpPr>
          <p:cNvPr id="36870" name="Text Box 2052"/>
          <p:cNvSpPr txBox="1">
            <a:spLocks noChangeArrowheads="1"/>
          </p:cNvSpPr>
          <p:nvPr/>
        </p:nvSpPr>
        <p:spPr bwMode="auto">
          <a:xfrm>
            <a:off x="723900" y="4908550"/>
            <a:ext cx="822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>
                <a:latin typeface="Comic Sans MS" pitchFamily="66" charset="0"/>
              </a:rPr>
              <a:t>Then:</a:t>
            </a:r>
            <a:r>
              <a:rPr lang="en-US" altLang="en-US" sz="1600" dirty="0">
                <a:latin typeface="Comic Sans MS" pitchFamily="66" charset="0"/>
              </a:rPr>
              <a:t> for any </a:t>
            </a:r>
            <a:r>
              <a:rPr lang="en-US" altLang="en-US" sz="1400" dirty="0">
                <a:latin typeface="Comic Sans MS" pitchFamily="66" charset="0"/>
              </a:rPr>
              <a:t>0 </a:t>
            </a:r>
            <a:r>
              <a:rPr lang="en-US" altLang="en-US" sz="1600" dirty="0">
                <a:latin typeface="Symbol" pitchFamily="18" charset="2"/>
                <a:sym typeface="Symbol" pitchFamily="18" charset="2"/>
              </a:rPr>
              <a:t>&lt;</a:t>
            </a:r>
            <a:r>
              <a:rPr lang="en-US" altLang="en-US" sz="1400" dirty="0">
                <a:latin typeface="Comic Sans MS" pitchFamily="66" charset="0"/>
              </a:rPr>
              <a:t> </a:t>
            </a:r>
            <a:r>
              <a:rPr lang="en-US" altLang="en-US" sz="1600" dirty="0">
                <a:latin typeface="Symbol" pitchFamily="18" charset="2"/>
                <a:sym typeface="Symbol" pitchFamily="18" charset="2"/>
              </a:rPr>
              <a:t> &lt; 1, </a:t>
            </a:r>
            <a:r>
              <a:rPr lang="en-US" altLang="en-US" sz="1600" dirty="0">
                <a:latin typeface="Comic Sans MS" pitchFamily="66" charset="0"/>
                <a:sym typeface="Symbol" pitchFamily="18" charset="2"/>
              </a:rPr>
              <a:t>with probability at least </a:t>
            </a:r>
            <a:r>
              <a:rPr lang="en-US" altLang="en-US" sz="1600" dirty="0" smtClean="0">
                <a:latin typeface="Comic Sans MS" pitchFamily="66" charset="0"/>
                <a:sym typeface="Symbol" pitchFamily="18" charset="2"/>
              </a:rPr>
              <a:t>1 - </a:t>
            </a:r>
            <a:r>
              <a:rPr lang="el-GR" altLang="en-US" sz="1600" i="1" dirty="0" smtClean="0">
                <a:latin typeface="Comic Sans MS" pitchFamily="66" charset="0"/>
                <a:sym typeface="Symbol" pitchFamily="18" charset="2"/>
              </a:rPr>
              <a:t>δ</a:t>
            </a:r>
            <a:r>
              <a:rPr lang="en-US" altLang="en-US" sz="1600" dirty="0">
                <a:latin typeface="Comic Sans MS" pitchFamily="66" charset="0"/>
                <a:sym typeface="Symbol" pitchFamily="18" charset="2"/>
              </a:rPr>
              <a:t>,</a:t>
            </a:r>
            <a:endParaRPr lang="en-US" altLang="en-US" sz="1600" dirty="0">
              <a:latin typeface="Comic Sans MS" pitchFamily="66" charset="0"/>
            </a:endParaRPr>
          </a:p>
        </p:txBody>
      </p:sp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4057650"/>
            <a:ext cx="2897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337175"/>
            <a:ext cx="529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Special case: B = A</a:t>
            </a:r>
            <a:r>
              <a:rPr lang="en-US" altLang="en-US" sz="3200" baseline="30000" smtClean="0">
                <a:solidFill>
                  <a:schemeClr val="folHlink"/>
                </a:solidFill>
                <a:latin typeface="Comic Sans MS" pitchFamily="66" charset="0"/>
              </a:rPr>
              <a:t>T </a:t>
            </a:r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(cont’d)</a:t>
            </a:r>
            <a:endParaRPr lang="en-US" altLang="en-US" sz="3200" baseline="300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696913" y="2222500"/>
            <a:ext cx="8229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1" u="sng" dirty="0" smtClean="0">
                <a:latin typeface="Comic Sans MS" pitchFamily="66" charset="0"/>
              </a:rPr>
              <a:t>Notes: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The constants hidden in the big-Omega notation are small.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The proof is simple: 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an immediate application of an inequality derived by Oliveira (2010) for sums of random </a:t>
            </a:r>
            <a:r>
              <a:rPr lang="en-US" altLang="en-US" sz="1600" dirty="0" err="1" smtClean="0">
                <a:solidFill>
                  <a:schemeClr val="tx2"/>
                </a:solidFill>
                <a:latin typeface="Comic Sans MS" pitchFamily="66" charset="0"/>
              </a:rPr>
              <a:t>Hermitian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 matrices.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Similar results were first proven by </a:t>
            </a:r>
            <a:r>
              <a:rPr lang="en-US" altLang="en-US" sz="1600" dirty="0" err="1" smtClean="0">
                <a:latin typeface="Comic Sans MS" pitchFamily="66" charset="0"/>
              </a:rPr>
              <a:t>Rudelson</a:t>
            </a:r>
            <a:r>
              <a:rPr lang="en-US" altLang="en-US" sz="1600" dirty="0" smtClean="0">
                <a:latin typeface="Comic Sans MS" pitchFamily="66" charset="0"/>
              </a:rPr>
              <a:t>  &amp; </a:t>
            </a:r>
            <a:r>
              <a:rPr lang="en-US" altLang="en-US" sz="1600" dirty="0" err="1" smtClean="0">
                <a:latin typeface="Comic Sans MS" pitchFamily="66" charset="0"/>
              </a:rPr>
              <a:t>Vershynin</a:t>
            </a:r>
            <a:r>
              <a:rPr lang="en-US" altLang="en-US" sz="1600" dirty="0" smtClean="0">
                <a:latin typeface="Comic Sans MS" pitchFamily="66" charset="0"/>
              </a:rPr>
              <a:t> (2007) JACM, but the proofs were much more complicated.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We need a sufficiently large value of </a:t>
            </a:r>
            <a:r>
              <a:rPr lang="en-US" altLang="en-US" sz="1600" i="1" dirty="0" smtClean="0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,</a:t>
            </a:r>
            <a:r>
              <a:rPr lang="en-US" altLang="en-US" sz="1600" dirty="0" smtClean="0">
                <a:latin typeface="Comic Sans MS" pitchFamily="66" charset="0"/>
              </a:rPr>
              <a:t> otherwise the theorem </a:t>
            </a:r>
            <a:r>
              <a:rPr lang="en-US" altLang="en-US" sz="1600" b="1" dirty="0" smtClean="0">
                <a:latin typeface="Comic Sans MS" pitchFamily="66" charset="0"/>
              </a:rPr>
              <a:t>does not work</a:t>
            </a:r>
            <a:r>
              <a:rPr lang="en-US" altLang="en-US" sz="160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Special case: B = A</a:t>
            </a:r>
            <a:r>
              <a:rPr lang="en-US" altLang="en-US" sz="3200" baseline="30000" smtClean="0">
                <a:solidFill>
                  <a:schemeClr val="folHlink"/>
                </a:solidFill>
                <a:latin typeface="Comic Sans MS" pitchFamily="66" charset="0"/>
              </a:rPr>
              <a:t>T </a:t>
            </a:r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(cont’d)</a:t>
            </a:r>
            <a:endParaRPr lang="en-US" altLang="en-US" sz="3200" baseline="300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2300" y="4648200"/>
            <a:ext cx="82296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1" u="sng" dirty="0" smtClean="0">
                <a:latin typeface="Comic Sans MS" pitchFamily="66" charset="0"/>
              </a:rPr>
              <a:t>Open problems: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Non-trivial 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upper bounds for other unitarily invariant norms.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latin typeface="Comic Sans MS" pitchFamily="66" charset="0"/>
              </a:rPr>
              <a:t>E.g., </a:t>
            </a:r>
            <a:r>
              <a:rPr lang="en-US" altLang="en-US" sz="1600" dirty="0" err="1" smtClean="0">
                <a:latin typeface="Comic Sans MS" pitchFamily="66" charset="0"/>
              </a:rPr>
              <a:t>Schatten</a:t>
            </a:r>
            <a:r>
              <a:rPr lang="en-US" altLang="en-US" sz="1600" dirty="0" smtClean="0">
                <a:latin typeface="Comic Sans MS" pitchFamily="66" charset="0"/>
              </a:rPr>
              <a:t> </a:t>
            </a:r>
            <a:r>
              <a:rPr lang="en-US" altLang="en-US" sz="1600" i="1" dirty="0" smtClean="0">
                <a:latin typeface="Comic Sans MS" pitchFamily="66" charset="0"/>
              </a:rPr>
              <a:t>p</a:t>
            </a:r>
            <a:r>
              <a:rPr lang="en-US" altLang="en-US" sz="1600" dirty="0" smtClean="0">
                <a:latin typeface="Comic Sans MS" pitchFamily="66" charset="0"/>
              </a:rPr>
              <a:t>-norms for other values of </a:t>
            </a:r>
            <a:r>
              <a:rPr lang="en-US" altLang="en-US" sz="1600" i="1" dirty="0" smtClean="0">
                <a:latin typeface="Comic Sans MS" pitchFamily="66" charset="0"/>
              </a:rPr>
              <a:t>p</a:t>
            </a:r>
            <a:r>
              <a:rPr lang="en-US" altLang="en-US" sz="1600" dirty="0" smtClean="0">
                <a:latin typeface="Comic Sans MS" pitchFamily="66" charset="0"/>
              </a:rPr>
              <a:t>. Especially for </a:t>
            </a:r>
            <a:r>
              <a:rPr lang="en-US" altLang="en-US" sz="1600" i="1" dirty="0" smtClean="0">
                <a:latin typeface="Comic Sans MS" pitchFamily="66" charset="0"/>
              </a:rPr>
              <a:t>p </a:t>
            </a:r>
            <a:r>
              <a:rPr lang="en-US" altLang="en-US" sz="1600" dirty="0" smtClean="0">
                <a:latin typeface="Comic Sans MS" pitchFamily="66" charset="0"/>
              </a:rPr>
              <a:t>= 1 (trace norm).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Upper bounds for non-unitarily invariant norms that might be useful in practice.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6913" y="2222500"/>
            <a:ext cx="8229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1" u="sng" dirty="0" smtClean="0">
                <a:latin typeface="Comic Sans MS" pitchFamily="66" charset="0"/>
              </a:rPr>
              <a:t>Notes: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The constants hidden in the big-Omega notation are small.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The proof is simple: 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an immediate application of an inequality derived by Oliveira (2010) for sums of random </a:t>
            </a:r>
            <a:r>
              <a:rPr lang="en-US" altLang="en-US" sz="1600" dirty="0" err="1" smtClean="0">
                <a:solidFill>
                  <a:schemeClr val="tx2"/>
                </a:solidFill>
                <a:latin typeface="Comic Sans MS" pitchFamily="66" charset="0"/>
              </a:rPr>
              <a:t>Hermitian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 matrices.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Similar results were first proven by </a:t>
            </a:r>
            <a:r>
              <a:rPr lang="en-US" altLang="en-US" sz="1600" dirty="0" err="1" smtClean="0">
                <a:latin typeface="Comic Sans MS" pitchFamily="66" charset="0"/>
              </a:rPr>
              <a:t>Rudelson</a:t>
            </a:r>
            <a:r>
              <a:rPr lang="en-US" altLang="en-US" sz="1600" dirty="0" smtClean="0">
                <a:latin typeface="Comic Sans MS" pitchFamily="66" charset="0"/>
              </a:rPr>
              <a:t>  &amp; </a:t>
            </a:r>
            <a:r>
              <a:rPr lang="en-US" altLang="en-US" sz="1600" dirty="0" err="1" smtClean="0">
                <a:latin typeface="Comic Sans MS" pitchFamily="66" charset="0"/>
              </a:rPr>
              <a:t>Vershynin</a:t>
            </a:r>
            <a:r>
              <a:rPr lang="en-US" altLang="en-US" sz="1600" dirty="0" smtClean="0">
                <a:latin typeface="Comic Sans MS" pitchFamily="66" charset="0"/>
              </a:rPr>
              <a:t> (2007) JACM, but the proofs were much more complicated.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We need a sufficiently large value of </a:t>
            </a:r>
            <a:r>
              <a:rPr lang="en-US" altLang="en-US" sz="1600" i="1" dirty="0" smtClean="0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,</a:t>
            </a:r>
            <a:r>
              <a:rPr lang="en-US" altLang="en-US" sz="1600" dirty="0" smtClean="0">
                <a:latin typeface="Comic Sans MS" pitchFamily="66" charset="0"/>
              </a:rPr>
              <a:t> otherwise the theorem </a:t>
            </a:r>
            <a:r>
              <a:rPr lang="en-US" altLang="en-US" sz="1600" b="1" dirty="0" smtClean="0">
                <a:latin typeface="Comic Sans MS" pitchFamily="66" charset="0"/>
              </a:rPr>
              <a:t>does not work</a:t>
            </a:r>
            <a:r>
              <a:rPr lang="en-US" altLang="en-US" sz="160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Using a dense S </a:t>
            </a:r>
            <a:r>
              <a:rPr lang="en-US" altLang="en-US" sz="2200" smtClean="0">
                <a:solidFill>
                  <a:schemeClr val="folHlink"/>
                </a:solidFill>
                <a:latin typeface="Comic Sans MS" pitchFamily="66" charset="0"/>
              </a:rPr>
              <a:t>(instead of a sampling matrix…)</a:t>
            </a:r>
            <a:endParaRPr lang="en-US" altLang="en-US" sz="2200" baseline="300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696913" y="2222500"/>
            <a:ext cx="822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latin typeface="Comic Sans MS" pitchFamily="66" charset="0"/>
              </a:rPr>
              <a:t>We approximated the product AB as follows: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88975" y="3106738"/>
            <a:ext cx="8229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Recall that S is an </a:t>
            </a:r>
            <a:r>
              <a:rPr lang="en-US" altLang="en-US" sz="1600" i="1">
                <a:latin typeface="Comic Sans MS" pitchFamily="66" charset="0"/>
              </a:rPr>
              <a:t>n-by-c</a:t>
            </a:r>
            <a:r>
              <a:rPr lang="en-US" altLang="en-US" sz="1600">
                <a:latin typeface="Comic Sans MS" pitchFamily="66" charset="0"/>
              </a:rPr>
              <a:t> sparse matrix (one non-zero entry per column).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latin typeface="Comic Sans MS" pitchFamily="66" charset="0"/>
              </a:rPr>
              <a:t>Let’s replace S by a dense matrix, the random sign matrix:</a:t>
            </a:r>
            <a:endParaRPr lang="en-US" altLang="en-US" sz="1600">
              <a:latin typeface="Comic Sans MS" pitchFamily="66" charset="0"/>
            </a:endParaRP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614613"/>
            <a:ext cx="34051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3870325"/>
            <a:ext cx="27701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4248150"/>
            <a:ext cx="16271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4762500"/>
            <a:ext cx="435451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Using a dense S </a:t>
            </a:r>
            <a:r>
              <a:rPr lang="en-US" altLang="en-US" sz="2200" smtClean="0">
                <a:solidFill>
                  <a:schemeClr val="folHlink"/>
                </a:solidFill>
                <a:latin typeface="Comic Sans MS" pitchFamily="66" charset="0"/>
              </a:rPr>
              <a:t>(instead of a sampling matrix…)</a:t>
            </a:r>
            <a:endParaRPr lang="en-US" altLang="en-US" sz="2200" baseline="300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40966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696913" y="2222500"/>
            <a:ext cx="822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latin typeface="Comic Sans MS" pitchFamily="66" charset="0"/>
              </a:rPr>
              <a:t>We approximated the product AB as follows: </a:t>
            </a:r>
          </a:p>
        </p:txBody>
      </p:sp>
      <p:sp>
        <p:nvSpPr>
          <p:cNvPr id="40968" name="Text Box 5"/>
          <p:cNvSpPr txBox="1">
            <a:spLocks noChangeArrowheads="1"/>
          </p:cNvSpPr>
          <p:nvPr/>
        </p:nvSpPr>
        <p:spPr bwMode="auto">
          <a:xfrm>
            <a:off x="688975" y="3106738"/>
            <a:ext cx="8229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Recall that S is an </a:t>
            </a:r>
            <a:r>
              <a:rPr lang="en-US" altLang="en-US" sz="1600" i="1">
                <a:latin typeface="Comic Sans MS" pitchFamily="66" charset="0"/>
              </a:rPr>
              <a:t>n-by-c</a:t>
            </a:r>
            <a:r>
              <a:rPr lang="en-US" altLang="en-US" sz="1600">
                <a:latin typeface="Comic Sans MS" pitchFamily="66" charset="0"/>
              </a:rPr>
              <a:t> sparse matrix (one non-zero entry per column).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latin typeface="Comic Sans MS" pitchFamily="66" charset="0"/>
              </a:rPr>
              <a:t>Let’s replace S by a dense matrix, the random sign matrix:</a:t>
            </a:r>
            <a:endParaRPr lang="en-US" altLang="en-US" sz="1600">
              <a:latin typeface="Comic Sans MS" pitchFamily="66" charset="0"/>
            </a:endParaRPr>
          </a:p>
        </p:txBody>
      </p:sp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614613"/>
            <a:ext cx="34051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3870325"/>
            <a:ext cx="27701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 Box 5"/>
          <p:cNvSpPr txBox="1">
            <a:spLocks noChangeArrowheads="1"/>
          </p:cNvSpPr>
          <p:nvPr/>
        </p:nvSpPr>
        <p:spPr bwMode="auto">
          <a:xfrm>
            <a:off x="652463" y="4530725"/>
            <a:ext cx="6080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If</a:t>
            </a:r>
          </a:p>
        </p:txBody>
      </p:sp>
      <p:sp>
        <p:nvSpPr>
          <p:cNvPr id="40972" name="Text Box 5"/>
          <p:cNvSpPr txBox="1">
            <a:spLocks noChangeArrowheads="1"/>
          </p:cNvSpPr>
          <p:nvPr/>
        </p:nvSpPr>
        <p:spPr bwMode="auto">
          <a:xfrm>
            <a:off x="671513" y="5218113"/>
            <a:ext cx="76469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then, with high probability </a:t>
            </a:r>
            <a:r>
              <a:rPr lang="en-US" altLang="en-US" sz="1200">
                <a:latin typeface="Comic Sans MS" pitchFamily="66" charset="0"/>
              </a:rPr>
              <a:t>(see Theorem 3.1 in Magen &amp; Zouzias SODA 2012)</a:t>
            </a:r>
          </a:p>
        </p:txBody>
      </p:sp>
      <p:sp>
        <p:nvSpPr>
          <p:cNvPr id="40973" name="TextBox 1"/>
          <p:cNvSpPr txBox="1">
            <a:spLocks noChangeArrowheads="1"/>
          </p:cNvSpPr>
          <p:nvPr/>
        </p:nvSpPr>
        <p:spPr bwMode="auto">
          <a:xfrm>
            <a:off x="6783388" y="4019550"/>
            <a:ext cx="213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mic Sans MS" pitchFamily="66" charset="0"/>
              </a:rPr>
              <a:t>st</a:t>
            </a:r>
            <a:r>
              <a:rPr lang="en-US" altLang="en-US" sz="1400">
                <a:latin typeface="Comic Sans MS" pitchFamily="66" charset="0"/>
              </a:rPr>
              <a:t>(A)</a:t>
            </a:r>
            <a:r>
              <a:rPr lang="en-US" altLang="en-US" sz="1400" b="1">
                <a:latin typeface="Comic Sans MS" pitchFamily="66" charset="0"/>
              </a:rPr>
              <a:t>: </a:t>
            </a:r>
            <a:r>
              <a:rPr lang="en-US" altLang="en-US" sz="1400">
                <a:latin typeface="Comic Sans MS" pitchFamily="66" charset="0"/>
              </a:rPr>
              <a:t>stable rank of A</a:t>
            </a:r>
            <a:endParaRPr lang="en-US" altLang="en-US" sz="1400" b="1">
              <a:latin typeface="Comic Sans MS" pitchFamily="66" charset="0"/>
            </a:endParaRPr>
          </a:p>
        </p:txBody>
      </p:sp>
      <p:cxnSp>
        <p:nvCxnSpPr>
          <p:cNvPr id="40974" name="Straight Arrow Connector 3"/>
          <p:cNvCxnSpPr>
            <a:cxnSpLocks noChangeShapeType="1"/>
            <a:stCxn id="40973" idx="1"/>
          </p:cNvCxnSpPr>
          <p:nvPr/>
        </p:nvCxnSpPr>
        <p:spPr bwMode="auto">
          <a:xfrm flipH="1">
            <a:off x="4494213" y="4173538"/>
            <a:ext cx="2289175" cy="706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59438"/>
            <a:ext cx="56911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Using a dense S </a:t>
            </a:r>
            <a:r>
              <a:rPr lang="en-US" altLang="en-US" sz="2200" smtClean="0">
                <a:solidFill>
                  <a:schemeClr val="folHlink"/>
                </a:solidFill>
                <a:latin typeface="Comic Sans MS" pitchFamily="66" charset="0"/>
              </a:rPr>
              <a:t>(instead of a sampling matrix…)</a:t>
            </a:r>
            <a:br>
              <a:rPr lang="en-US" altLang="en-US" sz="2200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en-US" altLang="en-US" sz="2200" smtClean="0">
                <a:solidFill>
                  <a:schemeClr val="folHlink"/>
                </a:solidFill>
                <a:latin typeface="Comic Sans MS" pitchFamily="66" charset="0"/>
              </a:rPr>
              <a:t>(and focusing on B = A</a:t>
            </a:r>
            <a:r>
              <a:rPr lang="en-US" altLang="en-US" sz="2200" baseline="30000" smtClean="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en-US" altLang="en-US" sz="2200" smtClean="0">
                <a:solidFill>
                  <a:schemeClr val="folHlink"/>
                </a:solidFill>
                <a:latin typeface="Comic Sans MS" pitchFamily="66" charset="0"/>
              </a:rPr>
              <a:t>, normalized)</a:t>
            </a:r>
            <a:endParaRPr lang="en-US" altLang="en-US" sz="2200" baseline="300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96913" y="2222500"/>
            <a:ext cx="822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latin typeface="Comic Sans MS" pitchFamily="66" charset="0"/>
              </a:rPr>
              <a:t>Approximate the product AA</a:t>
            </a:r>
            <a:r>
              <a:rPr lang="en-US" altLang="en-US" sz="1600" b="1" u="sng" baseline="30000">
                <a:latin typeface="Comic Sans MS" pitchFamily="66" charset="0"/>
              </a:rPr>
              <a:t>T</a:t>
            </a:r>
            <a:r>
              <a:rPr lang="en-US" altLang="en-US" sz="1600" baseline="300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(assuming that the spectral norm of A is one)</a:t>
            </a:r>
            <a:r>
              <a:rPr lang="en-US" altLang="en-US" sz="1600">
                <a:latin typeface="Comic Sans MS" pitchFamily="66" charset="0"/>
              </a:rPr>
              <a:t>: 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688975" y="3106738"/>
            <a:ext cx="8229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latin typeface="Comic Sans MS" pitchFamily="66" charset="0"/>
              </a:rPr>
              <a:t>Let S by a dense matrix, the random sign matrix:</a:t>
            </a:r>
            <a:endParaRPr lang="en-US" altLang="en-US" sz="1600">
              <a:latin typeface="Comic Sans MS" pitchFamily="66" charset="0"/>
            </a:endParaRPr>
          </a:p>
        </p:txBody>
      </p:sp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524250"/>
            <a:ext cx="27701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652463" y="4530725"/>
            <a:ext cx="6080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If</a:t>
            </a:r>
          </a:p>
        </p:txBody>
      </p:sp>
      <p:sp>
        <p:nvSpPr>
          <p:cNvPr id="41993" name="Text Box 5"/>
          <p:cNvSpPr txBox="1">
            <a:spLocks noChangeArrowheads="1"/>
          </p:cNvSpPr>
          <p:nvPr/>
        </p:nvSpPr>
        <p:spPr bwMode="auto">
          <a:xfrm>
            <a:off x="671513" y="5218113"/>
            <a:ext cx="76469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then, with high probability:</a:t>
            </a:r>
            <a:endParaRPr lang="en-US" altLang="en-US" sz="1200">
              <a:latin typeface="Comic Sans MS" pitchFamily="66" charset="0"/>
            </a:endParaRPr>
          </a:p>
        </p:txBody>
      </p:sp>
      <p:pic>
        <p:nvPicPr>
          <p:cNvPr id="41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2590800"/>
            <a:ext cx="357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627688"/>
            <a:ext cx="529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4524375"/>
            <a:ext cx="21224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09600" y="2060575"/>
            <a:ext cx="8131175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mic Sans MS" pitchFamily="66" charset="0"/>
              </a:rPr>
              <a:t>     Randomized algorithms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Comic Sans MS" pitchFamily="66" charset="0"/>
              </a:rPr>
              <a:t> By (carefully) </a:t>
            </a: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sampling rows/columns of a matrix</a:t>
            </a:r>
            <a:r>
              <a:rPr lang="en-US" altLang="en-US" sz="1400">
                <a:latin typeface="Comic Sans MS" pitchFamily="66" charset="0"/>
              </a:rPr>
              <a:t>, we can construct new, smaller matrices that are close to the original matrix (w.r.t. matrix norms) with high probability. 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Comic Sans MS" pitchFamily="66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600">
              <a:latin typeface="Comic Sans MS" pitchFamily="66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Comic Sans MS" pitchFamily="66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>
              <a:latin typeface="Comic Sans MS" pitchFamily="66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Comic Sans MS" pitchFamily="66" charset="0"/>
              </a:rPr>
              <a:t> By </a:t>
            </a: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preprocessing the matrix using random projections</a:t>
            </a:r>
            <a:r>
              <a:rPr lang="en-US" altLang="en-US" sz="1400">
                <a:latin typeface="Comic Sans MS" pitchFamily="66" charset="0"/>
              </a:rPr>
              <a:t>, we can sample rows/columns much less carefully (uniformly at random) and still get nice bounds with high probability. 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mic Sans MS" pitchFamily="66" charset="0"/>
              </a:rPr>
              <a:t>Matrix perturbation theory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400">
                <a:latin typeface="Comic Sans MS" pitchFamily="66" charset="0"/>
              </a:rPr>
              <a:t>The resulting smaller matrices behave similarly (in terms of singular values and singular vectors) to the original matrices thanks to the norm bounds.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US" altLang="en-US" sz="1600" b="1">
                <a:latin typeface="Comic Sans MS" pitchFamily="66" charset="0"/>
              </a:rPr>
              <a:t>Structural results that “decouple” the “randomized” part from the “matrix perturbation” part are important in the analyses of such algorithms.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RandNLA: sampling rows/columns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3173413"/>
            <a:ext cx="21320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0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521075"/>
            <a:ext cx="3048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4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3133725"/>
            <a:ext cx="183038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Using a dense S </a:t>
            </a:r>
            <a:r>
              <a:rPr lang="en-US" altLang="en-US" sz="2200" smtClean="0">
                <a:solidFill>
                  <a:schemeClr val="folHlink"/>
                </a:solidFill>
                <a:latin typeface="Comic Sans MS" pitchFamily="66" charset="0"/>
              </a:rPr>
              <a:t>(instead of a sampling matrix…)</a:t>
            </a:r>
            <a:br>
              <a:rPr lang="en-US" altLang="en-US" sz="2200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en-US" altLang="en-US" sz="2200" smtClean="0">
                <a:solidFill>
                  <a:schemeClr val="folHlink"/>
                </a:solidFill>
                <a:latin typeface="Comic Sans MS" pitchFamily="66" charset="0"/>
              </a:rPr>
              <a:t>(and focusing on B = A</a:t>
            </a:r>
            <a:r>
              <a:rPr lang="en-US" altLang="en-US" sz="2200" baseline="30000" smtClean="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en-US" altLang="en-US" sz="2200" smtClean="0">
                <a:solidFill>
                  <a:schemeClr val="folHlink"/>
                </a:solidFill>
                <a:latin typeface="Comic Sans MS" pitchFamily="66" charset="0"/>
              </a:rPr>
              <a:t>, normalized)</a:t>
            </a:r>
            <a:endParaRPr lang="en-US" altLang="en-US" sz="2200" baseline="300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96913" y="2222500"/>
            <a:ext cx="822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latin typeface="Comic Sans MS" pitchFamily="66" charset="0"/>
              </a:rPr>
              <a:t>Approximate the product AA</a:t>
            </a:r>
            <a:r>
              <a:rPr lang="en-US" altLang="en-US" sz="1600" b="1" u="sng" baseline="30000">
                <a:latin typeface="Comic Sans MS" pitchFamily="66" charset="0"/>
              </a:rPr>
              <a:t>T</a:t>
            </a:r>
            <a:r>
              <a:rPr lang="en-US" altLang="en-US" sz="1600" baseline="300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(assuming that the spectral norm of A is one)</a:t>
            </a:r>
            <a:r>
              <a:rPr lang="en-US" altLang="en-US" sz="1600">
                <a:latin typeface="Comic Sans MS" pitchFamily="66" charset="0"/>
              </a:rPr>
              <a:t>: </a:t>
            </a: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88975" y="3106738"/>
            <a:ext cx="8229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latin typeface="Comic Sans MS" pitchFamily="66" charset="0"/>
              </a:rPr>
              <a:t>Let S by a dense matrix, the random sign matrix:</a:t>
            </a:r>
            <a:endParaRPr lang="en-US" altLang="en-US" sz="1600">
              <a:latin typeface="Comic Sans MS" pitchFamily="66" charset="0"/>
            </a:endParaRPr>
          </a:p>
        </p:txBody>
      </p:sp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524250"/>
            <a:ext cx="27701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652463" y="4530725"/>
            <a:ext cx="6080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If</a:t>
            </a:r>
          </a:p>
        </p:txBody>
      </p:sp>
      <p:sp>
        <p:nvSpPr>
          <p:cNvPr id="43017" name="Text Box 5"/>
          <p:cNvSpPr txBox="1">
            <a:spLocks noChangeArrowheads="1"/>
          </p:cNvSpPr>
          <p:nvPr/>
        </p:nvSpPr>
        <p:spPr bwMode="auto">
          <a:xfrm>
            <a:off x="671513" y="5218113"/>
            <a:ext cx="76469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then, with high probability:</a:t>
            </a:r>
            <a:endParaRPr lang="en-US" altLang="en-US" sz="1200">
              <a:latin typeface="Comic Sans MS" pitchFamily="66" charset="0"/>
            </a:endParaRPr>
          </a:p>
        </p:txBody>
      </p:sp>
      <p:pic>
        <p:nvPicPr>
          <p:cNvPr id="43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2590800"/>
            <a:ext cx="357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627688"/>
            <a:ext cx="529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4524375"/>
            <a:ext cx="21224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Box 1"/>
          <p:cNvSpPr txBox="1">
            <a:spLocks noChangeArrowheads="1"/>
          </p:cNvSpPr>
          <p:nvPr/>
        </p:nvSpPr>
        <p:spPr bwMode="auto">
          <a:xfrm>
            <a:off x="6219825" y="4313238"/>
            <a:ext cx="2300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Comic Sans MS" pitchFamily="66" charset="0"/>
              </a:rPr>
              <a:t>Similar structure with the sparse S case; some differences in the ln factor</a:t>
            </a:r>
          </a:p>
        </p:txBody>
      </p:sp>
      <p:cxnSp>
        <p:nvCxnSpPr>
          <p:cNvPr id="43022" name="Straight Arrow Connector 3"/>
          <p:cNvCxnSpPr>
            <a:cxnSpLocks noChangeShapeType="1"/>
            <a:stCxn id="43021" idx="1"/>
            <a:endCxn id="43020" idx="3"/>
          </p:cNvCxnSpPr>
          <p:nvPr/>
        </p:nvCxnSpPr>
        <p:spPr bwMode="auto">
          <a:xfrm flipH="1">
            <a:off x="5667375" y="4635500"/>
            <a:ext cx="552450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Using a dense S (cont’d)</a:t>
            </a:r>
            <a:endParaRPr lang="en-US" altLang="en-US" sz="2200" baseline="300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22238" y="2306638"/>
            <a:ext cx="8869362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600" b="1" u="sng" dirty="0" smtClean="0">
                <a:latin typeface="Comic Sans MS" pitchFamily="66" charset="0"/>
              </a:rPr>
              <a:t>Comments:</a:t>
            </a:r>
          </a:p>
          <a:p>
            <a:pPr marL="285750" indent="-285750" eaLnBrk="1" hangingPunct="1">
              <a:spcBef>
                <a:spcPct val="50000"/>
              </a:spcBef>
              <a:buClrTx/>
              <a:buSzTx/>
              <a:defRPr/>
            </a:pPr>
            <a:endParaRPr lang="en-US" altLang="en-US" sz="1600" dirty="0" smtClean="0">
              <a:latin typeface="Comic Sans MS" pitchFamily="66" charset="0"/>
            </a:endParaRPr>
          </a:p>
          <a:p>
            <a:pPr marL="285750" indent="-28575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 smtClean="0">
                <a:latin typeface="Comic Sans MS" pitchFamily="66" charset="0"/>
              </a:rPr>
              <a:t>This matrix multiplication approximation is oblivious to the input matrices A and B.</a:t>
            </a:r>
          </a:p>
          <a:p>
            <a:pPr marL="285750" indent="-28575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Reminiscent of 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random projections and the Johnson-</a:t>
            </a:r>
            <a:r>
              <a:rPr lang="en-US" altLang="en-US" sz="1600" dirty="0" err="1" smtClean="0">
                <a:solidFill>
                  <a:schemeClr val="tx2"/>
                </a:solidFill>
                <a:latin typeface="Comic Sans MS" pitchFamily="66" charset="0"/>
              </a:rPr>
              <a:t>Lindenstrauss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 (JL) transform.</a:t>
            </a:r>
          </a:p>
          <a:p>
            <a:pPr marL="285750" indent="-28575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Bounds for the </a:t>
            </a:r>
            <a:r>
              <a:rPr lang="en-US" altLang="en-US" sz="1600" dirty="0" err="1" smtClean="0">
                <a:solidFill>
                  <a:schemeClr val="tx2"/>
                </a:solidFill>
                <a:latin typeface="Comic Sans MS" pitchFamily="66" charset="0"/>
              </a:rPr>
              <a:t>Frobenius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 norm are easier to prove</a:t>
            </a:r>
            <a:r>
              <a:rPr lang="en-US" altLang="en-US" sz="1600" dirty="0" smtClean="0">
                <a:latin typeface="Comic Sans MS" pitchFamily="66" charset="0"/>
              </a:rPr>
              <a:t> and are very similar to the case where S is just a sampling matrix.</a:t>
            </a:r>
          </a:p>
          <a:p>
            <a:pPr marL="285750" indent="-28575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We need a 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sufficiently large value for </a:t>
            </a:r>
            <a:r>
              <a:rPr lang="en-US" altLang="en-US" sz="1600" i="1" dirty="0" smtClean="0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en-US" altLang="en-US" sz="1600" dirty="0" smtClean="0">
                <a:latin typeface="Comic Sans MS" pitchFamily="66" charset="0"/>
              </a:rPr>
              <a:t>, otherwise the (spectral norm) theorem does not hold.</a:t>
            </a:r>
          </a:p>
          <a:p>
            <a:pPr marL="285750" indent="-28575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It holds for arbitrary A and B (not just B = A</a:t>
            </a:r>
            <a:r>
              <a:rPr lang="en-US" altLang="en-US" sz="1600" baseline="30000" dirty="0" smtClean="0">
                <a:latin typeface="Comic Sans MS" pitchFamily="66" charset="0"/>
              </a:rPr>
              <a:t>T</a:t>
            </a:r>
            <a:r>
              <a:rPr lang="en-US" altLang="en-US" sz="1600" dirty="0" smtClean="0">
                <a:latin typeface="Comic Sans MS" pitchFamily="66" charset="0"/>
              </a:rPr>
              <a:t>); the sampling-based approach should also be generalizable to arbitrary A and 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Using a dense S (cont’d)</a:t>
            </a:r>
            <a:endParaRPr lang="en-US" altLang="en-US" sz="2200" baseline="300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2254250"/>
            <a:ext cx="8353425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1" u="sng" dirty="0" smtClean="0">
                <a:latin typeface="Comic Sans MS" pitchFamily="66" charset="0"/>
              </a:rPr>
              <a:t>Other choices for dense matrices S?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Why bother with a sign matrix?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dirty="0">
                <a:latin typeface="Comic Sans MS" pitchFamily="66" charset="0"/>
              </a:rPr>
              <a:t>(</a:t>
            </a:r>
            <a:r>
              <a:rPr lang="en-US" altLang="en-US" sz="1400" dirty="0" smtClean="0">
                <a:latin typeface="Comic Sans MS" pitchFamily="66" charset="0"/>
              </a:rPr>
              <a:t>Computing the product AS and S</a:t>
            </a:r>
            <a:r>
              <a:rPr lang="en-US" altLang="en-US" sz="1400" baseline="30000" dirty="0" smtClean="0">
                <a:latin typeface="Comic Sans MS" pitchFamily="66" charset="0"/>
              </a:rPr>
              <a:t>T</a:t>
            </a:r>
            <a:r>
              <a:rPr lang="en-US" altLang="en-US" sz="1400" dirty="0" smtClean="0">
                <a:latin typeface="Comic Sans MS" pitchFamily="66" charset="0"/>
              </a:rPr>
              <a:t>B is somewhat slow, taking O(</a:t>
            </a:r>
            <a:r>
              <a:rPr lang="en-US" altLang="en-US" sz="1400" i="1" dirty="0" err="1" smtClean="0">
                <a:latin typeface="Comic Sans MS" pitchFamily="66" charset="0"/>
              </a:rPr>
              <a:t>mnc</a:t>
            </a:r>
            <a:r>
              <a:rPr lang="en-US" altLang="en-US" sz="1400" dirty="0" smtClean="0">
                <a:latin typeface="Comic Sans MS" pitchFamily="66" charset="0"/>
              </a:rPr>
              <a:t>) and O(</a:t>
            </a:r>
            <a:r>
              <a:rPr lang="en-US" altLang="en-US" sz="1400" i="1" dirty="0" err="1" smtClean="0">
                <a:latin typeface="Comic Sans MS" pitchFamily="66" charset="0"/>
              </a:rPr>
              <a:t>pnc</a:t>
            </a:r>
            <a:r>
              <a:rPr lang="en-US" altLang="en-US" sz="1400" dirty="0" smtClean="0">
                <a:latin typeface="Comic Sans MS" pitchFamily="66" charset="0"/>
              </a:rPr>
              <a:t>) time.)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6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1" dirty="0" smtClean="0">
                <a:latin typeface="Comic Sans MS" pitchFamily="66" charset="0"/>
              </a:rPr>
              <a:t>Similar</a:t>
            </a:r>
            <a:r>
              <a:rPr lang="en-US" altLang="en-US" sz="1600" dirty="0" smtClean="0">
                <a:latin typeface="Comic Sans MS" pitchFamily="66" charset="0"/>
              </a:rPr>
              <a:t> bounds are known for better, i.e., 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computationally more efficient</a:t>
            </a:r>
            <a:r>
              <a:rPr lang="en-US" altLang="en-US" sz="1600" dirty="0" smtClean="0">
                <a:latin typeface="Comic Sans MS" pitchFamily="66" charset="0"/>
              </a:rPr>
              <a:t>, choices of “random projection” matrices S, most notably: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When S is the so-called 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subsampled </a:t>
            </a:r>
            <a:r>
              <a:rPr lang="en-US" altLang="en-US" sz="1600" dirty="0" err="1" smtClean="0">
                <a:solidFill>
                  <a:schemeClr val="tx2"/>
                </a:solidFill>
                <a:latin typeface="Comic Sans MS" pitchFamily="66" charset="0"/>
              </a:rPr>
              <a:t>Hadamard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 Transform Matrix</a:t>
            </a:r>
            <a:r>
              <a:rPr lang="en-US" altLang="en-US" sz="1600" dirty="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latin typeface="Comic Sans MS" pitchFamily="66" charset="0"/>
              </a:rPr>
              <a:t>(much faster; avoids full matrix-matrix multiplication; see </a:t>
            </a:r>
            <a:r>
              <a:rPr lang="en-US" altLang="en-US" sz="1400" dirty="0" err="1" smtClean="0">
                <a:latin typeface="Comic Sans MS" pitchFamily="66" charset="0"/>
              </a:rPr>
              <a:t>Sarlos</a:t>
            </a:r>
            <a:r>
              <a:rPr lang="en-US" altLang="en-US" sz="1400" dirty="0" smtClean="0">
                <a:latin typeface="Comic Sans MS" pitchFamily="66" charset="0"/>
              </a:rPr>
              <a:t> FOCS 2006 and </a:t>
            </a:r>
            <a:r>
              <a:rPr lang="en-US" altLang="en-US" sz="1400" dirty="0" err="1" smtClean="0">
                <a:latin typeface="Comic Sans MS" pitchFamily="66" charset="0"/>
              </a:rPr>
              <a:t>Drineas</a:t>
            </a:r>
            <a:r>
              <a:rPr lang="en-US" altLang="en-US" sz="1400" dirty="0" smtClean="0">
                <a:latin typeface="Comic Sans MS" pitchFamily="66" charset="0"/>
              </a:rPr>
              <a:t> et al. (2011) </a:t>
            </a:r>
            <a:r>
              <a:rPr lang="en-US" altLang="en-US" sz="1400" dirty="0" err="1" smtClean="0">
                <a:latin typeface="Comic Sans MS" pitchFamily="66" charset="0"/>
              </a:rPr>
              <a:t>Num</a:t>
            </a:r>
            <a:r>
              <a:rPr lang="en-US" altLang="en-US" sz="1400" dirty="0" smtClean="0">
                <a:latin typeface="Comic Sans MS" pitchFamily="66" charset="0"/>
              </a:rPr>
              <a:t> Math)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When S is the 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ultra-sparse projection matrix of Clarkson &amp; Woodruff STOC 2013.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latin typeface="Comic Sans MS" pitchFamily="66" charset="0"/>
              </a:rPr>
              <a:t>(the matrix multiplication result appears in Mahoney &amp; </a:t>
            </a:r>
            <a:r>
              <a:rPr lang="en-US" altLang="en-US" sz="1400" dirty="0" err="1" smtClean="0">
                <a:latin typeface="Comic Sans MS" pitchFamily="66" charset="0"/>
              </a:rPr>
              <a:t>Meng</a:t>
            </a:r>
            <a:r>
              <a:rPr lang="en-US" altLang="en-US" sz="1400" dirty="0" smtClean="0">
                <a:latin typeface="Comic Sans MS" pitchFamily="66" charset="0"/>
              </a:rPr>
              <a:t> STOC 2013).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5091113"/>
            <a:ext cx="529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617538"/>
            <a:ext cx="8339138" cy="1143000"/>
          </a:xfrm>
        </p:spPr>
        <p:txBody>
          <a:bodyPr/>
          <a:lstStyle/>
          <a:p>
            <a:pPr eaLnBrk="1" hangingPunct="1"/>
            <a:r>
              <a:rPr lang="en-US" altLang="en-US" sz="3200" b="1" u="sng" smtClean="0">
                <a:solidFill>
                  <a:schemeClr val="folHlink"/>
                </a:solidFill>
                <a:latin typeface="Comic Sans MS" pitchFamily="66" charset="0"/>
              </a:rPr>
              <a:t>Recap:</a:t>
            </a:r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 approximating matrix multiplication</a:t>
            </a:r>
            <a:endParaRPr lang="en-US" altLang="en-US" sz="2200" baseline="300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25400" y="2209800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17513" y="2222500"/>
            <a:ext cx="822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latin typeface="Comic Sans MS" pitchFamily="66" charset="0"/>
              </a:rPr>
              <a:t>We approximated the product AB as follows: 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409575" y="3230563"/>
            <a:ext cx="84550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Let S be a </a:t>
            </a:r>
            <a:r>
              <a:rPr lang="en-US" altLang="en-US" sz="1600" b="1" u="sng">
                <a:latin typeface="Comic Sans MS" pitchFamily="66" charset="0"/>
              </a:rPr>
              <a:t>sampling</a:t>
            </a:r>
            <a:r>
              <a:rPr lang="en-US" altLang="en-US" sz="1600">
                <a:latin typeface="Comic Sans MS" pitchFamily="66" charset="0"/>
              </a:rPr>
              <a:t> matrix (</a:t>
            </a:r>
            <a:r>
              <a:rPr lang="en-US" altLang="en-US" sz="1600" b="1" u="sng">
                <a:latin typeface="Comic Sans MS" pitchFamily="66" charset="0"/>
              </a:rPr>
              <a:t>actual columns from A and rows from B are selected</a:t>
            </a:r>
            <a:r>
              <a:rPr lang="en-US" altLang="en-US" sz="1600">
                <a:latin typeface="Comic Sans MS" pitchFamily="66" charset="0"/>
              </a:rPr>
              <a:t>):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We need to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carefully sample columns of A (rows of B)</a:t>
            </a:r>
            <a:r>
              <a:rPr lang="en-US" altLang="en-US" sz="1600">
                <a:latin typeface="Comic Sans MS" pitchFamily="66" charset="0"/>
              </a:rPr>
              <a:t> with probabilities that depend on their norms in order to get “good” bounds of the following form:</a:t>
            </a:r>
          </a:p>
        </p:txBody>
      </p:sp>
      <p:pic>
        <p:nvPicPr>
          <p:cNvPr id="460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614613"/>
            <a:ext cx="34051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30"/>
          <p:cNvSpPr txBox="1">
            <a:spLocks noChangeArrowheads="1"/>
          </p:cNvSpPr>
          <p:nvPr/>
        </p:nvSpPr>
        <p:spPr bwMode="auto">
          <a:xfrm>
            <a:off x="2754313" y="5999163"/>
            <a:ext cx="3935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Holds with probability at least 1-</a:t>
            </a:r>
            <a:r>
              <a:rPr lang="el-GR" altLang="en-US" sz="1400">
                <a:latin typeface="Comic Sans MS" pitchFamily="66" charset="0"/>
              </a:rPr>
              <a:t>δ</a:t>
            </a:r>
            <a:r>
              <a:rPr lang="en-US" altLang="en-US" sz="1400">
                <a:latin typeface="Comic Sans MS" pitchFamily="66" charset="0"/>
              </a:rPr>
              <a:t> by setting  </a:t>
            </a:r>
          </a:p>
        </p:txBody>
      </p:sp>
      <p:sp>
        <p:nvSpPr>
          <p:cNvPr id="46089" name="Right Arrow 31"/>
          <p:cNvSpPr>
            <a:spLocks noChangeArrowheads="1"/>
          </p:cNvSpPr>
          <p:nvPr/>
        </p:nvSpPr>
        <p:spPr bwMode="auto">
          <a:xfrm rot="-5400000">
            <a:off x="6077744" y="5749131"/>
            <a:ext cx="361950" cy="115888"/>
          </a:xfrm>
          <a:prstGeom prst="rightArrow">
            <a:avLst>
              <a:gd name="adj1" fmla="val 50000"/>
              <a:gd name="adj2" fmla="val 494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4609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271963"/>
            <a:ext cx="75612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5865813"/>
            <a:ext cx="2159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5897563"/>
            <a:ext cx="16494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091113"/>
            <a:ext cx="529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617538"/>
            <a:ext cx="8339138" cy="1143000"/>
          </a:xfrm>
        </p:spPr>
        <p:txBody>
          <a:bodyPr/>
          <a:lstStyle/>
          <a:p>
            <a:pPr eaLnBrk="1" hangingPunct="1"/>
            <a:r>
              <a:rPr lang="en-US" altLang="en-US" sz="3200" b="1" u="sng" smtClean="0">
                <a:solidFill>
                  <a:schemeClr val="folHlink"/>
                </a:solidFill>
                <a:latin typeface="Comic Sans MS" pitchFamily="66" charset="0"/>
              </a:rPr>
              <a:t>Recap:</a:t>
            </a:r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 approximating matrix multiplication</a:t>
            </a:r>
            <a:endParaRPr lang="en-US" altLang="en-US" sz="2200" baseline="300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696913" y="2222500"/>
            <a:ext cx="822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latin typeface="Comic Sans MS" pitchFamily="66" charset="0"/>
              </a:rPr>
              <a:t>Alternatively, we approximated the product AB as follows: </a:t>
            </a: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688975" y="3230563"/>
            <a:ext cx="84550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Now S is a </a:t>
            </a:r>
            <a:r>
              <a:rPr lang="en-US" altLang="en-US" sz="1600" b="1" u="sng">
                <a:latin typeface="Comic Sans MS" pitchFamily="66" charset="0"/>
              </a:rPr>
              <a:t>random projection</a:t>
            </a:r>
            <a:r>
              <a:rPr lang="en-US" altLang="en-US" sz="1600">
                <a:latin typeface="Comic Sans MS" pitchFamily="66" charset="0"/>
              </a:rPr>
              <a:t> matrix (</a:t>
            </a:r>
            <a:r>
              <a:rPr lang="en-US" altLang="en-US" sz="1600" b="1" u="sng">
                <a:latin typeface="Comic Sans MS" pitchFamily="66" charset="0"/>
              </a:rPr>
              <a:t>linear combinations of columns of A and rows of B are formed</a:t>
            </a:r>
            <a:r>
              <a:rPr lang="en-US" altLang="en-US" sz="1600">
                <a:latin typeface="Comic Sans MS" pitchFamily="66" charset="0"/>
              </a:rPr>
              <a:t>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Oblivious to the actual input matrices A and B !</a:t>
            </a:r>
          </a:p>
        </p:txBody>
      </p:sp>
      <p:pic>
        <p:nvPicPr>
          <p:cNvPr id="471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614613"/>
            <a:ext cx="34051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Box 11"/>
          <p:cNvSpPr txBox="1">
            <a:spLocks noChangeArrowheads="1"/>
          </p:cNvSpPr>
          <p:nvPr/>
        </p:nvSpPr>
        <p:spPr bwMode="auto">
          <a:xfrm>
            <a:off x="2422525" y="6069013"/>
            <a:ext cx="346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Holds with high probability by setting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(for the random sign matrix)  </a:t>
            </a:r>
          </a:p>
        </p:txBody>
      </p:sp>
      <p:sp>
        <p:nvSpPr>
          <p:cNvPr id="47114" name="Right Arrow 7"/>
          <p:cNvSpPr>
            <a:spLocks noChangeArrowheads="1"/>
          </p:cNvSpPr>
          <p:nvPr/>
        </p:nvSpPr>
        <p:spPr bwMode="auto">
          <a:xfrm rot="-5400000">
            <a:off x="6356350" y="5716588"/>
            <a:ext cx="361950" cy="114300"/>
          </a:xfrm>
          <a:prstGeom prst="rightArrow">
            <a:avLst>
              <a:gd name="adj1" fmla="val 50000"/>
              <a:gd name="adj2" fmla="val 501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271963"/>
            <a:ext cx="75612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8738" y="1887825"/>
            <a:ext cx="9063037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>
                <a:latin typeface="Comic Sans MS" charset="0"/>
              </a:rPr>
              <a:t>Focus:</a:t>
            </a:r>
            <a:r>
              <a:rPr lang="en-US" altLang="en-US" sz="1600" dirty="0">
                <a:latin typeface="Comic Sans MS" charset="0"/>
              </a:rPr>
              <a:t> sketching matrices (</a:t>
            </a:r>
            <a:r>
              <a:rPr lang="en-US" altLang="en-US" sz="1600" dirty="0" err="1">
                <a:latin typeface="Comic Sans MS" charset="0"/>
              </a:rPr>
              <a:t>i</a:t>
            </a:r>
            <a:r>
              <a:rPr lang="en-US" altLang="en-US" sz="1600" dirty="0">
                <a:latin typeface="Comic Sans MS" charset="0"/>
              </a:rPr>
              <a:t>) by sampling rows/columns and (ii) via “random projections.”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endParaRPr lang="en-US" altLang="en-US" sz="1600" dirty="0" smtClean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 smtClean="0">
                <a:latin typeface="Comic Sans MS" charset="0"/>
              </a:rPr>
              <a:t>Machinery</a:t>
            </a:r>
            <a:r>
              <a:rPr lang="en-US" altLang="en-US" sz="1600" b="1" u="sng" dirty="0">
                <a:latin typeface="Comic Sans MS" charset="0"/>
              </a:rPr>
              <a:t>:</a:t>
            </a:r>
            <a:r>
              <a:rPr lang="en-US" altLang="en-US" sz="1600" dirty="0">
                <a:latin typeface="Comic Sans MS" charset="0"/>
              </a:rPr>
              <a:t> (</a:t>
            </a:r>
            <a:r>
              <a:rPr lang="en-US" altLang="en-US" sz="1600" dirty="0" err="1">
                <a:latin typeface="Comic Sans MS" charset="0"/>
              </a:rPr>
              <a:t>i</a:t>
            </a:r>
            <a:r>
              <a:rPr lang="en-US" altLang="en-US" sz="1600" dirty="0">
                <a:latin typeface="Comic Sans MS" charset="0"/>
              </a:rPr>
              <a:t>) Approximating matrix </a:t>
            </a:r>
            <a:r>
              <a:rPr lang="en-US" altLang="en-US" sz="1600" dirty="0" smtClean="0">
                <a:latin typeface="Comic Sans MS" charset="0"/>
              </a:rPr>
              <a:t>multiplication, </a:t>
            </a:r>
            <a:r>
              <a:rPr lang="en-US" altLang="en-US" sz="1600" dirty="0">
                <a:latin typeface="Comic Sans MS" charset="0"/>
              </a:rPr>
              <a:t>and (ii) </a:t>
            </a:r>
            <a:r>
              <a:rPr lang="en-US" altLang="en-US" sz="1600" dirty="0" smtClean="0">
                <a:latin typeface="Comic Sans MS" charset="0"/>
              </a:rPr>
              <a:t>decoupling </a:t>
            </a:r>
            <a:r>
              <a:rPr lang="en-US" altLang="en-US" sz="1600" dirty="0">
                <a:latin typeface="Comic Sans MS" charset="0"/>
              </a:rPr>
              <a:t>“randomization” from “matrix perturbation</a:t>
            </a:r>
            <a:r>
              <a:rPr lang="en-US" altLang="en-US" sz="1600" dirty="0" smtClean="0">
                <a:latin typeface="Comic Sans MS" charset="0"/>
              </a:rPr>
              <a:t>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>
                <a:latin typeface="Comic Sans MS" charset="0"/>
              </a:rPr>
              <a:t>Overview of the tutorial: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</a:t>
            </a:r>
            <a:r>
              <a:rPr lang="en-US" altLang="en-US" sz="1600" dirty="0" err="1">
                <a:solidFill>
                  <a:srgbClr val="C0C0C0"/>
                </a:solidFill>
                <a:latin typeface="Comic Sans MS" charset="0"/>
              </a:rPr>
              <a:t>i</a:t>
            </a: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)	Motivation: computational efficiency, interpretability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(ii)	Approximating matrix multiplication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(iii)	From matrix multiplication to CX/CUR factorizations and </a:t>
            </a:r>
            <a:r>
              <a:rPr lang="en-US" altLang="en-US" sz="1600" dirty="0" smtClean="0">
                <a:latin typeface="Comic Sans MS" charset="0"/>
              </a:rPr>
              <a:t>approximate </a:t>
            </a:r>
            <a:r>
              <a:rPr lang="en-US" altLang="en-US" sz="1600" dirty="0">
                <a:latin typeface="Comic Sans MS" charset="0"/>
              </a:rPr>
              <a:t>SVD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(iv)	Improvements and recent progress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(v) 	Algorithmic approaches to least-squares problems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(vi)	Statistical perspectives on least-squares algorithms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(vii) Theory and practice of: extending these ideas to kernels and SPSD matrices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(viii) Theory and practice of: implementing these ideas in large-scale settings</a:t>
            </a:r>
            <a:endParaRPr lang="en-US" altLang="en-US" sz="1400" dirty="0">
              <a:solidFill>
                <a:srgbClr val="C0C0C0"/>
              </a:solidFill>
              <a:latin typeface="Comic Sans MS" charset="0"/>
            </a:endParaRPr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title"/>
          </p:nvPr>
        </p:nvSpPr>
        <p:spPr>
          <a:xfrm>
            <a:off x="946150" y="617538"/>
            <a:ext cx="8051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charset="0"/>
              </a:rPr>
              <a:t>  Roadmap of the tutorial </a:t>
            </a:r>
          </a:p>
        </p:txBody>
      </p:sp>
    </p:spTree>
    <p:extLst>
      <p:ext uri="{BB962C8B-B14F-4D97-AF65-F5344CB8AC3E}">
        <p14:creationId xmlns:p14="http://schemas.microsoft.com/office/powerpoint/2010/main" val="2956977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Back to the CX decomposition</a:t>
            </a:r>
            <a:endParaRPr lang="en-US" altLang="en-US" sz="12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2250" y="2198688"/>
            <a:ext cx="8462963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	</a:t>
            </a:r>
            <a:r>
              <a:rPr lang="en-US" altLang="en-US" sz="1800" b="1" u="sng" dirty="0">
                <a:latin typeface="Comic Sans MS" pitchFamily="66" charset="0"/>
              </a:rPr>
              <a:t>Recall:</a:t>
            </a:r>
            <a:r>
              <a:rPr lang="en-US" altLang="en-US" sz="1800" dirty="0">
                <a:latin typeface="Comic Sans MS" pitchFamily="66" charset="0"/>
              </a:rPr>
              <a:t> we would like to get theorems of the following form: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	Given an </a:t>
            </a:r>
            <a:r>
              <a:rPr lang="en-US" altLang="en-US" sz="1800" i="1" dirty="0">
                <a:latin typeface="Comic Sans MS" pitchFamily="66" charset="0"/>
              </a:rPr>
              <a:t>m-by-n</a:t>
            </a:r>
            <a:r>
              <a:rPr lang="en-US" altLang="en-US" sz="1800" dirty="0">
                <a:latin typeface="Comic Sans MS" pitchFamily="66" charset="0"/>
              </a:rPr>
              <a:t> matrix A, there exists an </a:t>
            </a:r>
            <a:r>
              <a:rPr lang="en-US" altLang="en-US" sz="1800" b="1" i="1" dirty="0">
                <a:solidFill>
                  <a:srgbClr val="0070C0"/>
                </a:solidFill>
                <a:latin typeface="Comic Sans MS" pitchFamily="66" charset="0"/>
              </a:rPr>
              <a:t>efficient</a:t>
            </a:r>
            <a:r>
              <a:rPr lang="en-US" altLang="en-US" sz="1800" dirty="0">
                <a:latin typeface="Comic Sans MS" pitchFamily="66" charset="0"/>
              </a:rPr>
              <a:t>  algorithm that picks a </a:t>
            </a:r>
            <a:r>
              <a:rPr lang="en-US" altLang="en-US" sz="1800" b="1" i="1" dirty="0">
                <a:solidFill>
                  <a:srgbClr val="0070C0"/>
                </a:solidFill>
                <a:latin typeface="Comic Sans MS" pitchFamily="66" charset="0"/>
              </a:rPr>
              <a:t>small</a:t>
            </a:r>
            <a:r>
              <a:rPr lang="en-US" altLang="en-US" sz="1800" dirty="0">
                <a:latin typeface="Comic Sans MS" pitchFamily="66" charset="0"/>
              </a:rPr>
              <a:t>  number of columns of A such that with </a:t>
            </a:r>
            <a:r>
              <a:rPr lang="en-US" altLang="en-US" sz="1800" b="1" i="1" dirty="0">
                <a:solidFill>
                  <a:srgbClr val="0070C0"/>
                </a:solidFill>
                <a:latin typeface="Comic Sans MS" pitchFamily="66" charset="0"/>
              </a:rPr>
              <a:t>reasonable</a:t>
            </a:r>
            <a:r>
              <a:rPr lang="en-US" altLang="en-US" sz="1800" dirty="0">
                <a:latin typeface="Comic Sans MS" pitchFamily="66" charset="0"/>
              </a:rPr>
              <a:t>  probability: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	Let’s start with a simpler, weaker result, connecting the </a:t>
            </a:r>
            <a:r>
              <a:rPr lang="en-US" altLang="en-US" sz="1800" i="1" dirty="0">
                <a:latin typeface="Comic Sans MS" pitchFamily="66" charset="0"/>
              </a:rPr>
              <a:t>spectral</a:t>
            </a:r>
            <a:r>
              <a:rPr lang="en-US" altLang="en-US" sz="1800" dirty="0">
                <a:latin typeface="Comic Sans MS" pitchFamily="66" charset="0"/>
              </a:rPr>
              <a:t>  norm of A-CX to matrix multiplication.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mic Sans MS" pitchFamily="66" charset="0"/>
              </a:rPr>
              <a:t>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mic Sans MS" pitchFamily="66" charset="0"/>
              </a:rPr>
              <a:t>	(A similar result can be derived for the </a:t>
            </a:r>
            <a:r>
              <a:rPr lang="en-US" altLang="en-US" sz="1400" dirty="0" err="1">
                <a:latin typeface="Comic Sans MS" pitchFamily="66" charset="0"/>
              </a:rPr>
              <a:t>Frobenius</a:t>
            </a:r>
            <a:r>
              <a:rPr lang="en-US" altLang="en-US" sz="1400" dirty="0">
                <a:latin typeface="Comic Sans MS" pitchFamily="66" charset="0"/>
              </a:rPr>
              <a:t> norm, but takes more effort to prove; see </a:t>
            </a:r>
            <a:r>
              <a:rPr lang="en-US" altLang="en-US" sz="1400" dirty="0" err="1">
                <a:latin typeface="Comic Sans MS" pitchFamily="66" charset="0"/>
              </a:rPr>
              <a:t>Drineas</a:t>
            </a:r>
            <a:r>
              <a:rPr lang="en-US" altLang="en-US" sz="1400" dirty="0">
                <a:latin typeface="Comic Sans MS" pitchFamily="66" charset="0"/>
              </a:rPr>
              <a:t>, </a:t>
            </a:r>
            <a:r>
              <a:rPr lang="en-US" altLang="en-US" sz="1400" dirty="0" err="1">
                <a:latin typeface="Comic Sans MS" pitchFamily="66" charset="0"/>
              </a:rPr>
              <a:t>Kannan</a:t>
            </a:r>
            <a:r>
              <a:rPr lang="en-US" altLang="en-US" sz="1400" dirty="0">
                <a:latin typeface="Comic Sans MS" pitchFamily="66" charset="0"/>
              </a:rPr>
              <a:t>, &amp; Mahoney (2006) SICOMP)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4986338" y="2617788"/>
            <a:ext cx="1793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Comic Sans MS" pitchFamily="66" charset="0"/>
              </a:rPr>
              <a:t>low-degree polynomial in </a:t>
            </a:r>
            <a:r>
              <a:rPr lang="en-US" altLang="en-US" sz="1200" i="1" dirty="0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US" altLang="en-US" sz="12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altLang="en-US" sz="1200" i="1" dirty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en-US" altLang="en-US" sz="1200" dirty="0">
                <a:solidFill>
                  <a:srgbClr val="0070C0"/>
                </a:solidFill>
                <a:latin typeface="Comic Sans MS" pitchFamily="66" charset="0"/>
              </a:rPr>
              <a:t>, and </a:t>
            </a:r>
            <a:r>
              <a:rPr lang="en-US" altLang="en-US" sz="1200" i="1" dirty="0">
                <a:solidFill>
                  <a:srgbClr val="0070C0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376238" y="3571875"/>
            <a:ext cx="1793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Comic Sans MS" pitchFamily="66" charset="0"/>
              </a:rPr>
              <a:t>Close to </a:t>
            </a:r>
            <a:r>
              <a:rPr lang="en-US" altLang="en-US" sz="1200" i="1" dirty="0">
                <a:solidFill>
                  <a:srgbClr val="0070C0"/>
                </a:solidFill>
                <a:latin typeface="Comic Sans MS" pitchFamily="66" charset="0"/>
              </a:rPr>
              <a:t>k/</a:t>
            </a:r>
            <a:r>
              <a:rPr lang="el-GR" altLang="en-US" sz="1200" i="1" dirty="0">
                <a:solidFill>
                  <a:srgbClr val="0070C0"/>
                </a:solidFill>
                <a:latin typeface="Comic Sans MS" pitchFamily="66" charset="0"/>
              </a:rPr>
              <a:t>ε</a:t>
            </a:r>
            <a:endParaRPr lang="en-US" altLang="en-US" sz="12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5495925" y="3538538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70C0"/>
                </a:solidFill>
                <a:latin typeface="Comic Sans MS" pitchFamily="66" charset="0"/>
              </a:rPr>
              <a:t>constant, high, almost surely, etc.</a:t>
            </a:r>
          </a:p>
        </p:txBody>
      </p:sp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014788"/>
            <a:ext cx="6238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644525" y="2168525"/>
            <a:ext cx="136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Title:</a:t>
            </a:r>
            <a:endParaRPr lang="en-US" altLang="en-US" sz="2400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644525" y="2239963"/>
            <a:ext cx="1219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C:\Petros\Image Processing\baboondet.eps</a:t>
            </a:r>
            <a:endParaRPr lang="en-US" altLang="en-US" sz="2400"/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644525" y="2311400"/>
            <a:ext cx="2270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Creator:</a:t>
            </a:r>
            <a:endParaRPr lang="en-US" altLang="en-US" sz="2400"/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644525" y="2381250"/>
            <a:ext cx="8556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MATLAB, The Mathworks, Inc.</a:t>
            </a:r>
            <a:endParaRPr lang="en-US" altLang="en-US" sz="2400"/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644525" y="2452688"/>
            <a:ext cx="2428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Preview:</a:t>
            </a:r>
            <a:endParaRPr lang="en-US" altLang="en-US" sz="2400"/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644525" y="2524125"/>
            <a:ext cx="8921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This EPS picture was not saved</a:t>
            </a:r>
            <a:endParaRPr lang="en-US" altLang="en-US" sz="2400"/>
          </a:p>
        </p:txBody>
      </p:sp>
      <p:sp>
        <p:nvSpPr>
          <p:cNvPr id="50185" name="Rectangle 8"/>
          <p:cNvSpPr>
            <a:spLocks noChangeArrowheads="1"/>
          </p:cNvSpPr>
          <p:nvPr/>
        </p:nvSpPr>
        <p:spPr bwMode="auto">
          <a:xfrm>
            <a:off x="644525" y="2593975"/>
            <a:ext cx="7858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with a preview included in it.</a:t>
            </a:r>
            <a:endParaRPr lang="en-US" altLang="en-US" sz="2400"/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644525" y="2665413"/>
            <a:ext cx="2905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Comment:</a:t>
            </a:r>
            <a:endParaRPr lang="en-US" altLang="en-US" sz="2400"/>
          </a:p>
        </p:txBody>
      </p:sp>
      <p:sp>
        <p:nvSpPr>
          <p:cNvPr id="50187" name="Rectangle 10"/>
          <p:cNvSpPr>
            <a:spLocks noChangeArrowheads="1"/>
          </p:cNvSpPr>
          <p:nvPr/>
        </p:nvSpPr>
        <p:spPr bwMode="auto">
          <a:xfrm>
            <a:off x="644525" y="2736850"/>
            <a:ext cx="8397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This EPS picture will print to a</a:t>
            </a:r>
            <a:endParaRPr lang="en-US" altLang="en-US" sz="2400"/>
          </a:p>
        </p:txBody>
      </p:sp>
      <p:sp>
        <p:nvSpPr>
          <p:cNvPr id="50188" name="Rectangle 11"/>
          <p:cNvSpPr>
            <a:spLocks noChangeArrowheads="1"/>
          </p:cNvSpPr>
          <p:nvPr/>
        </p:nvSpPr>
        <p:spPr bwMode="auto">
          <a:xfrm>
            <a:off x="644525" y="2806700"/>
            <a:ext cx="7810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PostScript printer, but not to</a:t>
            </a:r>
            <a:endParaRPr lang="en-US" altLang="en-US" sz="2400"/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644525" y="2878138"/>
            <a:ext cx="625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other types of printers.</a:t>
            </a:r>
            <a:endParaRPr lang="en-US" altLang="en-US" sz="2400"/>
          </a:p>
        </p:txBody>
      </p:sp>
      <p:pic>
        <p:nvPicPr>
          <p:cNvPr id="50190" name="Picture 13" descr="bab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1132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Text Box 14"/>
          <p:cNvSpPr txBox="1">
            <a:spLocks noChangeArrowheads="1"/>
          </p:cNvSpPr>
          <p:nvPr/>
        </p:nvSpPr>
        <p:spPr bwMode="auto">
          <a:xfrm>
            <a:off x="1219200" y="51054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hlink"/>
                </a:solidFill>
                <a:latin typeface="Comic Sans MS" pitchFamily="66" charset="0"/>
              </a:rPr>
              <a:t>Original matrix</a:t>
            </a:r>
          </a:p>
        </p:txBody>
      </p:sp>
      <p:sp>
        <p:nvSpPr>
          <p:cNvPr id="50192" name="Text Box 15"/>
          <p:cNvSpPr txBox="1">
            <a:spLocks noChangeArrowheads="1"/>
          </p:cNvSpPr>
          <p:nvPr/>
        </p:nvSpPr>
        <p:spPr bwMode="auto">
          <a:xfrm>
            <a:off x="4953000" y="51054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hlink"/>
                </a:solidFill>
                <a:latin typeface="Comic Sans MS" pitchFamily="66" charset="0"/>
              </a:rPr>
              <a:t>Sampling (</a:t>
            </a:r>
            <a:r>
              <a:rPr lang="en-US" altLang="en-US" sz="1600" i="1" dirty="0" smtClean="0">
                <a:solidFill>
                  <a:schemeClr val="hlink"/>
                </a:solidFill>
                <a:latin typeface="Comic Sans MS" pitchFamily="66" charset="0"/>
              </a:rPr>
              <a:t>c </a:t>
            </a:r>
            <a:r>
              <a:rPr lang="en-US" altLang="en-US" sz="1600" dirty="0" smtClean="0">
                <a:solidFill>
                  <a:schemeClr val="hlink"/>
                </a:solidFill>
                <a:latin typeface="Comic Sans MS" pitchFamily="66" charset="0"/>
              </a:rPr>
              <a:t>= 140 </a:t>
            </a:r>
            <a:r>
              <a:rPr lang="en-US" altLang="en-US" sz="1600" dirty="0">
                <a:solidFill>
                  <a:schemeClr val="hlink"/>
                </a:solidFill>
                <a:latin typeface="Comic Sans MS" pitchFamily="66" charset="0"/>
              </a:rPr>
              <a:t>columns)</a:t>
            </a:r>
          </a:p>
        </p:txBody>
      </p:sp>
      <p:sp>
        <p:nvSpPr>
          <p:cNvPr id="50193" name="Line 16"/>
          <p:cNvSpPr>
            <a:spLocks noChangeShapeType="1"/>
          </p:cNvSpPr>
          <p:nvPr/>
        </p:nvSpPr>
        <p:spPr bwMode="auto">
          <a:xfrm>
            <a:off x="3733800" y="3352800"/>
            <a:ext cx="609600" cy="0"/>
          </a:xfrm>
          <a:prstGeom prst="line">
            <a:avLst/>
          </a:prstGeom>
          <a:noFill/>
          <a:ln w="66675">
            <a:solidFill>
              <a:schemeClr val="folHlink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4" name="Text Box 17"/>
          <p:cNvSpPr txBox="1">
            <a:spLocks noChangeArrowheads="1"/>
          </p:cNvSpPr>
          <p:nvPr/>
        </p:nvSpPr>
        <p:spPr bwMode="auto">
          <a:xfrm>
            <a:off x="628650" y="5505450"/>
            <a:ext cx="78708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600">
                <a:latin typeface="Comic Sans MS" pitchFamily="66" charset="0"/>
              </a:rPr>
              <a:t>Sample </a:t>
            </a:r>
            <a:r>
              <a:rPr lang="en-US" altLang="en-US" sz="1600" i="1">
                <a:latin typeface="Comic Sans MS" pitchFamily="66" charset="0"/>
              </a:rPr>
              <a:t>c</a:t>
            </a:r>
            <a:r>
              <a:rPr lang="en-US" altLang="en-US" sz="1600">
                <a:latin typeface="Comic Sans MS" pitchFamily="66" charset="0"/>
              </a:rPr>
              <a:t> (=140) columns of the original matrix A and rescale them appropriately to form a 512-by-</a:t>
            </a:r>
            <a:r>
              <a:rPr lang="en-US" altLang="en-US" sz="1600" i="1">
                <a:latin typeface="Comic Sans MS" pitchFamily="66" charset="0"/>
              </a:rPr>
              <a:t>c</a:t>
            </a:r>
            <a:r>
              <a:rPr lang="en-US" altLang="en-US" sz="1600">
                <a:latin typeface="Comic Sans MS" pitchFamily="66" charset="0"/>
              </a:rPr>
              <a:t> matrix C.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600">
                <a:latin typeface="Comic Sans MS" pitchFamily="66" charset="0"/>
              </a:rPr>
              <a:t>Show that A-CX is “small”.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(C</a:t>
            </a:r>
            <a:r>
              <a:rPr lang="en-US" altLang="en-US" sz="1600" baseline="30000">
                <a:latin typeface="Comic Sans MS" pitchFamily="66" charset="0"/>
              </a:rPr>
              <a:t>+</a:t>
            </a:r>
            <a:r>
              <a:rPr lang="en-US" altLang="en-US" sz="1600">
                <a:latin typeface="Comic Sans MS" pitchFamily="66" charset="0"/>
              </a:rPr>
              <a:t> is the pseudoinverse of C and X= C</a:t>
            </a:r>
            <a:r>
              <a:rPr lang="en-US" altLang="en-US" sz="1600" baseline="30000">
                <a:latin typeface="Comic Sans MS" pitchFamily="66" charset="0"/>
              </a:rPr>
              <a:t>+</a:t>
            </a:r>
            <a:r>
              <a:rPr lang="en-US" altLang="en-US" sz="1600">
                <a:latin typeface="Comic Sans MS" pitchFamily="66" charset="0"/>
              </a:rPr>
              <a:t>A)</a:t>
            </a:r>
          </a:p>
        </p:txBody>
      </p:sp>
      <p:pic>
        <p:nvPicPr>
          <p:cNvPr id="5019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1132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96" name="Text Box 21"/>
          <p:cNvSpPr txBox="1">
            <a:spLocks noChangeArrowheads="1"/>
          </p:cNvSpPr>
          <p:nvPr/>
        </p:nvSpPr>
        <p:spPr bwMode="auto">
          <a:xfrm>
            <a:off x="3108325" y="1633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97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Approximating singular vectors</a:t>
            </a:r>
            <a:endParaRPr lang="en-US" altLang="en-US" sz="14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026"/>
          <p:cNvSpPr>
            <a:spLocks noChangeArrowheads="1"/>
          </p:cNvSpPr>
          <p:nvPr/>
        </p:nvSpPr>
        <p:spPr bwMode="auto">
          <a:xfrm>
            <a:off x="644525" y="2168525"/>
            <a:ext cx="136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Title:</a:t>
            </a:r>
            <a:endParaRPr lang="en-US" altLang="en-US" sz="2400"/>
          </a:p>
        </p:txBody>
      </p:sp>
      <p:sp>
        <p:nvSpPr>
          <p:cNvPr id="51204" name="Rectangle 1027"/>
          <p:cNvSpPr>
            <a:spLocks noChangeArrowheads="1"/>
          </p:cNvSpPr>
          <p:nvPr/>
        </p:nvSpPr>
        <p:spPr bwMode="auto">
          <a:xfrm>
            <a:off x="644525" y="2239963"/>
            <a:ext cx="1219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C:\Petros\Image Processing\baboondet.eps</a:t>
            </a:r>
            <a:endParaRPr lang="en-US" altLang="en-US" sz="2400"/>
          </a:p>
        </p:txBody>
      </p:sp>
      <p:sp>
        <p:nvSpPr>
          <p:cNvPr id="51205" name="Rectangle 1028"/>
          <p:cNvSpPr>
            <a:spLocks noChangeArrowheads="1"/>
          </p:cNvSpPr>
          <p:nvPr/>
        </p:nvSpPr>
        <p:spPr bwMode="auto">
          <a:xfrm>
            <a:off x="644525" y="2311400"/>
            <a:ext cx="2270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Creator:</a:t>
            </a:r>
            <a:endParaRPr lang="en-US" altLang="en-US" sz="2400"/>
          </a:p>
        </p:txBody>
      </p:sp>
      <p:sp>
        <p:nvSpPr>
          <p:cNvPr id="51206" name="Rectangle 1029"/>
          <p:cNvSpPr>
            <a:spLocks noChangeArrowheads="1"/>
          </p:cNvSpPr>
          <p:nvPr/>
        </p:nvSpPr>
        <p:spPr bwMode="auto">
          <a:xfrm>
            <a:off x="644525" y="2381250"/>
            <a:ext cx="8556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MATLAB, The Mathworks, Inc.</a:t>
            </a:r>
            <a:endParaRPr lang="en-US" altLang="en-US" sz="2400"/>
          </a:p>
        </p:txBody>
      </p:sp>
      <p:sp>
        <p:nvSpPr>
          <p:cNvPr id="51207" name="Rectangle 1030"/>
          <p:cNvSpPr>
            <a:spLocks noChangeArrowheads="1"/>
          </p:cNvSpPr>
          <p:nvPr/>
        </p:nvSpPr>
        <p:spPr bwMode="auto">
          <a:xfrm>
            <a:off x="644525" y="2452688"/>
            <a:ext cx="2428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Preview:</a:t>
            </a:r>
            <a:endParaRPr lang="en-US" altLang="en-US" sz="2400"/>
          </a:p>
        </p:txBody>
      </p:sp>
      <p:sp>
        <p:nvSpPr>
          <p:cNvPr id="51208" name="Rectangle 1031"/>
          <p:cNvSpPr>
            <a:spLocks noChangeArrowheads="1"/>
          </p:cNvSpPr>
          <p:nvPr/>
        </p:nvSpPr>
        <p:spPr bwMode="auto">
          <a:xfrm>
            <a:off x="644525" y="2524125"/>
            <a:ext cx="8921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This EPS picture was not saved</a:t>
            </a:r>
            <a:endParaRPr lang="en-US" altLang="en-US" sz="2400"/>
          </a:p>
        </p:txBody>
      </p:sp>
      <p:sp>
        <p:nvSpPr>
          <p:cNvPr id="51209" name="Rectangle 1032"/>
          <p:cNvSpPr>
            <a:spLocks noChangeArrowheads="1"/>
          </p:cNvSpPr>
          <p:nvPr/>
        </p:nvSpPr>
        <p:spPr bwMode="auto">
          <a:xfrm>
            <a:off x="644525" y="2593975"/>
            <a:ext cx="7858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with a preview included in it.</a:t>
            </a:r>
            <a:endParaRPr lang="en-US" altLang="en-US" sz="2400"/>
          </a:p>
        </p:txBody>
      </p:sp>
      <p:sp>
        <p:nvSpPr>
          <p:cNvPr id="51210" name="Rectangle 1033"/>
          <p:cNvSpPr>
            <a:spLocks noChangeArrowheads="1"/>
          </p:cNvSpPr>
          <p:nvPr/>
        </p:nvSpPr>
        <p:spPr bwMode="auto">
          <a:xfrm>
            <a:off x="644525" y="2665413"/>
            <a:ext cx="2905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Comment:</a:t>
            </a:r>
            <a:endParaRPr lang="en-US" altLang="en-US" sz="2400"/>
          </a:p>
        </p:txBody>
      </p:sp>
      <p:sp>
        <p:nvSpPr>
          <p:cNvPr id="51211" name="Rectangle 1034"/>
          <p:cNvSpPr>
            <a:spLocks noChangeArrowheads="1"/>
          </p:cNvSpPr>
          <p:nvPr/>
        </p:nvSpPr>
        <p:spPr bwMode="auto">
          <a:xfrm>
            <a:off x="644525" y="2736850"/>
            <a:ext cx="8397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This EPS picture will print to a</a:t>
            </a:r>
            <a:endParaRPr lang="en-US" altLang="en-US" sz="2400"/>
          </a:p>
        </p:txBody>
      </p:sp>
      <p:sp>
        <p:nvSpPr>
          <p:cNvPr id="51212" name="Rectangle 1035"/>
          <p:cNvSpPr>
            <a:spLocks noChangeArrowheads="1"/>
          </p:cNvSpPr>
          <p:nvPr/>
        </p:nvSpPr>
        <p:spPr bwMode="auto">
          <a:xfrm>
            <a:off x="644525" y="2806700"/>
            <a:ext cx="7810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PostScript printer, but not to</a:t>
            </a:r>
            <a:endParaRPr lang="en-US" altLang="en-US" sz="2400"/>
          </a:p>
        </p:txBody>
      </p:sp>
      <p:sp>
        <p:nvSpPr>
          <p:cNvPr id="51213" name="Rectangle 1036"/>
          <p:cNvSpPr>
            <a:spLocks noChangeArrowheads="1"/>
          </p:cNvSpPr>
          <p:nvPr/>
        </p:nvSpPr>
        <p:spPr bwMode="auto">
          <a:xfrm>
            <a:off x="644525" y="2878138"/>
            <a:ext cx="625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other types of printers.</a:t>
            </a:r>
            <a:endParaRPr lang="en-US" altLang="en-US" sz="2400"/>
          </a:p>
        </p:txBody>
      </p:sp>
      <p:pic>
        <p:nvPicPr>
          <p:cNvPr id="51214" name="Picture 1037" descr="bab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1132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5" name="Text Box 1038"/>
          <p:cNvSpPr txBox="1">
            <a:spLocks noChangeArrowheads="1"/>
          </p:cNvSpPr>
          <p:nvPr/>
        </p:nvSpPr>
        <p:spPr bwMode="auto">
          <a:xfrm>
            <a:off x="1219200" y="51054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hlink"/>
                </a:solidFill>
                <a:latin typeface="Comic Sans MS" pitchFamily="66" charset="0"/>
              </a:rPr>
              <a:t>Original matrix</a:t>
            </a:r>
          </a:p>
        </p:txBody>
      </p:sp>
      <p:sp>
        <p:nvSpPr>
          <p:cNvPr id="51216" name="Text Box 1039"/>
          <p:cNvSpPr txBox="1">
            <a:spLocks noChangeArrowheads="1"/>
          </p:cNvSpPr>
          <p:nvPr/>
        </p:nvSpPr>
        <p:spPr bwMode="auto">
          <a:xfrm>
            <a:off x="4953000" y="51054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hlink"/>
                </a:solidFill>
                <a:latin typeface="Comic Sans MS" pitchFamily="66" charset="0"/>
              </a:rPr>
              <a:t>Sampling (</a:t>
            </a:r>
            <a:r>
              <a:rPr lang="en-US" altLang="en-US" sz="1600" i="1" dirty="0" smtClean="0">
                <a:solidFill>
                  <a:schemeClr val="hlink"/>
                </a:solidFill>
                <a:latin typeface="Comic Sans MS" pitchFamily="66" charset="0"/>
              </a:rPr>
              <a:t>c </a:t>
            </a:r>
            <a:r>
              <a:rPr lang="en-US" altLang="en-US" sz="1600" dirty="0" smtClean="0">
                <a:solidFill>
                  <a:schemeClr val="hlink"/>
                </a:solidFill>
                <a:latin typeface="Comic Sans MS" pitchFamily="66" charset="0"/>
              </a:rPr>
              <a:t>= 140 </a:t>
            </a:r>
            <a:r>
              <a:rPr lang="en-US" altLang="en-US" sz="1600" dirty="0">
                <a:solidFill>
                  <a:schemeClr val="hlink"/>
                </a:solidFill>
                <a:latin typeface="Comic Sans MS" pitchFamily="66" charset="0"/>
              </a:rPr>
              <a:t>columns)</a:t>
            </a:r>
          </a:p>
        </p:txBody>
      </p:sp>
      <p:sp>
        <p:nvSpPr>
          <p:cNvPr id="51217" name="Line 1040"/>
          <p:cNvSpPr>
            <a:spLocks noChangeShapeType="1"/>
          </p:cNvSpPr>
          <p:nvPr/>
        </p:nvSpPr>
        <p:spPr bwMode="auto">
          <a:xfrm>
            <a:off x="3733800" y="3352800"/>
            <a:ext cx="609600" cy="0"/>
          </a:xfrm>
          <a:prstGeom prst="line">
            <a:avLst/>
          </a:prstGeom>
          <a:noFill/>
          <a:ln w="66675">
            <a:solidFill>
              <a:schemeClr val="folHlink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1218" name="Picture 1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1132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9" name="Picture 10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1132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0" name="Text Box 1046"/>
          <p:cNvSpPr txBox="1">
            <a:spLocks noChangeArrowheads="1"/>
          </p:cNvSpPr>
          <p:nvPr/>
        </p:nvSpPr>
        <p:spPr bwMode="auto">
          <a:xfrm>
            <a:off x="3108325" y="1633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1" name="Rectangle 10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Approximating singular vectors</a:t>
            </a:r>
            <a:endParaRPr lang="en-US" altLang="en-US" sz="14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51222" name="Text Box 17"/>
          <p:cNvSpPr txBox="1">
            <a:spLocks noChangeArrowheads="1"/>
          </p:cNvSpPr>
          <p:nvPr/>
        </p:nvSpPr>
        <p:spPr bwMode="auto">
          <a:xfrm>
            <a:off x="628650" y="5505450"/>
            <a:ext cx="78708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600">
                <a:latin typeface="Comic Sans MS" pitchFamily="66" charset="0"/>
              </a:rPr>
              <a:t>Sample </a:t>
            </a:r>
            <a:r>
              <a:rPr lang="en-US" altLang="en-US" sz="1600" i="1">
                <a:latin typeface="Comic Sans MS" pitchFamily="66" charset="0"/>
              </a:rPr>
              <a:t>c</a:t>
            </a:r>
            <a:r>
              <a:rPr lang="en-US" altLang="en-US" sz="1600">
                <a:latin typeface="Comic Sans MS" pitchFamily="66" charset="0"/>
              </a:rPr>
              <a:t> (=140) columns of the original matrix A and rescale them appropriately to form a 512-by-</a:t>
            </a:r>
            <a:r>
              <a:rPr lang="en-US" altLang="en-US" sz="1600" i="1">
                <a:latin typeface="Comic Sans MS" pitchFamily="66" charset="0"/>
              </a:rPr>
              <a:t>c</a:t>
            </a:r>
            <a:r>
              <a:rPr lang="en-US" altLang="en-US" sz="1600">
                <a:latin typeface="Comic Sans MS" pitchFamily="66" charset="0"/>
              </a:rPr>
              <a:t> matrix C.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1600">
                <a:latin typeface="Comic Sans MS" pitchFamily="66" charset="0"/>
              </a:rPr>
              <a:t>Show that A-CX is “small”.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(C</a:t>
            </a:r>
            <a:r>
              <a:rPr lang="en-US" altLang="en-US" sz="1600" baseline="30000">
                <a:latin typeface="Comic Sans MS" pitchFamily="66" charset="0"/>
              </a:rPr>
              <a:t>+</a:t>
            </a:r>
            <a:r>
              <a:rPr lang="en-US" altLang="en-US" sz="1600">
                <a:latin typeface="Comic Sans MS" pitchFamily="66" charset="0"/>
              </a:rPr>
              <a:t> is the pseudoinverse of C and X= C</a:t>
            </a:r>
            <a:r>
              <a:rPr lang="en-US" altLang="en-US" sz="1600" baseline="30000">
                <a:latin typeface="Comic Sans MS" pitchFamily="66" charset="0"/>
              </a:rPr>
              <a:t>+</a:t>
            </a:r>
            <a:r>
              <a:rPr lang="en-US" altLang="en-US" sz="1600">
                <a:latin typeface="Comic Sans MS" pitchFamily="66" charset="0"/>
              </a:rPr>
              <a:t>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Approximating singular vectors (cont’d	)</a:t>
            </a:r>
          </a:p>
        </p:txBody>
      </p:sp>
      <p:sp>
        <p:nvSpPr>
          <p:cNvPr id="52228" name="Rectangle 1027"/>
          <p:cNvSpPr>
            <a:spLocks noChangeArrowheads="1"/>
          </p:cNvSpPr>
          <p:nvPr/>
        </p:nvSpPr>
        <p:spPr bwMode="auto">
          <a:xfrm>
            <a:off x="644525" y="2168525"/>
            <a:ext cx="136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Title:</a:t>
            </a:r>
            <a:endParaRPr lang="en-US" altLang="en-US" sz="2400"/>
          </a:p>
        </p:txBody>
      </p:sp>
      <p:sp>
        <p:nvSpPr>
          <p:cNvPr id="52229" name="Rectangle 1028"/>
          <p:cNvSpPr>
            <a:spLocks noChangeArrowheads="1"/>
          </p:cNvSpPr>
          <p:nvPr/>
        </p:nvSpPr>
        <p:spPr bwMode="auto">
          <a:xfrm>
            <a:off x="644525" y="2239963"/>
            <a:ext cx="1219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C:\Petros\Image Processing\baboondet.eps</a:t>
            </a:r>
            <a:endParaRPr lang="en-US" altLang="en-US" sz="2400"/>
          </a:p>
        </p:txBody>
      </p:sp>
      <p:sp>
        <p:nvSpPr>
          <p:cNvPr id="52230" name="Rectangle 1029"/>
          <p:cNvSpPr>
            <a:spLocks noChangeArrowheads="1"/>
          </p:cNvSpPr>
          <p:nvPr/>
        </p:nvSpPr>
        <p:spPr bwMode="auto">
          <a:xfrm>
            <a:off x="644525" y="2311400"/>
            <a:ext cx="2270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Creator:</a:t>
            </a:r>
            <a:endParaRPr lang="en-US" altLang="en-US" sz="2400"/>
          </a:p>
        </p:txBody>
      </p:sp>
      <p:sp>
        <p:nvSpPr>
          <p:cNvPr id="52231" name="Rectangle 1030"/>
          <p:cNvSpPr>
            <a:spLocks noChangeArrowheads="1"/>
          </p:cNvSpPr>
          <p:nvPr/>
        </p:nvSpPr>
        <p:spPr bwMode="auto">
          <a:xfrm>
            <a:off x="644525" y="2381250"/>
            <a:ext cx="8556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MATLAB, The Mathworks, Inc.</a:t>
            </a:r>
            <a:endParaRPr lang="en-US" altLang="en-US" sz="2400"/>
          </a:p>
        </p:txBody>
      </p:sp>
      <p:sp>
        <p:nvSpPr>
          <p:cNvPr id="52232" name="Rectangle 1031"/>
          <p:cNvSpPr>
            <a:spLocks noChangeArrowheads="1"/>
          </p:cNvSpPr>
          <p:nvPr/>
        </p:nvSpPr>
        <p:spPr bwMode="auto">
          <a:xfrm>
            <a:off x="644525" y="2452688"/>
            <a:ext cx="2428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Preview:</a:t>
            </a:r>
            <a:endParaRPr lang="en-US" altLang="en-US" sz="2400"/>
          </a:p>
        </p:txBody>
      </p:sp>
      <p:sp>
        <p:nvSpPr>
          <p:cNvPr id="52233" name="Rectangle 1032"/>
          <p:cNvSpPr>
            <a:spLocks noChangeArrowheads="1"/>
          </p:cNvSpPr>
          <p:nvPr/>
        </p:nvSpPr>
        <p:spPr bwMode="auto">
          <a:xfrm>
            <a:off x="644525" y="2524125"/>
            <a:ext cx="8921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This EPS picture was not saved</a:t>
            </a:r>
            <a:endParaRPr lang="en-US" altLang="en-US" sz="2400"/>
          </a:p>
        </p:txBody>
      </p:sp>
      <p:sp>
        <p:nvSpPr>
          <p:cNvPr id="52234" name="Rectangle 1033"/>
          <p:cNvSpPr>
            <a:spLocks noChangeArrowheads="1"/>
          </p:cNvSpPr>
          <p:nvPr/>
        </p:nvSpPr>
        <p:spPr bwMode="auto">
          <a:xfrm>
            <a:off x="644525" y="2593975"/>
            <a:ext cx="7858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with a preview included in it.</a:t>
            </a:r>
            <a:endParaRPr lang="en-US" altLang="en-US" sz="2400"/>
          </a:p>
        </p:txBody>
      </p:sp>
      <p:sp>
        <p:nvSpPr>
          <p:cNvPr id="52235" name="Rectangle 1034"/>
          <p:cNvSpPr>
            <a:spLocks noChangeArrowheads="1"/>
          </p:cNvSpPr>
          <p:nvPr/>
        </p:nvSpPr>
        <p:spPr bwMode="auto">
          <a:xfrm>
            <a:off x="644525" y="2665413"/>
            <a:ext cx="2905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Comment:</a:t>
            </a:r>
            <a:endParaRPr lang="en-US" altLang="en-US" sz="2400"/>
          </a:p>
        </p:txBody>
      </p:sp>
      <p:sp>
        <p:nvSpPr>
          <p:cNvPr id="52236" name="Rectangle 1035"/>
          <p:cNvSpPr>
            <a:spLocks noChangeArrowheads="1"/>
          </p:cNvSpPr>
          <p:nvPr/>
        </p:nvSpPr>
        <p:spPr bwMode="auto">
          <a:xfrm>
            <a:off x="644525" y="2736850"/>
            <a:ext cx="8397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This EPS picture will print to a</a:t>
            </a:r>
            <a:endParaRPr lang="en-US" altLang="en-US" sz="2400"/>
          </a:p>
        </p:txBody>
      </p:sp>
      <p:sp>
        <p:nvSpPr>
          <p:cNvPr id="52237" name="Rectangle 1036"/>
          <p:cNvSpPr>
            <a:spLocks noChangeArrowheads="1"/>
          </p:cNvSpPr>
          <p:nvPr/>
        </p:nvSpPr>
        <p:spPr bwMode="auto">
          <a:xfrm>
            <a:off x="644525" y="2806700"/>
            <a:ext cx="7810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PostScript printer, but not to</a:t>
            </a:r>
            <a:endParaRPr lang="en-US" altLang="en-US" sz="2400"/>
          </a:p>
        </p:txBody>
      </p:sp>
      <p:sp>
        <p:nvSpPr>
          <p:cNvPr id="52238" name="Rectangle 1037"/>
          <p:cNvSpPr>
            <a:spLocks noChangeArrowheads="1"/>
          </p:cNvSpPr>
          <p:nvPr/>
        </p:nvSpPr>
        <p:spPr bwMode="auto">
          <a:xfrm>
            <a:off x="644525" y="2878138"/>
            <a:ext cx="625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solidFill>
                  <a:srgbClr val="000000"/>
                </a:solidFill>
                <a:latin typeface="Arial" pitchFamily="34" charset="0"/>
              </a:rPr>
              <a:t>other types of printers.</a:t>
            </a:r>
            <a:endParaRPr lang="en-US" altLang="en-US" sz="2400"/>
          </a:p>
        </p:txBody>
      </p:sp>
      <p:pic>
        <p:nvPicPr>
          <p:cNvPr id="52239" name="Picture 1038" descr="bab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1132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Text Box 1039"/>
          <p:cNvSpPr txBox="1">
            <a:spLocks noChangeArrowheads="1"/>
          </p:cNvSpPr>
          <p:nvPr/>
        </p:nvSpPr>
        <p:spPr bwMode="auto">
          <a:xfrm>
            <a:off x="1143000" y="4953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Comic Sans MS" pitchFamily="66" charset="0"/>
              </a:rPr>
              <a:t>A</a:t>
            </a:r>
            <a:endParaRPr lang="en-US" altLang="en-US" sz="1800" baseline="-2500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52241" name="Text Box 1040"/>
          <p:cNvSpPr txBox="1">
            <a:spLocks noChangeArrowheads="1"/>
          </p:cNvSpPr>
          <p:nvPr/>
        </p:nvSpPr>
        <p:spPr bwMode="auto">
          <a:xfrm>
            <a:off x="890588" y="5548313"/>
            <a:ext cx="7124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The fact that AA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 – CC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 is small will imply that A-CX is small as well.</a:t>
            </a:r>
          </a:p>
        </p:txBody>
      </p:sp>
      <p:sp>
        <p:nvSpPr>
          <p:cNvPr id="52242" name="Text Box 1041"/>
          <p:cNvSpPr txBox="1">
            <a:spLocks noChangeArrowheads="1"/>
          </p:cNvSpPr>
          <p:nvPr/>
        </p:nvSpPr>
        <p:spPr bwMode="auto">
          <a:xfrm>
            <a:off x="5334000" y="5029200"/>
            <a:ext cx="2362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Comic Sans MS" pitchFamily="66" charset="0"/>
              </a:rPr>
              <a:t>CX</a:t>
            </a:r>
          </a:p>
        </p:txBody>
      </p:sp>
      <p:pic>
        <p:nvPicPr>
          <p:cNvPr id="52243" name="Picture 1042" descr="baboon_appr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Line 1043"/>
          <p:cNvSpPr>
            <a:spLocks noChangeShapeType="1"/>
          </p:cNvSpPr>
          <p:nvPr/>
        </p:nvSpPr>
        <p:spPr bwMode="auto">
          <a:xfrm>
            <a:off x="3733800" y="3352800"/>
            <a:ext cx="609600" cy="0"/>
          </a:xfrm>
          <a:prstGeom prst="line">
            <a:avLst/>
          </a:prstGeom>
          <a:noFill/>
          <a:ln w="66675">
            <a:solidFill>
              <a:schemeClr val="folHlink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Interplay</a:t>
            </a:r>
            <a:endParaRPr lang="en-US" altLang="en-US" sz="12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225" y="4441825"/>
            <a:ext cx="29083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u="sng">
                <a:solidFill>
                  <a:schemeClr val="folHlink"/>
                </a:solidFill>
                <a:latin typeface="Comic Sans MS" pitchFamily="66" charset="0"/>
              </a:rPr>
              <a:t>Theoretical Computer Science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Randomized and approximation algorithms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11788" y="4460875"/>
            <a:ext cx="358933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u="sng" dirty="0">
                <a:solidFill>
                  <a:schemeClr val="folHlink"/>
                </a:solidFill>
                <a:latin typeface="Comic Sans MS" pitchFamily="66" charset="0"/>
              </a:rPr>
              <a:t>Numerical Linear Algebra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folHlink"/>
                </a:solidFill>
                <a:latin typeface="Comic Sans MS" pitchFamily="66" charset="0"/>
              </a:rPr>
              <a:t>	</a:t>
            </a:r>
            <a:r>
              <a:rPr lang="en-US" altLang="en-US" sz="1400" dirty="0">
                <a:latin typeface="Comic Sans MS" pitchFamily="66" charset="0"/>
              </a:rPr>
              <a:t>Matrix computations and </a:t>
            </a:r>
            <a:r>
              <a:rPr lang="en-US" altLang="en-US" sz="1400" dirty="0" smtClean="0">
                <a:latin typeface="Comic Sans MS" pitchFamily="66" charset="0"/>
              </a:rPr>
              <a:t>linear </a:t>
            </a:r>
            <a:r>
              <a:rPr lang="en-US" altLang="en-US" sz="1400" dirty="0">
                <a:latin typeface="Comic Sans MS" pitchFamily="66" charset="0"/>
              </a:rPr>
              <a:t>a</a:t>
            </a:r>
            <a:r>
              <a:rPr lang="en-US" altLang="en-US" sz="1400" dirty="0" smtClean="0">
                <a:latin typeface="Comic Sans MS" pitchFamily="66" charset="0"/>
              </a:rPr>
              <a:t>lgebra </a:t>
            </a:r>
            <a:r>
              <a:rPr lang="en-US" altLang="en-US" sz="1400" dirty="0">
                <a:latin typeface="Comic Sans MS" pitchFamily="66" charset="0"/>
              </a:rPr>
              <a:t>(</a:t>
            </a:r>
            <a:r>
              <a:rPr lang="en-US" altLang="en-US" sz="1400" dirty="0" err="1">
                <a:latin typeface="Comic Sans MS" pitchFamily="66" charset="0"/>
              </a:rPr>
              <a:t>ie</a:t>
            </a:r>
            <a:r>
              <a:rPr lang="en-US" altLang="en-US" sz="1400" dirty="0">
                <a:latin typeface="Comic Sans MS" pitchFamily="66" charset="0"/>
              </a:rPr>
              <a:t>., perturbation theory)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35213" y="2600325"/>
            <a:ext cx="4159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u="sng">
                <a:solidFill>
                  <a:schemeClr val="folHlink"/>
                </a:solidFill>
                <a:latin typeface="Comic Sans MS" pitchFamily="66" charset="0"/>
              </a:rPr>
              <a:t>Applications in BIG DATA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folHlink"/>
                </a:solidFill>
                <a:latin typeface="Comic Sans MS" pitchFamily="66" charset="0"/>
              </a:rPr>
              <a:t>	(Data Mining, Information Retrieval, Machine Learning, Bioinformatics, etc.)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952875" y="3671888"/>
            <a:ext cx="939800" cy="1233487"/>
          </a:xfrm>
          <a:prstGeom prst="upDownArrow">
            <a:avLst>
              <a:gd name="adj1" fmla="val 50000"/>
              <a:gd name="adj2" fmla="val 26250"/>
            </a:avLst>
          </a:prstGeom>
          <a:solidFill>
            <a:srgbClr val="B4F9F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805113" y="4441825"/>
            <a:ext cx="3200400" cy="847725"/>
          </a:xfrm>
          <a:prstGeom prst="leftRightArrow">
            <a:avLst>
              <a:gd name="adj1" fmla="val 50000"/>
              <a:gd name="adj2" fmla="val 75506"/>
            </a:avLst>
          </a:prstGeom>
          <a:solidFill>
            <a:srgbClr val="B4F9F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717800"/>
            <a:ext cx="77628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Proof (spectral norm)</a:t>
            </a: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633413" y="2206625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Using the triangle inequality and properties of norms,</a:t>
            </a:r>
          </a:p>
        </p:txBody>
      </p:sp>
      <p:sp>
        <p:nvSpPr>
          <p:cNvPr id="53254" name="Text Box 14"/>
          <p:cNvSpPr txBox="1">
            <a:spLocks noChangeArrowheads="1"/>
          </p:cNvSpPr>
          <p:nvPr/>
        </p:nvSpPr>
        <p:spPr bwMode="auto">
          <a:xfrm>
            <a:off x="7232650" y="32448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hlink"/>
                </a:solidFill>
                <a:latin typeface="Comic Sans MS" pitchFamily="66" charset="0"/>
              </a:rPr>
              <a:t>projector matrices</a:t>
            </a:r>
          </a:p>
        </p:txBody>
      </p:sp>
      <p:sp>
        <p:nvSpPr>
          <p:cNvPr id="53255" name="Oval 16"/>
          <p:cNvSpPr>
            <a:spLocks noChangeArrowheads="1"/>
          </p:cNvSpPr>
          <p:nvPr/>
        </p:nvSpPr>
        <p:spPr bwMode="auto">
          <a:xfrm>
            <a:off x="3565525" y="4195763"/>
            <a:ext cx="1069975" cy="6477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3256" name="Oval 17"/>
          <p:cNvSpPr>
            <a:spLocks noChangeArrowheads="1"/>
          </p:cNvSpPr>
          <p:nvPr/>
        </p:nvSpPr>
        <p:spPr bwMode="auto">
          <a:xfrm>
            <a:off x="6697663" y="4162425"/>
            <a:ext cx="1069975" cy="6477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cxnSp>
        <p:nvCxnSpPr>
          <p:cNvPr id="53257" name="Straight Arrow Connector 2"/>
          <p:cNvCxnSpPr>
            <a:cxnSpLocks noChangeShapeType="1"/>
          </p:cNvCxnSpPr>
          <p:nvPr/>
        </p:nvCxnSpPr>
        <p:spPr bwMode="auto">
          <a:xfrm flipV="1">
            <a:off x="4481513" y="3519488"/>
            <a:ext cx="2967037" cy="6762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58" name="Straight Arrow Connector 4"/>
          <p:cNvCxnSpPr>
            <a:cxnSpLocks noChangeShapeType="1"/>
            <a:stCxn id="53256" idx="0"/>
          </p:cNvCxnSpPr>
          <p:nvPr/>
        </p:nvCxnSpPr>
        <p:spPr bwMode="auto">
          <a:xfrm flipV="1">
            <a:off x="7232650" y="3519488"/>
            <a:ext cx="215900" cy="6429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59" name="Text Box 3"/>
          <p:cNvSpPr txBox="1">
            <a:spLocks noChangeArrowheads="1"/>
          </p:cNvSpPr>
          <p:nvPr/>
        </p:nvSpPr>
        <p:spPr bwMode="auto">
          <a:xfrm>
            <a:off x="652463" y="5637213"/>
            <a:ext cx="769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itchFamily="66" charset="0"/>
              </a:rPr>
              <a:t>We used the fact that (I-CC</a:t>
            </a:r>
            <a:r>
              <a:rPr lang="en-US" altLang="en-US" sz="1800" baseline="30000">
                <a:latin typeface="Comic Sans MS" pitchFamily="66" charset="0"/>
              </a:rPr>
              <a:t>+</a:t>
            </a:r>
            <a:r>
              <a:rPr lang="en-US" altLang="en-US" sz="1800">
                <a:latin typeface="Comic Sans MS" pitchFamily="66" charset="0"/>
              </a:rPr>
              <a:t>)CC</a:t>
            </a:r>
            <a:r>
              <a:rPr lang="en-US" altLang="en-US" sz="1800" baseline="30000">
                <a:latin typeface="Comic Sans MS" pitchFamily="66" charset="0"/>
              </a:rPr>
              <a:t>T</a:t>
            </a:r>
            <a:r>
              <a:rPr lang="en-US" altLang="en-US" sz="1800">
                <a:latin typeface="Comic Sans MS" pitchFamily="66" charset="0"/>
              </a:rPr>
              <a:t> is equal to zero.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Proof (spectral norm), cont’d</a:t>
            </a:r>
          </a:p>
        </p:txBody>
      </p:sp>
      <p:sp>
        <p:nvSpPr>
          <p:cNvPr id="54276" name="Text Box 1027"/>
          <p:cNvSpPr txBox="1">
            <a:spLocks noChangeArrowheads="1"/>
          </p:cNvSpPr>
          <p:nvPr/>
        </p:nvSpPr>
        <p:spPr bwMode="auto">
          <a:xfrm>
            <a:off x="598488" y="3560763"/>
            <a:ext cx="76962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We can use our matrix multiplication result: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latin typeface="Comic Sans MS" pitchFamily="66" charset="0"/>
              </a:rPr>
              <a:t>(We </a:t>
            </a:r>
            <a:r>
              <a:rPr lang="en-US" altLang="en-US" sz="1200" dirty="0">
                <a:latin typeface="Comic Sans MS" pitchFamily="66" charset="0"/>
              </a:rPr>
              <a:t>will upper bound the spectral norm by the </a:t>
            </a:r>
            <a:r>
              <a:rPr lang="en-US" altLang="en-US" sz="1200" dirty="0" err="1">
                <a:latin typeface="Comic Sans MS" pitchFamily="66" charset="0"/>
              </a:rPr>
              <a:t>Frobenius</a:t>
            </a:r>
            <a:r>
              <a:rPr lang="en-US" altLang="en-US" sz="1200" dirty="0">
                <a:latin typeface="Comic Sans MS" pitchFamily="66" charset="0"/>
              </a:rPr>
              <a:t> norm to avoid concerns about </a:t>
            </a:r>
            <a:r>
              <a:rPr lang="en-US" altLang="en-US" sz="1200" i="1" dirty="0">
                <a:latin typeface="Comic Sans MS" pitchFamily="66" charset="0"/>
              </a:rPr>
              <a:t>c</a:t>
            </a:r>
            <a:r>
              <a:rPr lang="en-US" altLang="en-US" sz="1200" dirty="0">
                <a:latin typeface="Comic Sans MS" pitchFamily="66" charset="0"/>
              </a:rPr>
              <a:t>, namely whether </a:t>
            </a:r>
            <a:r>
              <a:rPr lang="en-US" altLang="en-US" sz="1200" i="1" dirty="0">
                <a:latin typeface="Comic Sans MS" pitchFamily="66" charset="0"/>
              </a:rPr>
              <a:t>c</a:t>
            </a:r>
            <a:r>
              <a:rPr lang="en-US" altLang="en-US" sz="1200" dirty="0">
                <a:latin typeface="Comic Sans MS" pitchFamily="66" charset="0"/>
              </a:rPr>
              <a:t> exceeds the threshold necessitated by the </a:t>
            </a:r>
            <a:r>
              <a:rPr lang="en-US" altLang="en-US" sz="1200" dirty="0" smtClean="0">
                <a:latin typeface="Comic Sans MS" pitchFamily="66" charset="0"/>
              </a:rPr>
              <a:t>theory.)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54278" name="Text Box 1063"/>
          <p:cNvSpPr txBox="1">
            <a:spLocks noChangeArrowheads="1"/>
          </p:cNvSpPr>
          <p:nvPr/>
        </p:nvSpPr>
        <p:spPr bwMode="auto">
          <a:xfrm>
            <a:off x="604838" y="2114550"/>
            <a:ext cx="8328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Assume that our sampling is done in </a:t>
            </a:r>
            <a:r>
              <a:rPr lang="en-US" altLang="en-US" sz="1600" i="1" dirty="0">
                <a:latin typeface="Comic Sans MS" pitchFamily="66" charset="0"/>
              </a:rPr>
              <a:t>c</a:t>
            </a:r>
            <a:r>
              <a:rPr lang="en-US" altLang="en-US" sz="1600" dirty="0">
                <a:latin typeface="Comic Sans MS" pitchFamily="66" charset="0"/>
              </a:rPr>
              <a:t> </a:t>
            </a:r>
            <a:r>
              <a:rPr lang="en-US" altLang="en-US" sz="1600" dirty="0" smtClean="0">
                <a:latin typeface="Comic Sans MS" pitchFamily="66" charset="0"/>
              </a:rPr>
              <a:t> </a:t>
            </a:r>
            <a:r>
              <a:rPr lang="en-US" altLang="en-US" sz="1600" dirty="0" err="1" smtClean="0">
                <a:latin typeface="Comic Sans MS" pitchFamily="66" charset="0"/>
              </a:rPr>
              <a:t>i.i.d</a:t>
            </a:r>
            <a:r>
              <a:rPr lang="en-US" altLang="en-US" sz="1600" dirty="0">
                <a:latin typeface="Comic Sans MS" pitchFamily="66" charset="0"/>
              </a:rPr>
              <a:t>. trials and the sampling probabilities are:</a:t>
            </a:r>
          </a:p>
        </p:txBody>
      </p:sp>
      <p:pic>
        <p:nvPicPr>
          <p:cNvPr id="5427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2482850"/>
            <a:ext cx="2524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85" y="4503583"/>
            <a:ext cx="4544161" cy="119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Is this a good bound?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79450" y="3392488"/>
            <a:ext cx="7696200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>
                <a:latin typeface="Comic Sans MS" pitchFamily="66" charset="0"/>
              </a:rPr>
              <a:t>Problem 1:</a:t>
            </a:r>
            <a:r>
              <a:rPr lang="en-US" altLang="en-US" sz="1600" dirty="0">
                <a:latin typeface="Comic Sans MS" pitchFamily="66" charset="0"/>
              </a:rPr>
              <a:t> 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If </a:t>
            </a:r>
            <a:r>
              <a:rPr lang="en-US" altLang="en-US" sz="1600" i="1" dirty="0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en-US" altLang="en-US" sz="1600" i="1" dirty="0" smtClean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r>
              <a:rPr lang="en-US" altLang="en-US" sz="1600" i="1" dirty="0">
                <a:solidFill>
                  <a:schemeClr val="folHlink"/>
                </a:solidFill>
                <a:latin typeface="Comic Sans MS" pitchFamily="66" charset="0"/>
              </a:rPr>
              <a:t>= </a:t>
            </a:r>
            <a:r>
              <a:rPr lang="en-US" altLang="en-US" sz="1600" i="1" dirty="0" smtClean="0">
                <a:solidFill>
                  <a:schemeClr val="folHlink"/>
                </a:solidFill>
                <a:latin typeface="Comic Sans MS" pitchFamily="66" charset="0"/>
              </a:rPr>
              <a:t>n</a:t>
            </a:r>
            <a:r>
              <a:rPr lang="en-US" altLang="en-US" sz="1600" dirty="0" smtClean="0">
                <a:solidFill>
                  <a:schemeClr val="folHlink"/>
                </a:solidFill>
                <a:latin typeface="Comic Sans MS" pitchFamily="66" charset="0"/>
              </a:rPr>
              <a:t> we 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do not get zero error.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That’s because of sampling with replacement.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mic Sans MS" pitchFamily="66" charset="0"/>
              </a:rPr>
              <a:t>(We know how to analyze uniform sampling without replacement, but we have no bounds on non-uniform sampling without replacement.)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>
                <a:latin typeface="Comic Sans MS" pitchFamily="66" charset="0"/>
              </a:rPr>
              <a:t>Problem 2:</a:t>
            </a:r>
            <a:r>
              <a:rPr lang="en-US" altLang="en-US" sz="1600" dirty="0">
                <a:latin typeface="Comic Sans MS" pitchFamily="66" charset="0"/>
              </a:rPr>
              <a:t> 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If A had rank exactly </a:t>
            </a:r>
            <a:r>
              <a:rPr lang="en-US" altLang="en-US" sz="1600" i="1" dirty="0">
                <a:solidFill>
                  <a:schemeClr val="folHlink"/>
                </a:solidFill>
                <a:latin typeface="Comic Sans MS" pitchFamily="66" charset="0"/>
              </a:rPr>
              <a:t>k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, we would like a column selection procedure that drives the error down to zero when </a:t>
            </a:r>
            <a:r>
              <a:rPr lang="en-US" altLang="en-US" sz="1600" i="1" dirty="0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en-US" altLang="en-US" sz="1600" i="1" dirty="0" smtClean="0">
                <a:solidFill>
                  <a:schemeClr val="folHlink"/>
                </a:solidFill>
                <a:latin typeface="Comic Sans MS" pitchFamily="66" charset="0"/>
              </a:rPr>
              <a:t> = k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mic Sans MS" pitchFamily="66" charset="0"/>
              </a:rPr>
              <a:t>This can be done deterministically simply by selecting </a:t>
            </a:r>
            <a:r>
              <a:rPr lang="en-US" altLang="en-US" sz="1400" i="1" dirty="0">
                <a:latin typeface="Comic Sans MS" pitchFamily="66" charset="0"/>
              </a:rPr>
              <a:t>k</a:t>
            </a:r>
            <a:r>
              <a:rPr lang="en-US" altLang="en-US" sz="1400" dirty="0">
                <a:latin typeface="Comic Sans MS" pitchFamily="66" charset="0"/>
              </a:rPr>
              <a:t> </a:t>
            </a:r>
            <a:r>
              <a:rPr lang="en-US" altLang="en-US" sz="1400" dirty="0" smtClean="0">
                <a:latin typeface="Comic Sans MS" pitchFamily="66" charset="0"/>
              </a:rPr>
              <a:t> linearly </a:t>
            </a:r>
            <a:r>
              <a:rPr lang="en-US" altLang="en-US" sz="1400" dirty="0">
                <a:latin typeface="Comic Sans MS" pitchFamily="66" charset="0"/>
              </a:rPr>
              <a:t>independent columns.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>
                <a:latin typeface="Comic Sans MS" pitchFamily="66" charset="0"/>
              </a:rPr>
              <a:t>Problem 3:</a:t>
            </a:r>
            <a:r>
              <a:rPr lang="en-US" altLang="en-US" sz="1600" dirty="0">
                <a:latin typeface="Comic Sans MS" pitchFamily="66" charset="0"/>
              </a:rPr>
              <a:t> 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If A had </a:t>
            </a:r>
            <a:r>
              <a:rPr lang="en-US" altLang="en-US" sz="1600" i="1" dirty="0">
                <a:solidFill>
                  <a:schemeClr val="folHlink"/>
                </a:solidFill>
                <a:latin typeface="Comic Sans MS" pitchFamily="66" charset="0"/>
              </a:rPr>
              <a:t>numerical rank k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, we would like a bound that depends on the norm of A-</a:t>
            </a:r>
            <a:r>
              <a:rPr lang="en-US" altLang="en-US" sz="1600" dirty="0" err="1">
                <a:solidFill>
                  <a:schemeClr val="folHlink"/>
                </a:solidFill>
                <a:latin typeface="Comic Sans MS" pitchFamily="66" charset="0"/>
              </a:rPr>
              <a:t>A</a:t>
            </a:r>
            <a:r>
              <a:rPr lang="en-US" altLang="en-US" sz="1600" baseline="-25000" dirty="0" err="1">
                <a:solidFill>
                  <a:schemeClr val="folHlink"/>
                </a:solidFill>
                <a:latin typeface="Comic Sans MS" pitchFamily="66" charset="0"/>
              </a:rPr>
              <a:t>k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 and not on the norm of A.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mic Sans MS" pitchFamily="66" charset="0"/>
              </a:rPr>
              <a:t>Such deterministic bounds exist when </a:t>
            </a:r>
            <a:r>
              <a:rPr lang="en-US" altLang="en-US" sz="1400" i="1" dirty="0">
                <a:latin typeface="Comic Sans MS" pitchFamily="66" charset="0"/>
              </a:rPr>
              <a:t>c</a:t>
            </a:r>
            <a:r>
              <a:rPr lang="en-US" altLang="en-US" sz="1400" i="1" dirty="0" smtClean="0">
                <a:latin typeface="Comic Sans MS" pitchFamily="66" charset="0"/>
              </a:rPr>
              <a:t> = k</a:t>
            </a:r>
            <a:r>
              <a:rPr lang="en-US" altLang="en-US" sz="1400" dirty="0" smtClean="0">
                <a:latin typeface="Comic Sans MS" pitchFamily="66" charset="0"/>
              </a:rPr>
              <a:t>  and depend </a:t>
            </a:r>
            <a:r>
              <a:rPr lang="en-US" altLang="en-US" sz="1400" dirty="0">
                <a:latin typeface="Comic Sans MS" pitchFamily="66" charset="0"/>
              </a:rPr>
              <a:t>on (</a:t>
            </a:r>
            <a:r>
              <a:rPr lang="en-US" altLang="en-US" sz="1400" i="1" dirty="0" smtClean="0">
                <a:latin typeface="Comic Sans MS" pitchFamily="66" charset="0"/>
              </a:rPr>
              <a:t>k </a:t>
            </a:r>
            <a:r>
              <a:rPr lang="en-US" altLang="en-US" sz="1400" dirty="0" smtClean="0">
                <a:latin typeface="Comic Sans MS" pitchFamily="66" charset="0"/>
              </a:rPr>
              <a:t>(</a:t>
            </a:r>
            <a:r>
              <a:rPr lang="en-US" altLang="en-US" sz="1400" i="1" dirty="0" smtClean="0">
                <a:latin typeface="Comic Sans MS" pitchFamily="66" charset="0"/>
              </a:rPr>
              <a:t>n </a:t>
            </a:r>
            <a:r>
              <a:rPr lang="en-US" altLang="en-US" sz="1400" dirty="0" smtClean="0">
                <a:latin typeface="Comic Sans MS" pitchFamily="66" charset="0"/>
              </a:rPr>
              <a:t>– </a:t>
            </a:r>
            <a:r>
              <a:rPr lang="en-US" altLang="en-US" sz="1400" i="1" dirty="0" smtClean="0">
                <a:latin typeface="Comic Sans MS" pitchFamily="66" charset="0"/>
              </a:rPr>
              <a:t>k </a:t>
            </a:r>
            <a:r>
              <a:rPr lang="en-US" altLang="en-US" sz="1400" dirty="0" smtClean="0">
                <a:latin typeface="Comic Sans MS" pitchFamily="66" charset="0"/>
              </a:rPr>
              <a:t>))</a:t>
            </a:r>
            <a:r>
              <a:rPr lang="en-US" altLang="en-US" sz="1400" baseline="30000" dirty="0">
                <a:latin typeface="Comic Sans MS" pitchFamily="66" charset="0"/>
              </a:rPr>
              <a:t>1/2</a:t>
            </a:r>
            <a:r>
              <a:rPr lang="en-US" altLang="en-US" sz="1400" dirty="0">
                <a:latin typeface="Comic Sans MS" pitchFamily="66" charset="0"/>
              </a:rPr>
              <a:t> ||A-</a:t>
            </a:r>
            <a:r>
              <a:rPr lang="en-US" altLang="en-US" sz="1400" dirty="0" err="1">
                <a:latin typeface="Comic Sans MS" pitchFamily="66" charset="0"/>
              </a:rPr>
              <a:t>A</a:t>
            </a:r>
            <a:r>
              <a:rPr lang="en-US" altLang="en-US" sz="1400" baseline="-25000" dirty="0" err="1">
                <a:latin typeface="Comic Sans MS" pitchFamily="66" charset="0"/>
              </a:rPr>
              <a:t>k</a:t>
            </a:r>
            <a:r>
              <a:rPr lang="en-US" altLang="en-US" sz="1400" dirty="0">
                <a:latin typeface="Comic Sans MS" pitchFamily="66" charset="0"/>
              </a:rPr>
              <a:t>||</a:t>
            </a:r>
            <a:r>
              <a:rPr lang="en-US" altLang="en-US" sz="1400" baseline="-25000" dirty="0">
                <a:latin typeface="Comic Sans MS" pitchFamily="66" charset="0"/>
              </a:rPr>
              <a:t>2</a:t>
            </a:r>
            <a:endParaRPr lang="en-US" altLang="en-US" sz="14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65" y="2016858"/>
            <a:ext cx="4206762" cy="110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Relative-error Frobenius norm bounds</a:t>
            </a:r>
            <a:endParaRPr lang="en-US" altLang="en-US" sz="12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569913" y="2198688"/>
            <a:ext cx="8170862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Given an </a:t>
            </a:r>
            <a:r>
              <a:rPr lang="en-US" altLang="en-US" sz="1800" i="1" dirty="0">
                <a:latin typeface="Comic Sans MS" pitchFamily="66" charset="0"/>
              </a:rPr>
              <a:t>m-by-n</a:t>
            </a:r>
            <a:r>
              <a:rPr lang="en-US" altLang="en-US" sz="1800" dirty="0">
                <a:latin typeface="Comic Sans MS" pitchFamily="66" charset="0"/>
              </a:rPr>
              <a:t> matrix A, there exists an O(mn</a:t>
            </a:r>
            <a:r>
              <a:rPr lang="en-US" altLang="en-US" sz="1800" baseline="30000" dirty="0">
                <a:latin typeface="Comic Sans MS" pitchFamily="66" charset="0"/>
              </a:rPr>
              <a:t>2</a:t>
            </a:r>
            <a:r>
              <a:rPr lang="en-US" altLang="en-US" sz="1800" dirty="0">
                <a:latin typeface="Comic Sans MS" pitchFamily="66" charset="0"/>
              </a:rPr>
              <a:t>) algorithm that picks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folHlink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folHlink"/>
                </a:solidFill>
                <a:latin typeface="Comic Sans MS" pitchFamily="66" charset="0"/>
              </a:rPr>
              <a:t>O((</a:t>
            </a:r>
            <a:r>
              <a:rPr lang="en-US" altLang="en-US" sz="1800" i="1" dirty="0" smtClean="0">
                <a:solidFill>
                  <a:schemeClr val="folHlink"/>
                </a:solidFill>
                <a:latin typeface="Comic Sans MS" pitchFamily="66" charset="0"/>
              </a:rPr>
              <a:t>k </a:t>
            </a:r>
            <a:r>
              <a:rPr lang="en-US" altLang="en-US" sz="1800" dirty="0" smtClean="0">
                <a:solidFill>
                  <a:schemeClr val="folHlink"/>
                </a:solidFill>
                <a:latin typeface="Comic Sans MS" pitchFamily="66" charset="0"/>
              </a:rPr>
              <a:t>/</a:t>
            </a:r>
            <a:r>
              <a:rPr lang="el-GR" altLang="en-US" sz="1800" i="1" dirty="0" smtClean="0">
                <a:solidFill>
                  <a:schemeClr val="folHlink"/>
                </a:solidFill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800" i="1" dirty="0" smtClean="0">
                <a:solidFill>
                  <a:schemeClr val="folHlin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1800" baseline="30000" dirty="0" smtClean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2</a:t>
            </a:r>
            <a:r>
              <a:rPr lang="en-US" altLang="en-US" sz="1800" dirty="0">
                <a:solidFill>
                  <a:schemeClr val="folHlink"/>
                </a:solidFill>
                <a:latin typeface="Comic Sans MS" pitchFamily="66" charset="0"/>
              </a:rPr>
              <a:t>) </a:t>
            </a:r>
            <a:r>
              <a:rPr lang="en-US" altLang="en-US" sz="1800" dirty="0" err="1">
                <a:solidFill>
                  <a:schemeClr val="folHlink"/>
                </a:solidFill>
                <a:latin typeface="Comic Sans MS" pitchFamily="66" charset="0"/>
              </a:rPr>
              <a:t>ln</a:t>
            </a:r>
            <a:r>
              <a:rPr lang="en-US" altLang="en-US" sz="1800" dirty="0">
                <a:solidFill>
                  <a:schemeClr val="folHlink"/>
                </a:solidFill>
                <a:latin typeface="Comic Sans MS" pitchFamily="66" charset="0"/>
              </a:rPr>
              <a:t> (</a:t>
            </a:r>
            <a:r>
              <a:rPr lang="en-US" altLang="en-US" sz="1800" i="1" dirty="0" smtClean="0">
                <a:solidFill>
                  <a:schemeClr val="folHlink"/>
                </a:solidFill>
                <a:latin typeface="Comic Sans MS" pitchFamily="66" charset="0"/>
              </a:rPr>
              <a:t>k </a:t>
            </a:r>
            <a:r>
              <a:rPr lang="en-US" altLang="en-US" sz="1800" dirty="0" smtClean="0">
                <a:solidFill>
                  <a:schemeClr val="folHlink"/>
                </a:solidFill>
                <a:latin typeface="Comic Sans MS" pitchFamily="66" charset="0"/>
              </a:rPr>
              <a:t>/</a:t>
            </a:r>
            <a:r>
              <a:rPr lang="el-GR" altLang="en-US" sz="1800" i="1" dirty="0" smtClean="0">
                <a:solidFill>
                  <a:schemeClr val="folHlink"/>
                </a:solidFill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800" i="1" dirty="0" smtClean="0">
                <a:solidFill>
                  <a:schemeClr val="folHlin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1800" baseline="30000" dirty="0" smtClean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altLang="en-US" sz="1800" baseline="30000" dirty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2</a:t>
            </a:r>
            <a:r>
              <a:rPr lang="en-US" altLang="en-US" sz="1800" dirty="0" smtClean="0">
                <a:solidFill>
                  <a:schemeClr val="folHlink"/>
                </a:solidFill>
                <a:latin typeface="Comic Sans MS" pitchFamily="66" charset="0"/>
              </a:rPr>
              <a:t>)) </a:t>
            </a:r>
            <a:r>
              <a:rPr lang="en-US" altLang="en-US" sz="1800" dirty="0">
                <a:solidFill>
                  <a:schemeClr val="folHlink"/>
                </a:solidFill>
                <a:latin typeface="Comic Sans MS" pitchFamily="66" charset="0"/>
              </a:rPr>
              <a:t>columns of 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such that with probability at least </a:t>
            </a:r>
            <a:r>
              <a:rPr lang="en-US" altLang="en-US" sz="1800" dirty="0" smtClean="0">
                <a:latin typeface="Comic Sans MS" pitchFamily="66" charset="0"/>
              </a:rPr>
              <a:t>0.9</a:t>
            </a:r>
            <a:endParaRPr lang="en-US" altLang="en-US" sz="1800" dirty="0">
              <a:latin typeface="Comic Sans MS" pitchFamily="66" charset="0"/>
            </a:endParaRPr>
          </a:p>
        </p:txBody>
      </p:sp>
      <p:pic>
        <p:nvPicPr>
          <p:cNvPr id="563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494213"/>
            <a:ext cx="6238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617538"/>
            <a:ext cx="8251825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The algorithm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665163" y="3724275"/>
            <a:ext cx="7747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u="sng" dirty="0">
                <a:solidFill>
                  <a:schemeClr val="folHlink"/>
                </a:solidFill>
                <a:latin typeface="Comic Sans MS" pitchFamily="66" charset="0"/>
              </a:rPr>
              <a:t>Sampling algorithm</a:t>
            </a:r>
            <a:endParaRPr lang="en-US" altLang="en-US" sz="1400" b="1" dirty="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Compute probabilities </a:t>
            </a:r>
            <a:r>
              <a:rPr lang="en-US" altLang="en-US" sz="1400" dirty="0" err="1">
                <a:latin typeface="Comic Sans MS" pitchFamily="66" charset="0"/>
              </a:rPr>
              <a:t>p</a:t>
            </a:r>
            <a:r>
              <a:rPr lang="en-US" altLang="en-US" sz="1400" baseline="-25000" dirty="0" err="1">
                <a:latin typeface="Comic Sans MS" pitchFamily="66" charset="0"/>
              </a:rPr>
              <a:t>j</a:t>
            </a:r>
            <a:r>
              <a:rPr lang="en-US" altLang="en-US" sz="1400" baseline="-25000" dirty="0">
                <a:latin typeface="Comic Sans MS" pitchFamily="66" charset="0"/>
              </a:rPr>
              <a:t> </a:t>
            </a:r>
            <a:r>
              <a:rPr lang="en-US" altLang="en-US" sz="1400" dirty="0">
                <a:latin typeface="Comic Sans MS" pitchFamily="66" charset="0"/>
              </a:rPr>
              <a:t>summing to 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Let </a:t>
            </a:r>
            <a:r>
              <a:rPr lang="en-US" altLang="en-US" sz="1400" i="1" dirty="0">
                <a:latin typeface="Comic Sans MS" pitchFamily="66" charset="0"/>
              </a:rPr>
              <a:t>c</a:t>
            </a:r>
            <a:r>
              <a:rPr lang="en-US" altLang="en-US" sz="1400" dirty="0">
                <a:latin typeface="Comic Sans MS" pitchFamily="66" charset="0"/>
              </a:rPr>
              <a:t> = O</a:t>
            </a:r>
            <a:r>
              <a:rPr lang="en-US" altLang="en-US" sz="1400" dirty="0" smtClean="0">
                <a:latin typeface="Comic Sans MS" pitchFamily="66" charset="0"/>
              </a:rPr>
              <a:t>((</a:t>
            </a:r>
            <a:r>
              <a:rPr lang="en-US" altLang="en-US" sz="1400" i="1" dirty="0" smtClean="0">
                <a:latin typeface="Comic Sans MS" pitchFamily="66" charset="0"/>
              </a:rPr>
              <a:t>k </a:t>
            </a:r>
            <a:r>
              <a:rPr lang="en-US" altLang="en-US" sz="1400" dirty="0" smtClean="0">
                <a:latin typeface="Comic Sans MS" pitchFamily="66" charset="0"/>
              </a:rPr>
              <a:t>/</a:t>
            </a:r>
            <a:r>
              <a:rPr lang="el-GR" altLang="en-US" sz="1400" i="1" dirty="0" smtClean="0"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400" i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1400" baseline="30000" dirty="0" smtClean="0">
                <a:latin typeface="Symbol" pitchFamily="18" charset="2"/>
                <a:sym typeface="Symbol" pitchFamily="18" charset="2"/>
              </a:rPr>
              <a:t>2</a:t>
            </a:r>
            <a:r>
              <a:rPr lang="en-US" altLang="en-US" sz="1400" dirty="0">
                <a:latin typeface="Comic Sans MS" pitchFamily="66" charset="0"/>
              </a:rPr>
              <a:t>) </a:t>
            </a:r>
            <a:r>
              <a:rPr lang="en-US" altLang="en-US" sz="1400" dirty="0" err="1">
                <a:latin typeface="Comic Sans MS" pitchFamily="66" charset="0"/>
              </a:rPr>
              <a:t>ln</a:t>
            </a:r>
            <a:r>
              <a:rPr lang="en-US" altLang="en-US" sz="1400" dirty="0">
                <a:latin typeface="Comic Sans MS" pitchFamily="66" charset="0"/>
              </a:rPr>
              <a:t> (</a:t>
            </a:r>
            <a:r>
              <a:rPr lang="en-US" altLang="en-US" sz="1400" i="1" dirty="0" smtClean="0">
                <a:latin typeface="Comic Sans MS" pitchFamily="66" charset="0"/>
              </a:rPr>
              <a:t>k </a:t>
            </a:r>
            <a:r>
              <a:rPr lang="en-US" altLang="en-US" sz="1400" dirty="0" smtClean="0">
                <a:latin typeface="Comic Sans MS" pitchFamily="66" charset="0"/>
              </a:rPr>
              <a:t>/</a:t>
            </a:r>
            <a:r>
              <a:rPr lang="el-GR" altLang="en-US" sz="1400" i="1" dirty="0" smtClean="0"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400" i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1400" baseline="30000" dirty="0" smtClean="0">
                <a:latin typeface="Symbol" pitchFamily="18" charset="2"/>
                <a:sym typeface="Symbol" pitchFamily="18" charset="2"/>
              </a:rPr>
              <a:t>2</a:t>
            </a:r>
            <a:r>
              <a:rPr lang="en-US" altLang="en-US" sz="1400" dirty="0">
                <a:latin typeface="Comic Sans MS" pitchFamily="66" charset="0"/>
              </a:rPr>
              <a:t>) 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In </a:t>
            </a:r>
            <a:r>
              <a:rPr lang="en-US" altLang="en-US" sz="1400" i="1" dirty="0">
                <a:latin typeface="Comic Sans MS" pitchFamily="66" charset="0"/>
              </a:rPr>
              <a:t>c</a:t>
            </a:r>
            <a:r>
              <a:rPr lang="en-US" altLang="en-US" sz="1400" dirty="0">
                <a:latin typeface="Comic Sans MS" pitchFamily="66" charset="0"/>
              </a:rPr>
              <a:t> </a:t>
            </a:r>
            <a:r>
              <a:rPr lang="en-US" altLang="en-US" sz="1400" dirty="0" err="1">
                <a:latin typeface="Comic Sans MS" pitchFamily="66" charset="0"/>
              </a:rPr>
              <a:t>i.i.d</a:t>
            </a:r>
            <a:r>
              <a:rPr lang="en-US" altLang="en-US" sz="1400" dirty="0">
                <a:latin typeface="Comic Sans MS" pitchFamily="66" charset="0"/>
              </a:rPr>
              <a:t>. trials pick columns of A, where in each trial the j-</a:t>
            </a:r>
            <a:r>
              <a:rPr lang="en-US" altLang="en-US" sz="1400" dirty="0" err="1">
                <a:latin typeface="Comic Sans MS" pitchFamily="66" charset="0"/>
              </a:rPr>
              <a:t>th</a:t>
            </a:r>
            <a:r>
              <a:rPr lang="en-US" altLang="en-US" sz="1400" dirty="0">
                <a:latin typeface="Comic Sans MS" pitchFamily="66" charset="0"/>
              </a:rPr>
              <a:t> column of A is picked with probability </a:t>
            </a:r>
            <a:r>
              <a:rPr lang="en-US" altLang="en-US" sz="1400" dirty="0" err="1">
                <a:solidFill>
                  <a:schemeClr val="folHlink"/>
                </a:solidFill>
                <a:latin typeface="Comic Sans MS" pitchFamily="66" charset="0"/>
              </a:rPr>
              <a:t>p</a:t>
            </a:r>
            <a:r>
              <a:rPr lang="en-US" altLang="en-US" sz="1400" baseline="-25000" dirty="0" err="1">
                <a:solidFill>
                  <a:schemeClr val="folHlink"/>
                </a:solidFill>
                <a:latin typeface="Comic Sans MS" pitchFamily="66" charset="0"/>
              </a:rPr>
              <a:t>j</a:t>
            </a:r>
            <a:r>
              <a:rPr lang="en-US" altLang="en-US" sz="1400" dirty="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</a:t>
            </a:r>
            <a:r>
              <a:rPr lang="en-US" altLang="en-US" sz="1400" dirty="0">
                <a:solidFill>
                  <a:schemeClr val="folHlink"/>
                </a:solidFill>
                <a:latin typeface="Comic Sans MS" pitchFamily="66" charset="0"/>
              </a:rPr>
              <a:t>Let C</a:t>
            </a:r>
            <a:r>
              <a:rPr lang="en-US" altLang="en-US" sz="1400" dirty="0">
                <a:latin typeface="Comic Sans MS" pitchFamily="66" charset="0"/>
              </a:rPr>
              <a:t> be the matrix consisting of the chosen columns.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704850" y="2409825"/>
            <a:ext cx="7515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u="sng">
                <a:solidFill>
                  <a:schemeClr val="folHlink"/>
                </a:solidFill>
                <a:latin typeface="Comic Sans MS" pitchFamily="66" charset="0"/>
              </a:rPr>
              <a:t>Input:</a:t>
            </a:r>
            <a:r>
              <a:rPr lang="en-US" altLang="en-US" sz="1400">
                <a:latin typeface="Comic Sans MS" pitchFamily="66" charset="0"/>
              </a:rPr>
              <a:t> 	</a:t>
            </a:r>
            <a:r>
              <a:rPr lang="en-US" altLang="en-US" sz="1400" i="1">
                <a:latin typeface="Comic Sans MS" pitchFamily="66" charset="0"/>
              </a:rPr>
              <a:t>m-by-n</a:t>
            </a:r>
            <a:r>
              <a:rPr lang="en-US" altLang="en-US" sz="1400">
                <a:latin typeface="Comic Sans MS" pitchFamily="66" charset="0"/>
              </a:rPr>
              <a:t> matrix A,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		0 &lt; </a:t>
            </a:r>
            <a:r>
              <a:rPr lang="el-GR" altLang="en-US" sz="1400"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400">
                <a:latin typeface="Comic Sans MS" pitchFamily="66" charset="0"/>
              </a:rPr>
              <a:t> &lt; .5, the desired accuracy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u="sng">
                <a:solidFill>
                  <a:schemeClr val="folHlink"/>
                </a:solidFill>
                <a:latin typeface="Comic Sans MS" pitchFamily="66" charset="0"/>
              </a:rPr>
              <a:t>Output:</a:t>
            </a:r>
            <a:r>
              <a:rPr lang="en-US" altLang="en-US" sz="1400">
                <a:latin typeface="Comic Sans MS" pitchFamily="66" charset="0"/>
              </a:rPr>
              <a:t>	C, the matrix consisting of the selected columns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5" y="617538"/>
            <a:ext cx="8251825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The algorithm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665163" y="5263113"/>
            <a:ext cx="7747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14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US" altLang="en-US" sz="1400" b="1" u="sng" dirty="0">
                <a:latin typeface="Comic Sans MS" pitchFamily="66" charset="0"/>
              </a:rPr>
              <a:t>Note:</a:t>
            </a:r>
            <a:r>
              <a:rPr lang="en-US" altLang="en-US" sz="1400" dirty="0">
                <a:latin typeface="Comic Sans MS" pitchFamily="66" charset="0"/>
              </a:rPr>
              <a:t> there is no rescaling of the columns of C in this algorithm; however, since our error matrix is A-CX = A-CC</a:t>
            </a:r>
            <a:r>
              <a:rPr lang="en-US" altLang="en-US" sz="1400" baseline="30000" dirty="0">
                <a:latin typeface="Comic Sans MS" pitchFamily="66" charset="0"/>
              </a:rPr>
              <a:t>+</a:t>
            </a:r>
            <a:r>
              <a:rPr lang="en-US" altLang="en-US" sz="1400" dirty="0">
                <a:latin typeface="Comic Sans MS" pitchFamily="66" charset="0"/>
              </a:rPr>
              <a:t>A, rescaling the columns of C (as we did in our matrix multiplication algorithms), does not change A-CX = A-CC</a:t>
            </a:r>
            <a:r>
              <a:rPr lang="en-US" altLang="en-US" sz="1400" baseline="30000" dirty="0">
                <a:latin typeface="Comic Sans MS" pitchFamily="66" charset="0"/>
              </a:rPr>
              <a:t>+</a:t>
            </a:r>
            <a:r>
              <a:rPr lang="en-US" altLang="en-US" sz="1400" dirty="0">
                <a:latin typeface="Comic Sans MS" pitchFamily="66" charset="0"/>
              </a:rPr>
              <a:t>A.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704850" y="2409825"/>
            <a:ext cx="7515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u="sng">
                <a:solidFill>
                  <a:schemeClr val="folHlink"/>
                </a:solidFill>
                <a:latin typeface="Comic Sans MS" pitchFamily="66" charset="0"/>
              </a:rPr>
              <a:t>Input:</a:t>
            </a:r>
            <a:r>
              <a:rPr lang="en-US" altLang="en-US" sz="1400">
                <a:latin typeface="Comic Sans MS" pitchFamily="66" charset="0"/>
              </a:rPr>
              <a:t> 	</a:t>
            </a:r>
            <a:r>
              <a:rPr lang="en-US" altLang="en-US" sz="1400" i="1">
                <a:latin typeface="Comic Sans MS" pitchFamily="66" charset="0"/>
              </a:rPr>
              <a:t>m-by-n</a:t>
            </a:r>
            <a:r>
              <a:rPr lang="en-US" altLang="en-US" sz="1400">
                <a:latin typeface="Comic Sans MS" pitchFamily="66" charset="0"/>
              </a:rPr>
              <a:t> matrix A,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		0 &lt; </a:t>
            </a:r>
            <a:r>
              <a:rPr lang="el-GR" altLang="en-US" sz="1400"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400">
                <a:latin typeface="Comic Sans MS" pitchFamily="66" charset="0"/>
              </a:rPr>
              <a:t> &lt; .5, the desired accuracy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u="sng">
                <a:solidFill>
                  <a:schemeClr val="folHlink"/>
                </a:solidFill>
                <a:latin typeface="Comic Sans MS" pitchFamily="66" charset="0"/>
              </a:rPr>
              <a:t>Output:</a:t>
            </a:r>
            <a:r>
              <a:rPr lang="en-US" altLang="en-US" sz="1400">
                <a:latin typeface="Comic Sans MS" pitchFamily="66" charset="0"/>
              </a:rPr>
              <a:t>	C, the matrix consisting of the selected columns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5163" y="3724275"/>
            <a:ext cx="7747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u="sng" dirty="0">
                <a:solidFill>
                  <a:schemeClr val="folHlink"/>
                </a:solidFill>
                <a:latin typeface="Comic Sans MS" pitchFamily="66" charset="0"/>
              </a:rPr>
              <a:t>Sampling algorithm</a:t>
            </a:r>
            <a:endParaRPr lang="en-US" altLang="en-US" sz="1400" b="1" dirty="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Compute probabilities </a:t>
            </a:r>
            <a:r>
              <a:rPr lang="en-US" altLang="en-US" sz="1400" dirty="0" err="1">
                <a:latin typeface="Comic Sans MS" pitchFamily="66" charset="0"/>
              </a:rPr>
              <a:t>p</a:t>
            </a:r>
            <a:r>
              <a:rPr lang="en-US" altLang="en-US" sz="1400" baseline="-25000" dirty="0" err="1">
                <a:latin typeface="Comic Sans MS" pitchFamily="66" charset="0"/>
              </a:rPr>
              <a:t>j</a:t>
            </a:r>
            <a:r>
              <a:rPr lang="en-US" altLang="en-US" sz="1400" baseline="-25000" dirty="0">
                <a:latin typeface="Comic Sans MS" pitchFamily="66" charset="0"/>
              </a:rPr>
              <a:t> </a:t>
            </a:r>
            <a:r>
              <a:rPr lang="en-US" altLang="en-US" sz="1400" dirty="0">
                <a:latin typeface="Comic Sans MS" pitchFamily="66" charset="0"/>
              </a:rPr>
              <a:t>summing to 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Let </a:t>
            </a:r>
            <a:r>
              <a:rPr lang="en-US" altLang="en-US" sz="1400" i="1" dirty="0">
                <a:latin typeface="Comic Sans MS" pitchFamily="66" charset="0"/>
              </a:rPr>
              <a:t>c</a:t>
            </a:r>
            <a:r>
              <a:rPr lang="en-US" altLang="en-US" sz="1400" dirty="0">
                <a:latin typeface="Comic Sans MS" pitchFamily="66" charset="0"/>
              </a:rPr>
              <a:t> = O</a:t>
            </a:r>
            <a:r>
              <a:rPr lang="en-US" altLang="en-US" sz="1400" dirty="0" smtClean="0">
                <a:latin typeface="Comic Sans MS" pitchFamily="66" charset="0"/>
              </a:rPr>
              <a:t>((</a:t>
            </a:r>
            <a:r>
              <a:rPr lang="en-US" altLang="en-US" sz="1400" i="1" dirty="0" smtClean="0">
                <a:latin typeface="Comic Sans MS" pitchFamily="66" charset="0"/>
              </a:rPr>
              <a:t>k </a:t>
            </a:r>
            <a:r>
              <a:rPr lang="en-US" altLang="en-US" sz="1400" dirty="0" smtClean="0">
                <a:latin typeface="Comic Sans MS" pitchFamily="66" charset="0"/>
              </a:rPr>
              <a:t>/</a:t>
            </a:r>
            <a:r>
              <a:rPr lang="el-GR" altLang="en-US" sz="1400" i="1" dirty="0" smtClean="0"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400" i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1400" baseline="30000" dirty="0" smtClean="0">
                <a:latin typeface="Symbol" pitchFamily="18" charset="2"/>
                <a:sym typeface="Symbol" pitchFamily="18" charset="2"/>
              </a:rPr>
              <a:t>2</a:t>
            </a:r>
            <a:r>
              <a:rPr lang="en-US" altLang="en-US" sz="1400" dirty="0">
                <a:latin typeface="Comic Sans MS" pitchFamily="66" charset="0"/>
              </a:rPr>
              <a:t>) </a:t>
            </a:r>
            <a:r>
              <a:rPr lang="en-US" altLang="en-US" sz="1400" dirty="0" err="1">
                <a:latin typeface="Comic Sans MS" pitchFamily="66" charset="0"/>
              </a:rPr>
              <a:t>ln</a:t>
            </a:r>
            <a:r>
              <a:rPr lang="en-US" altLang="en-US" sz="1400" dirty="0">
                <a:latin typeface="Comic Sans MS" pitchFamily="66" charset="0"/>
              </a:rPr>
              <a:t> (</a:t>
            </a:r>
            <a:r>
              <a:rPr lang="en-US" altLang="en-US" sz="1400" i="1" dirty="0" smtClean="0">
                <a:latin typeface="Comic Sans MS" pitchFamily="66" charset="0"/>
              </a:rPr>
              <a:t>k </a:t>
            </a:r>
            <a:r>
              <a:rPr lang="en-US" altLang="en-US" sz="1400" dirty="0" smtClean="0">
                <a:latin typeface="Comic Sans MS" pitchFamily="66" charset="0"/>
              </a:rPr>
              <a:t>/</a:t>
            </a:r>
            <a:r>
              <a:rPr lang="el-GR" altLang="en-US" sz="1400" i="1" dirty="0" smtClean="0"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400" i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1400" baseline="30000" dirty="0" smtClean="0">
                <a:latin typeface="Symbol" pitchFamily="18" charset="2"/>
                <a:sym typeface="Symbol" pitchFamily="18" charset="2"/>
              </a:rPr>
              <a:t>2</a:t>
            </a:r>
            <a:r>
              <a:rPr lang="en-US" altLang="en-US" sz="1400" dirty="0">
                <a:latin typeface="Comic Sans MS" pitchFamily="66" charset="0"/>
              </a:rPr>
              <a:t>) 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In </a:t>
            </a:r>
            <a:r>
              <a:rPr lang="en-US" altLang="en-US" sz="1400" i="1" dirty="0">
                <a:latin typeface="Comic Sans MS" pitchFamily="66" charset="0"/>
              </a:rPr>
              <a:t>c</a:t>
            </a:r>
            <a:r>
              <a:rPr lang="en-US" altLang="en-US" sz="1400" dirty="0">
                <a:latin typeface="Comic Sans MS" pitchFamily="66" charset="0"/>
              </a:rPr>
              <a:t> </a:t>
            </a:r>
            <a:r>
              <a:rPr lang="en-US" altLang="en-US" sz="1400" dirty="0" err="1">
                <a:latin typeface="Comic Sans MS" pitchFamily="66" charset="0"/>
              </a:rPr>
              <a:t>i.i.d</a:t>
            </a:r>
            <a:r>
              <a:rPr lang="en-US" altLang="en-US" sz="1400" dirty="0">
                <a:latin typeface="Comic Sans MS" pitchFamily="66" charset="0"/>
              </a:rPr>
              <a:t>. trials pick columns of A, where in each trial the j-</a:t>
            </a:r>
            <a:r>
              <a:rPr lang="en-US" altLang="en-US" sz="1400" dirty="0" err="1">
                <a:latin typeface="Comic Sans MS" pitchFamily="66" charset="0"/>
              </a:rPr>
              <a:t>th</a:t>
            </a:r>
            <a:r>
              <a:rPr lang="en-US" altLang="en-US" sz="1400" dirty="0">
                <a:latin typeface="Comic Sans MS" pitchFamily="66" charset="0"/>
              </a:rPr>
              <a:t> column of A is picked with probability </a:t>
            </a:r>
            <a:r>
              <a:rPr lang="en-US" altLang="en-US" sz="1400" dirty="0" err="1">
                <a:solidFill>
                  <a:schemeClr val="folHlink"/>
                </a:solidFill>
                <a:latin typeface="Comic Sans MS" pitchFamily="66" charset="0"/>
              </a:rPr>
              <a:t>p</a:t>
            </a:r>
            <a:r>
              <a:rPr lang="en-US" altLang="en-US" sz="1400" baseline="-25000" dirty="0" err="1">
                <a:solidFill>
                  <a:schemeClr val="folHlink"/>
                </a:solidFill>
                <a:latin typeface="Comic Sans MS" pitchFamily="66" charset="0"/>
              </a:rPr>
              <a:t>j</a:t>
            </a:r>
            <a:r>
              <a:rPr lang="en-US" altLang="en-US" sz="1400" dirty="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 dirty="0">
                <a:latin typeface="Comic Sans MS" pitchFamily="66" charset="0"/>
              </a:rPr>
              <a:t> </a:t>
            </a:r>
            <a:r>
              <a:rPr lang="en-US" altLang="en-US" sz="1400" dirty="0">
                <a:solidFill>
                  <a:schemeClr val="folHlink"/>
                </a:solidFill>
                <a:latin typeface="Comic Sans MS" pitchFamily="66" charset="0"/>
              </a:rPr>
              <a:t>Let C</a:t>
            </a:r>
            <a:r>
              <a:rPr lang="en-US" altLang="en-US" sz="1400" dirty="0">
                <a:latin typeface="Comic Sans MS" pitchFamily="66" charset="0"/>
              </a:rPr>
              <a:t> be the matrix consisting of the chosen columns.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Subspace sampling (Frobenius norm)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657225" y="4087813"/>
            <a:ext cx="8112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 b="1">
                <a:solidFill>
                  <a:schemeClr val="folHlink"/>
                </a:solidFill>
                <a:latin typeface="Comic Sans MS" pitchFamily="66" charset="0"/>
              </a:rPr>
              <a:t>Remark: 	</a:t>
            </a:r>
            <a:r>
              <a:rPr lang="en-US" altLang="en-US" sz="1600">
                <a:latin typeface="Comic Sans MS" pitchFamily="66" charset="0"/>
              </a:rPr>
              <a:t>The rows of 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 are orthonormal vectors, but its columns (V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)</a:t>
            </a:r>
            <a:r>
              <a:rPr lang="en-US" altLang="en-US" sz="1600" baseline="30000">
                <a:latin typeface="Comic Sans MS" pitchFamily="66" charset="0"/>
              </a:rPr>
              <a:t>(i)</a:t>
            </a: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chemeClr val="folHlink"/>
                </a:solidFill>
                <a:latin typeface="Comic Sans MS" pitchFamily="66" charset="0"/>
              </a:rPr>
              <a:t>are not</a:t>
            </a:r>
            <a:r>
              <a:rPr lang="en-US" altLang="en-US" sz="1600">
                <a:latin typeface="Comic Sans MS" pitchFamily="66" charset="0"/>
              </a:rPr>
              <a:t>.</a:t>
            </a:r>
            <a:endParaRPr lang="en-US" alt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  <p:pic>
        <p:nvPicPr>
          <p:cNvPr id="59397" name="Picture 4" descr="texpoint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459163"/>
            <a:ext cx="5334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438525"/>
            <a:ext cx="525462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9" name="Picture 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432175"/>
            <a:ext cx="458788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0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438525"/>
            <a:ext cx="468312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1" name="Text Box 8"/>
          <p:cNvSpPr txBox="1">
            <a:spLocks noChangeArrowheads="1"/>
          </p:cNvSpPr>
          <p:nvPr/>
        </p:nvSpPr>
        <p:spPr bwMode="auto">
          <a:xfrm>
            <a:off x="5629275" y="2473325"/>
            <a:ext cx="31448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 err="1">
                <a:latin typeface="Comic Sans MS" pitchFamily="66" charset="0"/>
              </a:rPr>
              <a:t>V</a:t>
            </a:r>
            <a:r>
              <a:rPr lang="en-US" altLang="en-US" sz="1200" baseline="-25000" dirty="0" err="1">
                <a:latin typeface="Comic Sans MS" pitchFamily="66" charset="0"/>
              </a:rPr>
              <a:t>k</a:t>
            </a:r>
            <a:r>
              <a:rPr lang="en-US" altLang="en-US" sz="1200" dirty="0">
                <a:latin typeface="Comic Sans MS" pitchFamily="66" charset="0"/>
              </a:rPr>
              <a:t>: orthogonal matrix containing the top </a:t>
            </a:r>
            <a:r>
              <a:rPr lang="en-US" altLang="en-US" sz="1200" i="1" dirty="0">
                <a:latin typeface="Comic Sans MS" pitchFamily="66" charset="0"/>
              </a:rPr>
              <a:t>k</a:t>
            </a:r>
            <a:r>
              <a:rPr lang="en-US" altLang="en-US" sz="1200" dirty="0">
                <a:latin typeface="Comic Sans MS" pitchFamily="66" charset="0"/>
              </a:rPr>
              <a:t>  right singular vectors of A.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Symbol" pitchFamily="18" charset="2"/>
              </a:rPr>
              <a:t>S</a:t>
            </a:r>
            <a:r>
              <a:rPr lang="en-US" altLang="en-US" sz="1200" baseline="-25000" dirty="0">
                <a:latin typeface="Comic Sans MS" pitchFamily="66" charset="0"/>
              </a:rPr>
              <a:t> k</a:t>
            </a:r>
            <a:r>
              <a:rPr lang="en-US" altLang="en-US" sz="1200" dirty="0">
                <a:latin typeface="Comic Sans MS" pitchFamily="66" charset="0"/>
              </a:rPr>
              <a:t>: diagonal matrix containing the top </a:t>
            </a:r>
            <a:r>
              <a:rPr lang="en-US" altLang="en-US" sz="1200" i="1" dirty="0">
                <a:latin typeface="Comic Sans MS" pitchFamily="66" charset="0"/>
              </a:rPr>
              <a:t>k</a:t>
            </a:r>
            <a:r>
              <a:rPr lang="en-US" altLang="en-US" sz="1200" dirty="0">
                <a:latin typeface="Comic Sans MS" pitchFamily="66" charset="0"/>
              </a:rPr>
              <a:t> singular values of A.</a:t>
            </a:r>
          </a:p>
        </p:txBody>
      </p:sp>
      <p:pic>
        <p:nvPicPr>
          <p:cNvPr id="59402" name="Picture 9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325688"/>
            <a:ext cx="452755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360988"/>
            <a:ext cx="21732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Subspace sampling (Frobenius norm)</a:t>
            </a:r>
          </a:p>
        </p:txBody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657225" y="4087813"/>
            <a:ext cx="8112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 b="1">
                <a:solidFill>
                  <a:schemeClr val="folHlink"/>
                </a:solidFill>
                <a:latin typeface="Comic Sans MS" pitchFamily="66" charset="0"/>
              </a:rPr>
              <a:t>Remark: 	</a:t>
            </a:r>
            <a:r>
              <a:rPr lang="en-US" altLang="en-US" sz="1600">
                <a:latin typeface="Comic Sans MS" pitchFamily="66" charset="0"/>
              </a:rPr>
              <a:t>The rows of 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 are orthonormal vectors, but its columns (V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)</a:t>
            </a:r>
            <a:r>
              <a:rPr lang="en-US" altLang="en-US" sz="1600" baseline="30000">
                <a:latin typeface="Comic Sans MS" pitchFamily="66" charset="0"/>
              </a:rPr>
              <a:t>(i)</a:t>
            </a: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chemeClr val="folHlink"/>
                </a:solidFill>
                <a:latin typeface="Comic Sans MS" pitchFamily="66" charset="0"/>
              </a:rPr>
              <a:t>are not</a:t>
            </a:r>
            <a:r>
              <a:rPr lang="en-US" altLang="en-US" sz="1600">
                <a:latin typeface="Comic Sans MS" pitchFamily="66" charset="0"/>
              </a:rPr>
              <a:t>.</a:t>
            </a:r>
            <a:endParaRPr lang="en-US" alt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639763" y="4940300"/>
            <a:ext cx="4824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u="sng">
                <a:latin typeface="Comic Sans MS" pitchFamily="66" charset="0"/>
              </a:rPr>
              <a:t>Subspace sampling</a:t>
            </a:r>
            <a:r>
              <a:rPr lang="en-US" altLang="en-US" sz="1600">
                <a:latin typeface="Comic Sans MS" pitchFamily="66" charset="0"/>
              </a:rPr>
              <a:t> in O(mn</a:t>
            </a:r>
            <a:r>
              <a:rPr lang="en-US" altLang="en-US" sz="1600" baseline="30000">
                <a:latin typeface="Comic Sans MS" pitchFamily="66" charset="0"/>
              </a:rPr>
              <a:t>2</a:t>
            </a:r>
            <a:r>
              <a:rPr lang="en-US" altLang="en-US" sz="1600">
                <a:latin typeface="Comic Sans MS" pitchFamily="66" charset="0"/>
              </a:rPr>
              <a:t>) time </a:t>
            </a:r>
          </a:p>
        </p:txBody>
      </p:sp>
      <p:pic>
        <p:nvPicPr>
          <p:cNvPr id="60423" name="Picture 5" descr="texpoint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459163"/>
            <a:ext cx="5334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4" name="Picture 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438525"/>
            <a:ext cx="525462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5" name="Picture 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432175"/>
            <a:ext cx="458788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6" name="Picture 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438525"/>
            <a:ext cx="468312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7" name="Text Box 9"/>
          <p:cNvSpPr txBox="1">
            <a:spLocks noChangeArrowheads="1"/>
          </p:cNvSpPr>
          <p:nvPr/>
        </p:nvSpPr>
        <p:spPr bwMode="auto">
          <a:xfrm>
            <a:off x="5629275" y="2473325"/>
            <a:ext cx="31448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V</a:t>
            </a:r>
            <a:r>
              <a:rPr lang="en-US" altLang="en-US" sz="1200" baseline="-25000">
                <a:latin typeface="Comic Sans MS" pitchFamily="66" charset="0"/>
              </a:rPr>
              <a:t>k</a:t>
            </a:r>
            <a:r>
              <a:rPr lang="en-US" altLang="en-US" sz="1200">
                <a:latin typeface="Comic Sans MS" pitchFamily="66" charset="0"/>
              </a:rPr>
              <a:t>: orthogonal matrix containing the top </a:t>
            </a:r>
            <a:r>
              <a:rPr lang="en-US" altLang="en-US" sz="1200" i="1">
                <a:latin typeface="Comic Sans MS" pitchFamily="66" charset="0"/>
              </a:rPr>
              <a:t>k</a:t>
            </a:r>
            <a:r>
              <a:rPr lang="en-US" altLang="en-US" sz="1200">
                <a:latin typeface="Comic Sans MS" pitchFamily="66" charset="0"/>
              </a:rPr>
              <a:t>  right singular vectors of A.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Symbol" pitchFamily="18" charset="2"/>
              </a:rPr>
              <a:t>S</a:t>
            </a:r>
            <a:r>
              <a:rPr lang="en-US" altLang="en-US" sz="1200" baseline="-25000">
                <a:latin typeface="Comic Sans MS" pitchFamily="66" charset="0"/>
              </a:rPr>
              <a:t> k</a:t>
            </a:r>
            <a:r>
              <a:rPr lang="en-US" altLang="en-US" sz="1200">
                <a:latin typeface="Comic Sans MS" pitchFamily="66" charset="0"/>
              </a:rPr>
              <a:t>: diagonal matrix containing the top </a:t>
            </a:r>
            <a:r>
              <a:rPr lang="en-US" altLang="en-US" sz="1200" i="1">
                <a:latin typeface="Comic Sans MS" pitchFamily="66" charset="0"/>
              </a:rPr>
              <a:t>k</a:t>
            </a:r>
            <a:r>
              <a:rPr lang="en-US" altLang="en-US" sz="1200">
                <a:latin typeface="Comic Sans MS" pitchFamily="66" charset="0"/>
              </a:rPr>
              <a:t> singular values of A.</a:t>
            </a:r>
          </a:p>
        </p:txBody>
      </p:sp>
      <p:pic>
        <p:nvPicPr>
          <p:cNvPr id="60428" name="Picture 10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325688"/>
            <a:ext cx="452755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9" name="Text Box 11"/>
          <p:cNvSpPr txBox="1">
            <a:spLocks noChangeArrowheads="1"/>
          </p:cNvSpPr>
          <p:nvPr/>
        </p:nvSpPr>
        <p:spPr bwMode="auto">
          <a:xfrm>
            <a:off x="4824413" y="6191250"/>
            <a:ext cx="183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Normalization s.t. the </a:t>
            </a:r>
            <a:r>
              <a:rPr lang="en-US" altLang="en-US" sz="1200" i="1">
                <a:latin typeface="Comic Sans MS" pitchFamily="66" charset="0"/>
              </a:rPr>
              <a:t>p</a:t>
            </a:r>
            <a:r>
              <a:rPr lang="en-US" altLang="en-US" sz="1200" i="1" baseline="-25000">
                <a:latin typeface="Comic Sans MS" pitchFamily="66" charset="0"/>
              </a:rPr>
              <a:t>j</a:t>
            </a:r>
            <a:r>
              <a:rPr lang="en-US" altLang="en-US" sz="1200">
                <a:latin typeface="Comic Sans MS" pitchFamily="66" charset="0"/>
              </a:rPr>
              <a:t>  sum up to 1</a:t>
            </a:r>
          </a:p>
        </p:txBody>
      </p:sp>
      <p:sp>
        <p:nvSpPr>
          <p:cNvPr id="60430" name="Line 13"/>
          <p:cNvSpPr>
            <a:spLocks noChangeShapeType="1"/>
          </p:cNvSpPr>
          <p:nvPr/>
        </p:nvSpPr>
        <p:spPr bwMode="auto">
          <a:xfrm flipH="1" flipV="1">
            <a:off x="4625975" y="6124575"/>
            <a:ext cx="411163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360988"/>
            <a:ext cx="21732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Subspace sampling (Frobenius norm)</a:t>
            </a: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657225" y="4087813"/>
            <a:ext cx="8112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 b="1">
                <a:solidFill>
                  <a:schemeClr val="folHlink"/>
                </a:solidFill>
                <a:latin typeface="Comic Sans MS" pitchFamily="66" charset="0"/>
              </a:rPr>
              <a:t>Remark: 	</a:t>
            </a:r>
            <a:r>
              <a:rPr lang="en-US" altLang="en-US" sz="1600">
                <a:latin typeface="Comic Sans MS" pitchFamily="66" charset="0"/>
              </a:rPr>
              <a:t>The rows of 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 are orthonormal vectors, but its columns (V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)</a:t>
            </a:r>
            <a:r>
              <a:rPr lang="en-US" altLang="en-US" sz="1600" baseline="30000">
                <a:latin typeface="Comic Sans MS" pitchFamily="66" charset="0"/>
              </a:rPr>
              <a:t>(i)</a:t>
            </a: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chemeClr val="folHlink"/>
                </a:solidFill>
                <a:latin typeface="Comic Sans MS" pitchFamily="66" charset="0"/>
              </a:rPr>
              <a:t>are not</a:t>
            </a:r>
            <a:r>
              <a:rPr lang="en-US" altLang="en-US" sz="1600">
                <a:latin typeface="Comic Sans MS" pitchFamily="66" charset="0"/>
              </a:rPr>
              <a:t>.</a:t>
            </a:r>
            <a:endParaRPr lang="en-US" alt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639763" y="4940300"/>
            <a:ext cx="4824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u="sng">
                <a:latin typeface="Comic Sans MS" pitchFamily="66" charset="0"/>
              </a:rPr>
              <a:t>Subspace sampling</a:t>
            </a:r>
            <a:r>
              <a:rPr lang="en-US" altLang="en-US" sz="1600">
                <a:latin typeface="Comic Sans MS" pitchFamily="66" charset="0"/>
              </a:rPr>
              <a:t> in O(mn</a:t>
            </a:r>
            <a:r>
              <a:rPr lang="en-US" altLang="en-US" sz="1600" baseline="30000">
                <a:latin typeface="Comic Sans MS" pitchFamily="66" charset="0"/>
              </a:rPr>
              <a:t>2</a:t>
            </a:r>
            <a:r>
              <a:rPr lang="en-US" altLang="en-US" sz="1600">
                <a:latin typeface="Comic Sans MS" pitchFamily="66" charset="0"/>
              </a:rPr>
              <a:t>) time </a:t>
            </a:r>
          </a:p>
        </p:txBody>
      </p:sp>
      <p:pic>
        <p:nvPicPr>
          <p:cNvPr id="61447" name="Picture 5" descr="texpoint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459163"/>
            <a:ext cx="5334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8" name="Picture 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438525"/>
            <a:ext cx="525462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9" name="Picture 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432175"/>
            <a:ext cx="458788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0" name="Picture 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438525"/>
            <a:ext cx="468312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1" name="Text Box 9"/>
          <p:cNvSpPr txBox="1">
            <a:spLocks noChangeArrowheads="1"/>
          </p:cNvSpPr>
          <p:nvPr/>
        </p:nvSpPr>
        <p:spPr bwMode="auto">
          <a:xfrm>
            <a:off x="5629275" y="2473325"/>
            <a:ext cx="31448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V</a:t>
            </a:r>
            <a:r>
              <a:rPr lang="en-US" altLang="en-US" sz="1200" baseline="-25000">
                <a:latin typeface="Comic Sans MS" pitchFamily="66" charset="0"/>
              </a:rPr>
              <a:t>k</a:t>
            </a:r>
            <a:r>
              <a:rPr lang="en-US" altLang="en-US" sz="1200">
                <a:latin typeface="Comic Sans MS" pitchFamily="66" charset="0"/>
              </a:rPr>
              <a:t>: orthogonal matrix containing the top </a:t>
            </a:r>
            <a:r>
              <a:rPr lang="en-US" altLang="en-US" sz="1200" i="1">
                <a:latin typeface="Comic Sans MS" pitchFamily="66" charset="0"/>
              </a:rPr>
              <a:t>k</a:t>
            </a:r>
            <a:r>
              <a:rPr lang="en-US" altLang="en-US" sz="1200">
                <a:latin typeface="Comic Sans MS" pitchFamily="66" charset="0"/>
              </a:rPr>
              <a:t>  right singular vectors of A.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Symbol" pitchFamily="18" charset="2"/>
              </a:rPr>
              <a:t>S</a:t>
            </a:r>
            <a:r>
              <a:rPr lang="en-US" altLang="en-US" sz="1200" baseline="-25000">
                <a:latin typeface="Comic Sans MS" pitchFamily="66" charset="0"/>
              </a:rPr>
              <a:t> k</a:t>
            </a:r>
            <a:r>
              <a:rPr lang="en-US" altLang="en-US" sz="1200">
                <a:latin typeface="Comic Sans MS" pitchFamily="66" charset="0"/>
              </a:rPr>
              <a:t>: diagonal matrix containing the top </a:t>
            </a:r>
            <a:r>
              <a:rPr lang="en-US" altLang="en-US" sz="1200" i="1">
                <a:latin typeface="Comic Sans MS" pitchFamily="66" charset="0"/>
              </a:rPr>
              <a:t>k</a:t>
            </a:r>
            <a:r>
              <a:rPr lang="en-US" altLang="en-US" sz="1200">
                <a:latin typeface="Comic Sans MS" pitchFamily="66" charset="0"/>
              </a:rPr>
              <a:t> singular values of A.</a:t>
            </a:r>
          </a:p>
        </p:txBody>
      </p:sp>
      <p:pic>
        <p:nvPicPr>
          <p:cNvPr id="61452" name="Picture 10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325688"/>
            <a:ext cx="452755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3" name="Text Box 11"/>
          <p:cNvSpPr txBox="1">
            <a:spLocks noChangeArrowheads="1"/>
          </p:cNvSpPr>
          <p:nvPr/>
        </p:nvSpPr>
        <p:spPr bwMode="auto">
          <a:xfrm>
            <a:off x="4824413" y="6191250"/>
            <a:ext cx="183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Normalization s.t. the </a:t>
            </a:r>
            <a:r>
              <a:rPr lang="en-US" altLang="en-US" sz="1200" i="1">
                <a:latin typeface="Comic Sans MS" pitchFamily="66" charset="0"/>
              </a:rPr>
              <a:t>p</a:t>
            </a:r>
            <a:r>
              <a:rPr lang="en-US" altLang="en-US" sz="1200" i="1" baseline="-25000">
                <a:latin typeface="Comic Sans MS" pitchFamily="66" charset="0"/>
              </a:rPr>
              <a:t>j</a:t>
            </a:r>
            <a:r>
              <a:rPr lang="en-US" altLang="en-US" sz="1200">
                <a:latin typeface="Comic Sans MS" pitchFamily="66" charset="0"/>
              </a:rPr>
              <a:t>  sum up to 1</a:t>
            </a:r>
          </a:p>
        </p:txBody>
      </p:sp>
      <p:sp>
        <p:nvSpPr>
          <p:cNvPr id="61454" name="Line 13"/>
          <p:cNvSpPr>
            <a:spLocks noChangeShapeType="1"/>
          </p:cNvSpPr>
          <p:nvPr/>
        </p:nvSpPr>
        <p:spPr bwMode="auto">
          <a:xfrm flipH="1" flipV="1">
            <a:off x="4625975" y="6124575"/>
            <a:ext cx="411163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Text Box 14"/>
          <p:cNvSpPr txBox="1">
            <a:spLocks noChangeArrowheads="1"/>
          </p:cNvSpPr>
          <p:nvPr/>
        </p:nvSpPr>
        <p:spPr bwMode="auto">
          <a:xfrm>
            <a:off x="693738" y="5561013"/>
            <a:ext cx="2376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folHlink"/>
                </a:solidFill>
                <a:latin typeface="Comic Sans MS" pitchFamily="66" charset="0"/>
              </a:rPr>
              <a:t>Leverage scores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folHlink"/>
                </a:solidFill>
                <a:latin typeface="Comic Sans MS" pitchFamily="66" charset="0"/>
              </a:rPr>
              <a:t>(many references in the statistics community)</a:t>
            </a:r>
          </a:p>
        </p:txBody>
      </p:sp>
      <p:sp>
        <p:nvSpPr>
          <p:cNvPr id="61456" name="AutoShape 15"/>
          <p:cNvSpPr>
            <a:spLocks noChangeArrowheads="1"/>
          </p:cNvSpPr>
          <p:nvPr/>
        </p:nvSpPr>
        <p:spPr bwMode="auto">
          <a:xfrm>
            <a:off x="2827338" y="5842000"/>
            <a:ext cx="449262" cy="174625"/>
          </a:xfrm>
          <a:prstGeom prst="rightArrow">
            <a:avLst>
              <a:gd name="adj1" fmla="val 50000"/>
              <a:gd name="adj2" fmla="val 64318"/>
            </a:avLst>
          </a:prstGeom>
          <a:solidFill>
            <a:schemeClr val="tx2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Towards a relative error bound…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411163" y="2159000"/>
            <a:ext cx="81121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 b="1">
                <a:solidFill>
                  <a:schemeClr val="folHlink"/>
                </a:solidFill>
                <a:latin typeface="Comic Sans MS" pitchFamily="66" charset="0"/>
              </a:rPr>
              <a:t>Structural result (deterministic):</a:t>
            </a:r>
            <a:endParaRPr lang="en-US" alt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411163" y="4081463"/>
            <a:ext cx="8632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This holds for any </a:t>
            </a:r>
            <a:r>
              <a:rPr lang="en-US" altLang="en-US" sz="1600" i="1">
                <a:latin typeface="Comic Sans MS" pitchFamily="66" charset="0"/>
              </a:rPr>
              <a:t>n-by-c</a:t>
            </a:r>
            <a:r>
              <a:rPr lang="en-US" altLang="en-US" sz="1600">
                <a:latin typeface="Comic Sans MS" pitchFamily="66" charset="0"/>
              </a:rPr>
              <a:t>  matrix S  such that C = AS  </a:t>
            </a:r>
            <a:r>
              <a:rPr lang="en-US" altLang="en-US" sz="1600" b="1" u="sng">
                <a:latin typeface="Comic Sans MS" pitchFamily="66" charset="0"/>
              </a:rPr>
              <a:t>as long as the </a:t>
            </a:r>
            <a:r>
              <a:rPr lang="en-US" altLang="en-US" sz="1600" b="1" i="1" u="sng">
                <a:latin typeface="Comic Sans MS" pitchFamily="66" charset="0"/>
              </a:rPr>
              <a:t>k-by-c</a:t>
            </a:r>
            <a:r>
              <a:rPr lang="en-US" altLang="en-US" sz="1600" b="1" u="sng">
                <a:latin typeface="Comic Sans MS" pitchFamily="66" charset="0"/>
              </a:rPr>
              <a:t> matrix V</a:t>
            </a:r>
            <a:r>
              <a:rPr lang="en-US" altLang="en-US" sz="1600" b="1" u="sng" baseline="-25000">
                <a:latin typeface="Comic Sans MS" pitchFamily="66" charset="0"/>
              </a:rPr>
              <a:t>k</a:t>
            </a:r>
            <a:r>
              <a:rPr lang="en-US" altLang="en-US" sz="1600" b="1" u="sng" baseline="30000">
                <a:latin typeface="Comic Sans MS" pitchFamily="66" charset="0"/>
              </a:rPr>
              <a:t>T</a:t>
            </a:r>
            <a:r>
              <a:rPr lang="en-US" altLang="en-US" sz="1600" b="1" u="sng">
                <a:latin typeface="Comic Sans MS" pitchFamily="66" charset="0"/>
              </a:rPr>
              <a:t>S has full rank (equal to </a:t>
            </a:r>
            <a:r>
              <a:rPr lang="en-US" altLang="en-US" sz="1600" b="1" i="1" u="sng">
                <a:latin typeface="Comic Sans MS" pitchFamily="66" charset="0"/>
              </a:rPr>
              <a:t>k </a:t>
            </a:r>
            <a:r>
              <a:rPr lang="en-US" altLang="en-US" sz="1600" b="1" u="sng">
                <a:latin typeface="Comic Sans MS" pitchFamily="66" charset="0"/>
              </a:rPr>
              <a:t>).</a:t>
            </a:r>
            <a:endParaRPr lang="en-US" altLang="en-US" sz="1200">
              <a:latin typeface="Comic Sans MS" pitchFamily="66" charset="0"/>
            </a:endParaRP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882900"/>
            <a:ext cx="73421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8738" y="1887825"/>
            <a:ext cx="9063037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>
                <a:latin typeface="Comic Sans MS" charset="0"/>
              </a:rPr>
              <a:t>Focus:</a:t>
            </a:r>
            <a:r>
              <a:rPr lang="en-US" altLang="en-US" sz="1600" dirty="0">
                <a:latin typeface="Comic Sans MS" charset="0"/>
              </a:rPr>
              <a:t> sketching matrices (</a:t>
            </a:r>
            <a:r>
              <a:rPr lang="en-US" altLang="en-US" sz="1600" dirty="0" err="1">
                <a:latin typeface="Comic Sans MS" charset="0"/>
              </a:rPr>
              <a:t>i</a:t>
            </a:r>
            <a:r>
              <a:rPr lang="en-US" altLang="en-US" sz="1600" dirty="0">
                <a:latin typeface="Comic Sans MS" charset="0"/>
              </a:rPr>
              <a:t>) by sampling rows/columns and (ii) via “random projections.”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endParaRPr lang="en-US" altLang="en-US" sz="1600" dirty="0" smtClean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 smtClean="0">
                <a:latin typeface="Comic Sans MS" charset="0"/>
              </a:rPr>
              <a:t>Machinery</a:t>
            </a:r>
            <a:r>
              <a:rPr lang="en-US" altLang="en-US" sz="1600" b="1" u="sng" dirty="0">
                <a:latin typeface="Comic Sans MS" charset="0"/>
              </a:rPr>
              <a:t>:</a:t>
            </a:r>
            <a:r>
              <a:rPr lang="en-US" altLang="en-US" sz="1600" dirty="0">
                <a:latin typeface="Comic Sans MS" charset="0"/>
              </a:rPr>
              <a:t> (</a:t>
            </a:r>
            <a:r>
              <a:rPr lang="en-US" altLang="en-US" sz="1600" dirty="0" err="1">
                <a:latin typeface="Comic Sans MS" charset="0"/>
              </a:rPr>
              <a:t>i</a:t>
            </a:r>
            <a:r>
              <a:rPr lang="en-US" altLang="en-US" sz="1600" dirty="0">
                <a:latin typeface="Comic Sans MS" charset="0"/>
              </a:rPr>
              <a:t>) Approximating matrix </a:t>
            </a:r>
            <a:r>
              <a:rPr lang="en-US" altLang="en-US" sz="1600" dirty="0" smtClean="0">
                <a:latin typeface="Comic Sans MS" charset="0"/>
              </a:rPr>
              <a:t>multiplication, </a:t>
            </a:r>
            <a:r>
              <a:rPr lang="en-US" altLang="en-US" sz="1600" dirty="0">
                <a:latin typeface="Comic Sans MS" charset="0"/>
              </a:rPr>
              <a:t>and (ii) </a:t>
            </a:r>
            <a:r>
              <a:rPr lang="en-US" altLang="en-US" sz="1600" dirty="0" smtClean="0">
                <a:latin typeface="Comic Sans MS" charset="0"/>
              </a:rPr>
              <a:t>decoupling </a:t>
            </a:r>
            <a:r>
              <a:rPr lang="en-US" altLang="en-US" sz="1600" dirty="0">
                <a:latin typeface="Comic Sans MS" charset="0"/>
              </a:rPr>
              <a:t>“randomization” from “matrix perturbation</a:t>
            </a:r>
            <a:r>
              <a:rPr lang="en-US" altLang="en-US" sz="1600" dirty="0" smtClean="0">
                <a:latin typeface="Comic Sans MS" charset="0"/>
              </a:rPr>
              <a:t>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>
                <a:latin typeface="Comic Sans MS" charset="0"/>
              </a:rPr>
              <a:t>Overview of the tutorial: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dirty="0">
                <a:solidFill>
                  <a:srgbClr val="FF0000"/>
                </a:solidFill>
                <a:latin typeface="Comic Sans MS" charset="0"/>
              </a:rPr>
              <a:t>(</a:t>
            </a:r>
            <a:r>
              <a:rPr lang="en-US" altLang="en-US" sz="1600" dirty="0" err="1">
                <a:solidFill>
                  <a:srgbClr val="FF0000"/>
                </a:solidFill>
                <a:latin typeface="Comic Sans MS" charset="0"/>
              </a:rPr>
              <a:t>i</a:t>
            </a:r>
            <a:r>
              <a:rPr lang="en-US" altLang="en-US" sz="1600" dirty="0">
                <a:solidFill>
                  <a:srgbClr val="FF0000"/>
                </a:solidFill>
                <a:latin typeface="Comic Sans MS" charset="0"/>
              </a:rPr>
              <a:t>)	Motivation: computational efficiency, interpretability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  <a:latin typeface="Comic Sans MS" charset="0"/>
              </a:rPr>
              <a:t>	(ii)	Approximating matrix multiplication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  <a:latin typeface="Comic Sans MS" charset="0"/>
              </a:rPr>
              <a:t>	(iii)	From matrix multiplication to CX/CUR factorizations and </a:t>
            </a:r>
            <a:r>
              <a:rPr lang="en-US" altLang="en-US" sz="1600" dirty="0" smtClean="0">
                <a:solidFill>
                  <a:srgbClr val="FF0000"/>
                </a:solidFill>
                <a:latin typeface="Comic Sans MS" charset="0"/>
              </a:rPr>
              <a:t>approximate </a:t>
            </a:r>
            <a:r>
              <a:rPr lang="en-US" altLang="en-US" sz="1600" dirty="0">
                <a:solidFill>
                  <a:srgbClr val="FF0000"/>
                </a:solidFill>
                <a:latin typeface="Comic Sans MS" charset="0"/>
              </a:rPr>
              <a:t>SVD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  <a:latin typeface="Comic Sans MS" charset="0"/>
              </a:rPr>
              <a:t>	(iv)	Improvements and recent progress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chemeClr val="tx2"/>
                </a:solidFill>
                <a:latin typeface="Comic Sans MS" charset="0"/>
              </a:rPr>
              <a:t>	(v) 	Algorithmic approaches to least-squares problems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chemeClr val="tx2"/>
                </a:solidFill>
                <a:latin typeface="Comic Sans MS" charset="0"/>
              </a:rPr>
              <a:t>	(vi)	Statistical perspectives on least-squares algorithms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chemeClr val="tx2"/>
                </a:solidFill>
                <a:latin typeface="Comic Sans MS" charset="0"/>
              </a:rPr>
              <a:t>	(vii) Theory and practice of: extending these ideas to kernels and SPSD matrices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chemeClr val="tx2"/>
                </a:solidFill>
                <a:latin typeface="Comic Sans MS" charset="0"/>
              </a:rPr>
              <a:t>	(viii) Theory and practice of: implementing these ideas in large-scale settings</a:t>
            </a:r>
            <a:endParaRPr lang="en-US" altLang="en-US" sz="1400" dirty="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title"/>
          </p:nvPr>
        </p:nvSpPr>
        <p:spPr>
          <a:xfrm>
            <a:off x="946150" y="617538"/>
            <a:ext cx="8051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charset="0"/>
              </a:rPr>
              <a:t>  Roadmap of the tutorial </a:t>
            </a:r>
          </a:p>
        </p:txBody>
      </p:sp>
    </p:spTree>
    <p:extLst>
      <p:ext uri="{BB962C8B-B14F-4D97-AF65-F5344CB8AC3E}">
        <p14:creationId xmlns:p14="http://schemas.microsoft.com/office/powerpoint/2010/main" val="1015419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Towards a relative error bound…</a:t>
            </a: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411163" y="2159000"/>
            <a:ext cx="81121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 b="1">
                <a:solidFill>
                  <a:schemeClr val="folHlink"/>
                </a:solidFill>
                <a:latin typeface="Comic Sans MS" pitchFamily="66" charset="0"/>
              </a:rPr>
              <a:t>Structural result (deterministic):</a:t>
            </a:r>
            <a:endParaRPr lang="en-US" alt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411163" y="4081463"/>
            <a:ext cx="863282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latin typeface="Comic Sans MS" pitchFamily="66" charset="0"/>
              </a:rPr>
              <a:t>This holds for any </a:t>
            </a:r>
            <a:r>
              <a:rPr lang="en-US" altLang="en-US" sz="1600" i="1" dirty="0" smtClean="0">
                <a:latin typeface="Comic Sans MS" pitchFamily="66" charset="0"/>
              </a:rPr>
              <a:t>n-by-c</a:t>
            </a:r>
            <a:r>
              <a:rPr lang="en-US" altLang="en-US" sz="1600" dirty="0" smtClean="0">
                <a:latin typeface="Comic Sans MS" pitchFamily="66" charset="0"/>
              </a:rPr>
              <a:t>  matrix S  such that C = AS  </a:t>
            </a:r>
            <a:r>
              <a:rPr lang="en-US" altLang="en-US" sz="1600" b="1" u="sng" dirty="0" err="1" smtClean="0">
                <a:latin typeface="Comic Sans MS" pitchFamily="66" charset="0"/>
              </a:rPr>
              <a:t>as</a:t>
            </a:r>
            <a:r>
              <a:rPr lang="en-US" altLang="en-US" sz="1600" b="1" u="sng" dirty="0" smtClean="0">
                <a:latin typeface="Comic Sans MS" pitchFamily="66" charset="0"/>
              </a:rPr>
              <a:t> long as the </a:t>
            </a:r>
            <a:r>
              <a:rPr lang="en-US" altLang="en-US" sz="1600" b="1" i="1" u="sng" dirty="0" smtClean="0">
                <a:latin typeface="Comic Sans MS" pitchFamily="66" charset="0"/>
              </a:rPr>
              <a:t>k-by-c</a:t>
            </a:r>
            <a:r>
              <a:rPr lang="en-US" altLang="en-US" sz="1600" b="1" u="sng" dirty="0" smtClean="0">
                <a:latin typeface="Comic Sans MS" pitchFamily="66" charset="0"/>
              </a:rPr>
              <a:t> matrix </a:t>
            </a:r>
            <a:r>
              <a:rPr lang="en-US" altLang="en-US" sz="1600" b="1" u="sng" dirty="0" err="1" smtClean="0">
                <a:latin typeface="Comic Sans MS" pitchFamily="66" charset="0"/>
              </a:rPr>
              <a:t>V</a:t>
            </a:r>
            <a:r>
              <a:rPr lang="en-US" altLang="en-US" sz="1600" b="1" u="sng" baseline="-25000" dirty="0" err="1" smtClean="0">
                <a:latin typeface="Comic Sans MS" pitchFamily="66" charset="0"/>
              </a:rPr>
              <a:t>k</a:t>
            </a:r>
            <a:r>
              <a:rPr lang="en-US" altLang="en-US" sz="1600" b="1" u="sng" baseline="30000" dirty="0" err="1" smtClean="0">
                <a:latin typeface="Comic Sans MS" pitchFamily="66" charset="0"/>
              </a:rPr>
              <a:t>T</a:t>
            </a:r>
            <a:r>
              <a:rPr lang="en-US" altLang="en-US" sz="1600" b="1" u="sng" dirty="0" err="1" smtClean="0">
                <a:latin typeface="Comic Sans MS" pitchFamily="66" charset="0"/>
              </a:rPr>
              <a:t>S</a:t>
            </a:r>
            <a:r>
              <a:rPr lang="en-US" altLang="en-US" sz="1600" b="1" u="sng" dirty="0" smtClean="0">
                <a:latin typeface="Comic Sans MS" pitchFamily="66" charset="0"/>
              </a:rPr>
              <a:t> has full rank (equal to </a:t>
            </a:r>
            <a:r>
              <a:rPr lang="en-US" altLang="en-US" sz="1600" b="1" i="1" u="sng" dirty="0" smtClean="0">
                <a:latin typeface="Comic Sans MS" pitchFamily="66" charset="0"/>
              </a:rPr>
              <a:t>k </a:t>
            </a:r>
            <a:r>
              <a:rPr lang="en-US" altLang="en-US" sz="1600" b="1" u="sng" dirty="0" smtClean="0">
                <a:latin typeface="Comic Sans MS" pitchFamily="66" charset="0"/>
              </a:rPr>
              <a:t>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1600" dirty="0" smtClean="0">
              <a:latin typeface="Comic Sans MS" pitchFamily="66" charset="0"/>
            </a:endParaRPr>
          </a:p>
          <a:p>
            <a:pPr marL="285750" indent="-28575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The proof of the structural result critically uses the fact that with X = C</a:t>
            </a:r>
            <a:r>
              <a:rPr lang="en-US" altLang="en-US" sz="1600" baseline="30000" dirty="0" smtClean="0">
                <a:latin typeface="Comic Sans MS" pitchFamily="66" charset="0"/>
              </a:rPr>
              <a:t>+</a:t>
            </a:r>
            <a:r>
              <a:rPr lang="en-US" altLang="en-US" sz="1600" dirty="0" smtClean="0">
                <a:latin typeface="Comic Sans MS" pitchFamily="66" charset="0"/>
              </a:rPr>
              <a:t>A is the </a:t>
            </a:r>
            <a:r>
              <a:rPr lang="en-US" altLang="en-US" sz="1600" i="1" dirty="0" err="1" smtClean="0">
                <a:latin typeface="Comic Sans MS" pitchFamily="66" charset="0"/>
              </a:rPr>
              <a:t>argmin</a:t>
            </a:r>
            <a:r>
              <a:rPr lang="en-US" altLang="en-US" sz="1600" dirty="0" smtClean="0">
                <a:latin typeface="Comic Sans MS" pitchFamily="66" charset="0"/>
              </a:rPr>
              <a:t> for any unitarily invariant norm of the error A-CX.</a:t>
            </a:r>
          </a:p>
          <a:p>
            <a:pPr marL="285750" indent="-28575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Comic Sans MS" pitchFamily="66" charset="0"/>
              </a:rPr>
              <a:t>Variants of this structural result have appeared in various papers.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1200" dirty="0" smtClean="0">
                <a:latin typeface="Comic Sans MS" pitchFamily="66" charset="0"/>
              </a:rPr>
              <a:t>( e.g., (</a:t>
            </a:r>
            <a:r>
              <a:rPr lang="en-US" altLang="en-US" sz="1200" dirty="0" err="1" smtClean="0">
                <a:latin typeface="Comic Sans MS" pitchFamily="66" charset="0"/>
              </a:rPr>
              <a:t>i</a:t>
            </a:r>
            <a:r>
              <a:rPr lang="en-US" altLang="en-US" sz="1200" dirty="0" smtClean="0">
                <a:latin typeface="Comic Sans MS" pitchFamily="66" charset="0"/>
              </a:rPr>
              <a:t>) </a:t>
            </a:r>
            <a:r>
              <a:rPr lang="en-US" altLang="en-US" sz="1200" dirty="0" err="1" smtClean="0">
                <a:latin typeface="Comic Sans MS" pitchFamily="66" charset="0"/>
              </a:rPr>
              <a:t>Drineas</a:t>
            </a:r>
            <a:r>
              <a:rPr lang="en-US" altLang="en-US" sz="1200" dirty="0" smtClean="0">
                <a:latin typeface="Comic Sans MS" pitchFamily="66" charset="0"/>
              </a:rPr>
              <a:t>, Mahoney, </a:t>
            </a:r>
            <a:r>
              <a:rPr lang="en-US" altLang="en-US" sz="1200" dirty="0" err="1" smtClean="0">
                <a:latin typeface="Comic Sans MS" pitchFamily="66" charset="0"/>
              </a:rPr>
              <a:t>Muthukrishnan</a:t>
            </a:r>
            <a:r>
              <a:rPr lang="en-US" altLang="en-US" sz="1200" dirty="0" smtClean="0">
                <a:latin typeface="Comic Sans MS" pitchFamily="66" charset="0"/>
              </a:rPr>
              <a:t> (2008) SIMAX, (ii) </a:t>
            </a:r>
            <a:r>
              <a:rPr lang="en-US" altLang="en-US" sz="1200" dirty="0" err="1" smtClean="0">
                <a:latin typeface="Comic Sans MS" pitchFamily="66" charset="0"/>
              </a:rPr>
              <a:t>Boutsidis</a:t>
            </a:r>
            <a:r>
              <a:rPr lang="en-US" altLang="en-US" sz="1200" dirty="0" smtClean="0">
                <a:latin typeface="Comic Sans MS" pitchFamily="66" charset="0"/>
              </a:rPr>
              <a:t>, </a:t>
            </a:r>
            <a:r>
              <a:rPr lang="en-US" altLang="en-US" sz="1200" dirty="0" err="1" smtClean="0">
                <a:latin typeface="Comic Sans MS" pitchFamily="66" charset="0"/>
              </a:rPr>
              <a:t>Drineas</a:t>
            </a:r>
            <a:r>
              <a:rPr lang="en-US" altLang="en-US" sz="1200" dirty="0" smtClean="0">
                <a:latin typeface="Comic Sans MS" pitchFamily="66" charset="0"/>
              </a:rPr>
              <a:t>, Mahoney SODA 2011, (iii) </a:t>
            </a:r>
            <a:r>
              <a:rPr lang="en-US" altLang="en-US" sz="1200" dirty="0" err="1" smtClean="0">
                <a:latin typeface="Comic Sans MS" pitchFamily="66" charset="0"/>
              </a:rPr>
              <a:t>Halko</a:t>
            </a:r>
            <a:r>
              <a:rPr lang="en-US" altLang="en-US" sz="1200" dirty="0" smtClean="0">
                <a:latin typeface="Comic Sans MS" pitchFamily="66" charset="0"/>
              </a:rPr>
              <a:t>, </a:t>
            </a:r>
            <a:r>
              <a:rPr lang="en-US" altLang="en-US" sz="1200" dirty="0" err="1" smtClean="0">
                <a:latin typeface="Comic Sans MS" pitchFamily="66" charset="0"/>
              </a:rPr>
              <a:t>Martinsson</a:t>
            </a:r>
            <a:r>
              <a:rPr lang="en-US" altLang="en-US" sz="1200" dirty="0" smtClean="0">
                <a:latin typeface="Comic Sans MS" pitchFamily="66" charset="0"/>
              </a:rPr>
              <a:t>, </a:t>
            </a:r>
            <a:r>
              <a:rPr lang="en-US" altLang="en-US" sz="1200" dirty="0" err="1" smtClean="0">
                <a:latin typeface="Comic Sans MS" pitchFamily="66" charset="0"/>
              </a:rPr>
              <a:t>Tropp</a:t>
            </a:r>
            <a:r>
              <a:rPr lang="en-US" altLang="en-US" sz="1200" dirty="0" smtClean="0">
                <a:latin typeface="Comic Sans MS" pitchFamily="66" charset="0"/>
              </a:rPr>
              <a:t> (2011) SIREV, (iv) </a:t>
            </a:r>
            <a:r>
              <a:rPr lang="en-US" altLang="en-US" sz="1200" dirty="0" err="1" smtClean="0">
                <a:latin typeface="Comic Sans MS" pitchFamily="66" charset="0"/>
              </a:rPr>
              <a:t>Boutsidis</a:t>
            </a:r>
            <a:r>
              <a:rPr lang="en-US" altLang="en-US" sz="1200" dirty="0" smtClean="0">
                <a:latin typeface="Comic Sans MS" pitchFamily="66" charset="0"/>
              </a:rPr>
              <a:t>, </a:t>
            </a:r>
            <a:r>
              <a:rPr lang="en-US" altLang="en-US" sz="1200" dirty="0" err="1" smtClean="0">
                <a:latin typeface="Comic Sans MS" pitchFamily="66" charset="0"/>
              </a:rPr>
              <a:t>Drineas</a:t>
            </a:r>
            <a:r>
              <a:rPr lang="en-US" altLang="en-US" sz="1200" dirty="0" smtClean="0">
                <a:latin typeface="Comic Sans MS" pitchFamily="66" charset="0"/>
              </a:rPr>
              <a:t>, </a:t>
            </a:r>
            <a:r>
              <a:rPr lang="en-US" altLang="en-US" sz="1200" dirty="0" err="1" smtClean="0">
                <a:latin typeface="Comic Sans MS" pitchFamily="66" charset="0"/>
              </a:rPr>
              <a:t>Magdon</a:t>
            </a:r>
            <a:r>
              <a:rPr lang="en-US" altLang="en-US" sz="1200" dirty="0" smtClean="0">
                <a:latin typeface="Comic Sans MS" pitchFamily="66" charset="0"/>
              </a:rPr>
              <a:t>-Ismail FOCS 2011, etc.)</a:t>
            </a:r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882900"/>
            <a:ext cx="73421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11163" y="2159000"/>
            <a:ext cx="81121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 b="1">
                <a:solidFill>
                  <a:schemeClr val="folHlink"/>
                </a:solidFill>
                <a:latin typeface="Comic Sans MS" pitchFamily="66" charset="0"/>
              </a:rPr>
              <a:t>Structural result (deterministic):</a:t>
            </a:r>
            <a:endParaRPr lang="en-US" alt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11163" y="4081463"/>
            <a:ext cx="83089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This holds for any </a:t>
            </a:r>
            <a:r>
              <a:rPr lang="en-US" altLang="en-US" sz="1600" i="1">
                <a:latin typeface="Comic Sans MS" pitchFamily="66" charset="0"/>
              </a:rPr>
              <a:t>n-by-c</a:t>
            </a:r>
            <a:r>
              <a:rPr lang="en-US" altLang="en-US" sz="1600">
                <a:latin typeface="Comic Sans MS" pitchFamily="66" charset="0"/>
              </a:rPr>
              <a:t>  matrix S  such that C = AS  </a:t>
            </a:r>
            <a:r>
              <a:rPr lang="en-US" altLang="en-US" sz="1600" b="1" u="sng">
                <a:latin typeface="Comic Sans MS" pitchFamily="66" charset="0"/>
              </a:rPr>
              <a:t>as long as the </a:t>
            </a:r>
            <a:r>
              <a:rPr lang="en-US" altLang="en-US" sz="1600" b="1" i="1" u="sng">
                <a:latin typeface="Comic Sans MS" pitchFamily="66" charset="0"/>
              </a:rPr>
              <a:t>k-by-c</a:t>
            </a:r>
            <a:r>
              <a:rPr lang="en-US" altLang="en-US" sz="1600" b="1" u="sng">
                <a:latin typeface="Comic Sans MS" pitchFamily="66" charset="0"/>
              </a:rPr>
              <a:t> matrix V</a:t>
            </a:r>
            <a:r>
              <a:rPr lang="en-US" altLang="en-US" sz="1600" b="1" u="sng" baseline="-25000">
                <a:latin typeface="Comic Sans MS" pitchFamily="66" charset="0"/>
              </a:rPr>
              <a:t>k</a:t>
            </a:r>
            <a:r>
              <a:rPr lang="en-US" altLang="en-US" sz="1600" b="1" u="sng" baseline="30000">
                <a:latin typeface="Comic Sans MS" pitchFamily="66" charset="0"/>
              </a:rPr>
              <a:t>T</a:t>
            </a:r>
            <a:r>
              <a:rPr lang="en-US" altLang="en-US" sz="1600" b="1" u="sng">
                <a:latin typeface="Comic Sans MS" pitchFamily="66" charset="0"/>
              </a:rPr>
              <a:t>S has full rank (equal to </a:t>
            </a:r>
            <a:r>
              <a:rPr lang="en-US" altLang="en-US" sz="1600" b="1" i="1" u="sng">
                <a:latin typeface="Comic Sans MS" pitchFamily="66" charset="0"/>
              </a:rPr>
              <a:t>k </a:t>
            </a:r>
            <a:r>
              <a:rPr lang="en-US" altLang="en-US" sz="1600" b="1" u="sng">
                <a:latin typeface="Comic Sans MS" pitchFamily="66" charset="0"/>
              </a:rPr>
              <a:t>).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endParaRPr lang="en-US" altLang="en-US" sz="16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US" altLang="en-US" sz="1600">
                <a:latin typeface="Comic Sans MS" pitchFamily="66" charset="0"/>
              </a:rPr>
              <a:t>Let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S be a sampling and rescaling matrix</a:t>
            </a:r>
            <a:r>
              <a:rPr lang="en-US" altLang="en-US" sz="1600">
                <a:latin typeface="Comic Sans MS" pitchFamily="66" charset="0"/>
              </a:rPr>
              <a:t>, where the sampling probabilities are the leverage scores: our matrix multiplication results </a:t>
            </a:r>
            <a:r>
              <a:rPr lang="en-US" altLang="en-US" sz="1200">
                <a:latin typeface="Comic Sans MS" pitchFamily="66" charset="0"/>
              </a:rPr>
              <a:t>(and the fact that the square of the Frobenius norm of V</a:t>
            </a:r>
            <a:r>
              <a:rPr lang="en-US" altLang="en-US" sz="1200" baseline="-25000">
                <a:latin typeface="Comic Sans MS" pitchFamily="66" charset="0"/>
              </a:rPr>
              <a:t>k</a:t>
            </a:r>
            <a:r>
              <a:rPr lang="en-US" altLang="en-US" sz="1200">
                <a:latin typeface="Comic Sans MS" pitchFamily="66" charset="0"/>
              </a:rPr>
              <a:t> if equal to </a:t>
            </a:r>
            <a:r>
              <a:rPr lang="en-US" altLang="en-US" sz="1200" i="1">
                <a:latin typeface="Comic Sans MS" pitchFamily="66" charset="0"/>
              </a:rPr>
              <a:t>k</a:t>
            </a:r>
            <a:r>
              <a:rPr lang="en-US" altLang="en-US" sz="1200">
                <a:latin typeface="Comic Sans MS" pitchFamily="66" charset="0"/>
              </a:rPr>
              <a:t>)</a:t>
            </a:r>
            <a:r>
              <a:rPr lang="en-US" altLang="en-US" sz="1600">
                <a:latin typeface="Comic Sans MS" pitchFamily="66" charset="0"/>
              </a:rPr>
              <a:t> guarantee that, for our choice of </a:t>
            </a:r>
            <a:r>
              <a:rPr lang="en-US" altLang="en-US" sz="1600" i="1">
                <a:latin typeface="Comic Sans MS" pitchFamily="66" charset="0"/>
              </a:rPr>
              <a:t>c</a:t>
            </a: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200">
                <a:latin typeface="Comic Sans MS" pitchFamily="66" charset="0"/>
              </a:rPr>
              <a:t>(with constant probability)</a:t>
            </a:r>
            <a:r>
              <a:rPr lang="en-US" altLang="en-US" sz="1600">
                <a:latin typeface="Comic Sans MS" pitchFamily="66" charset="0"/>
              </a:rPr>
              <a:t>:</a:t>
            </a: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882900"/>
            <a:ext cx="73421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28650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The rank of V</a:t>
            </a:r>
            <a:r>
              <a:rPr lang="en-US" altLang="en-US" sz="3200" baseline="-25000" smtClean="0">
                <a:solidFill>
                  <a:schemeClr val="folHlink"/>
                </a:solidFill>
                <a:latin typeface="Comic Sans MS" pitchFamily="66" charset="0"/>
              </a:rPr>
              <a:t>k</a:t>
            </a:r>
            <a:r>
              <a:rPr lang="en-US" altLang="en-US" sz="3200" baseline="30000" smtClean="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</a:t>
            </a: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5949950"/>
            <a:ext cx="58007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11163" y="2159000"/>
            <a:ext cx="81121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From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matrix perturbation theory</a:t>
            </a:r>
            <a:r>
              <a:rPr lang="en-US" altLang="en-US" sz="1600">
                <a:latin typeface="Comic Sans MS" pitchFamily="66" charset="0"/>
              </a:rPr>
              <a:t>, if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11163" y="3624263"/>
            <a:ext cx="83089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it follows that all singular values (</a:t>
            </a:r>
            <a:r>
              <a:rPr lang="el-GR" altLang="en-US" sz="1600" i="1">
                <a:latin typeface="Comic Sans MS" pitchFamily="66" charset="0"/>
              </a:rPr>
              <a:t>σ</a:t>
            </a:r>
            <a:r>
              <a:rPr lang="en-US" altLang="en-US" sz="1600" i="1" baseline="-25000">
                <a:latin typeface="Comic Sans MS" pitchFamily="66" charset="0"/>
              </a:rPr>
              <a:t>i </a:t>
            </a:r>
            <a:r>
              <a:rPr lang="en-US" altLang="en-US" sz="1600">
                <a:latin typeface="Comic Sans MS" pitchFamily="66" charset="0"/>
              </a:rPr>
              <a:t>) of 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S satisfy:</a:t>
            </a: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28650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The rank of V</a:t>
            </a:r>
            <a:r>
              <a:rPr lang="en-US" altLang="en-US" sz="3200" baseline="-25000" smtClean="0">
                <a:solidFill>
                  <a:schemeClr val="folHlink"/>
                </a:solidFill>
                <a:latin typeface="Comic Sans MS" pitchFamily="66" charset="0"/>
              </a:rPr>
              <a:t>k</a:t>
            </a:r>
            <a:r>
              <a:rPr lang="en-US" altLang="en-US" sz="3200" baseline="30000" smtClean="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 (cont’d)</a:t>
            </a: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749550"/>
            <a:ext cx="58007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322763"/>
            <a:ext cx="356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4"/>
          <p:cNvSpPr txBox="1">
            <a:spLocks noChangeArrowheads="1"/>
          </p:cNvSpPr>
          <p:nvPr/>
        </p:nvSpPr>
        <p:spPr bwMode="auto">
          <a:xfrm>
            <a:off x="369888" y="5203825"/>
            <a:ext cx="86852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By choosing </a:t>
            </a:r>
            <a:r>
              <a:rPr lang="el-GR" altLang="en-US" sz="1600" i="1">
                <a:latin typeface="Comic Sans MS" pitchFamily="66" charset="0"/>
              </a:rPr>
              <a:t>ε</a:t>
            </a:r>
            <a:r>
              <a:rPr lang="en-US" altLang="en-US" sz="1600">
                <a:latin typeface="Comic Sans MS" pitchFamily="66" charset="0"/>
              </a:rPr>
              <a:t> small enough, we can guarantee that 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S has full rank </a:t>
            </a:r>
            <a:r>
              <a:rPr lang="en-US" altLang="en-US" sz="1200">
                <a:latin typeface="Comic Sans MS" pitchFamily="66" charset="0"/>
              </a:rPr>
              <a:t>(with constant probability)</a:t>
            </a:r>
            <a:r>
              <a:rPr lang="en-US" altLang="en-US" sz="160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Bounding the second term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5151438"/>
            <a:ext cx="620236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411163" y="2159000"/>
            <a:ext cx="81121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 b="1">
                <a:solidFill>
                  <a:schemeClr val="folHlink"/>
                </a:solidFill>
                <a:latin typeface="Comic Sans MS" pitchFamily="66" charset="0"/>
              </a:rPr>
              <a:t>Structural result (deterministic):</a:t>
            </a:r>
            <a:endParaRPr lang="en-US" alt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411163" y="4081463"/>
            <a:ext cx="83089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This holds for any </a:t>
            </a:r>
            <a:r>
              <a:rPr lang="en-US" altLang="en-US" sz="1600" i="1">
                <a:latin typeface="Comic Sans MS" pitchFamily="66" charset="0"/>
              </a:rPr>
              <a:t>n-by-c</a:t>
            </a:r>
            <a:r>
              <a:rPr lang="en-US" altLang="en-US" sz="1600">
                <a:latin typeface="Comic Sans MS" pitchFamily="66" charset="0"/>
              </a:rPr>
              <a:t>  matrix S  such that C = AS  </a:t>
            </a:r>
            <a:r>
              <a:rPr lang="en-US" altLang="en-US" sz="1600" b="1" u="sng">
                <a:latin typeface="Comic Sans MS" pitchFamily="66" charset="0"/>
              </a:rPr>
              <a:t>as long as the </a:t>
            </a:r>
            <a:r>
              <a:rPr lang="en-US" altLang="en-US" sz="1600" b="1" i="1" u="sng">
                <a:latin typeface="Comic Sans MS" pitchFamily="66" charset="0"/>
              </a:rPr>
              <a:t>k-by-c</a:t>
            </a:r>
            <a:r>
              <a:rPr lang="en-US" altLang="en-US" sz="1600" b="1" u="sng">
                <a:latin typeface="Comic Sans MS" pitchFamily="66" charset="0"/>
              </a:rPr>
              <a:t> matrix V</a:t>
            </a:r>
            <a:r>
              <a:rPr lang="en-US" altLang="en-US" sz="1600" b="1" u="sng" baseline="-25000">
                <a:latin typeface="Comic Sans MS" pitchFamily="66" charset="0"/>
              </a:rPr>
              <a:t>k</a:t>
            </a:r>
            <a:r>
              <a:rPr lang="en-US" altLang="en-US" sz="1600" b="1" u="sng" baseline="30000">
                <a:latin typeface="Comic Sans MS" pitchFamily="66" charset="0"/>
              </a:rPr>
              <a:t>T</a:t>
            </a:r>
            <a:r>
              <a:rPr lang="en-US" altLang="en-US" sz="1600" b="1" u="sng">
                <a:latin typeface="Comic Sans MS" pitchFamily="66" charset="0"/>
              </a:rPr>
              <a:t>S has full rank (equal to </a:t>
            </a:r>
            <a:r>
              <a:rPr lang="en-US" altLang="en-US" sz="1600" b="1" i="1" u="sng">
                <a:latin typeface="Comic Sans MS" pitchFamily="66" charset="0"/>
              </a:rPr>
              <a:t>k </a:t>
            </a:r>
            <a:r>
              <a:rPr lang="en-US" altLang="en-US" sz="1600" b="1" u="sng">
                <a:latin typeface="Comic Sans MS" pitchFamily="66" charset="0"/>
              </a:rPr>
              <a:t>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  <a:latin typeface="Comic Sans MS" pitchFamily="66" charset="0"/>
              </a:rPr>
              <a:t>Using strong submultiplicativity for the second term:</a:t>
            </a:r>
            <a:endParaRPr lang="en-US" altLang="en-US" sz="1600">
              <a:solidFill>
                <a:srgbClr val="003399"/>
              </a:solidFill>
              <a:latin typeface="Comic Sans MS" pitchFamily="66" charset="0"/>
            </a:endParaRPr>
          </a:p>
        </p:txBody>
      </p:sp>
      <p:pic>
        <p:nvPicPr>
          <p:cNvPr id="665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882900"/>
            <a:ext cx="73421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2441575"/>
            <a:ext cx="57038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Bounding the second term (cont’d)</a:t>
            </a: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411163" y="2159000"/>
            <a:ext cx="81121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 b="1">
                <a:solidFill>
                  <a:schemeClr val="folHlink"/>
                </a:solidFill>
                <a:latin typeface="Comic Sans MS" pitchFamily="66" charset="0"/>
              </a:rPr>
              <a:t>To conclude:</a:t>
            </a:r>
            <a:endParaRPr lang="en-US" alt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411163" y="3533775"/>
            <a:ext cx="81121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(i) We already have a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bound for all singular values of V</a:t>
            </a:r>
            <a:r>
              <a:rPr lang="en-US" altLang="en-US" sz="1600" baseline="-25000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US" altLang="en-US" sz="1600" baseline="3000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en-US" altLang="en-US" sz="1600">
                <a:latin typeface="Comic Sans MS" pitchFamily="66" charset="0"/>
              </a:rPr>
              <a:t> (go back two slides).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(ii) It is easy to prove that, using our sampling and rescaling,</a:t>
            </a:r>
            <a:endParaRPr lang="en-US" altLang="en-US" sz="1600" b="1" u="sng">
              <a:latin typeface="Comic Sans MS" pitchFamily="66" charset="0"/>
            </a:endParaRPr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329113"/>
            <a:ext cx="37004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4"/>
          <p:cNvSpPr txBox="1">
            <a:spLocks noChangeArrowheads="1"/>
          </p:cNvSpPr>
          <p:nvPr/>
        </p:nvSpPr>
        <p:spPr bwMode="auto">
          <a:xfrm>
            <a:off x="441325" y="5002213"/>
            <a:ext cx="81121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Collecting,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we get a (2+</a:t>
            </a:r>
            <a:r>
              <a:rPr lang="el-GR" altLang="en-US" sz="1600">
                <a:solidFill>
                  <a:schemeClr val="tx2"/>
                </a:solidFill>
                <a:latin typeface="Comic Sans MS" pitchFamily="66" charset="0"/>
              </a:rPr>
              <a:t>ε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) constant-factor approximation.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2441575"/>
            <a:ext cx="57038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Bounding the second term (cont’d)</a:t>
            </a: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411163" y="2159000"/>
            <a:ext cx="81121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altLang="en-US" sz="1600" b="1">
                <a:solidFill>
                  <a:schemeClr val="folHlink"/>
                </a:solidFill>
                <a:latin typeface="Comic Sans MS" pitchFamily="66" charset="0"/>
              </a:rPr>
              <a:t>To conclude:</a:t>
            </a:r>
            <a:endParaRPr lang="en-US" altLang="en-US" sz="16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411163" y="3533775"/>
            <a:ext cx="81121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(i) We already have a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bound for all singular values of V</a:t>
            </a:r>
            <a:r>
              <a:rPr lang="en-US" altLang="en-US" sz="1600" baseline="-25000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US" altLang="en-US" sz="1600" baseline="3000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en-US" altLang="en-US" sz="1600">
                <a:latin typeface="Comic Sans MS" pitchFamily="66" charset="0"/>
              </a:rPr>
              <a:t> (go back two slides).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(ii) It is easy to prove that, using our sampling and rescaling,</a:t>
            </a:r>
            <a:endParaRPr lang="en-US" altLang="en-US" sz="1600" b="1" u="sng">
              <a:latin typeface="Comic Sans MS" pitchFamily="66" charset="0"/>
            </a:endParaRP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329113"/>
            <a:ext cx="37004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 Box 4"/>
          <p:cNvSpPr txBox="1">
            <a:spLocks noChangeArrowheads="1"/>
          </p:cNvSpPr>
          <p:nvPr/>
        </p:nvSpPr>
        <p:spPr bwMode="auto">
          <a:xfrm>
            <a:off x="441325" y="5002213"/>
            <a:ext cx="81121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Collecting,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we get a (2+</a:t>
            </a:r>
            <a:r>
              <a:rPr lang="el-GR" altLang="en-US" sz="1600">
                <a:solidFill>
                  <a:schemeClr val="tx2"/>
                </a:solidFill>
                <a:latin typeface="Comic Sans MS" pitchFamily="66" charset="0"/>
              </a:rPr>
              <a:t>ε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) constant-factor approximation.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A more careful (albeit, longer) analysis can improve the result to a (1+</a:t>
            </a:r>
            <a:r>
              <a:rPr lang="el-GR" altLang="en-US" sz="1600">
                <a:latin typeface="Comic Sans MS" pitchFamily="66" charset="0"/>
              </a:rPr>
              <a:t>ε</a:t>
            </a:r>
            <a:r>
              <a:rPr lang="en-US" altLang="en-US" sz="1600">
                <a:latin typeface="Comic Sans MS" pitchFamily="66" charset="0"/>
              </a:rPr>
              <a:t>) relative-error approximation.</a:t>
            </a:r>
            <a:endParaRPr lang="en-US" altLang="en-US" sz="1600" b="1" u="sng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Using a dense matrix S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65138" y="2420938"/>
            <a:ext cx="78787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Our proof would also work if instead of the sampling matrix S, we used, for example, the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dense random sign matrix S:</a:t>
            </a: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357563"/>
            <a:ext cx="27701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2"/>
          <p:cNvSpPr>
            <a:spLocks noChangeArrowheads="1"/>
          </p:cNvSpPr>
          <p:nvPr/>
        </p:nvSpPr>
        <p:spPr bwMode="auto">
          <a:xfrm>
            <a:off x="407988" y="4541838"/>
            <a:ext cx="8678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solidFill>
                  <a:srgbClr val="000000"/>
                </a:solidFill>
                <a:latin typeface="Comic Sans MS" pitchFamily="66" charset="0"/>
              </a:rPr>
              <a:t>The intuition is clear: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the most critical part of the proof is based on approximate matrix multiplication to bound the singular values of V</a:t>
            </a:r>
            <a:r>
              <a:rPr lang="en-US" altLang="en-US" sz="1600" baseline="-2500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S.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This also works when S is a dense matrix.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Using a dense matrix S</a:t>
            </a: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341313" y="2155825"/>
            <a:ext cx="86788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solidFill>
                  <a:srgbClr val="000000"/>
                </a:solidFill>
                <a:latin typeface="Comic Sans MS" pitchFamily="66" charset="0"/>
              </a:rPr>
              <a:t>Notes: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mic Sans MS" pitchFamily="66" charset="0"/>
              </a:rPr>
              <a:t>Negative: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C=AS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does not consist of columns of A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(interpretability is lost).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mic Sans MS" pitchFamily="66" charset="0"/>
              </a:rPr>
              <a:t>Positive: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It can be shown that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the span of C=AS contains “relative-error” approximations to the top </a:t>
            </a:r>
            <a:r>
              <a:rPr lang="en-US" altLang="en-US" sz="1600" i="1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 left singular vectors of A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, which can be computed in O(nc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) time.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Thus, we can compute approximations to the top </a:t>
            </a:r>
            <a:r>
              <a:rPr lang="en-US" altLang="en-US" sz="1600" i="1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left singular vectors of A in O(mnc+nc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) time, </a:t>
            </a:r>
            <a:r>
              <a:rPr lang="en-US" altLang="en-US" sz="1600" b="1">
                <a:solidFill>
                  <a:srgbClr val="000000"/>
                </a:solidFill>
                <a:latin typeface="Comic Sans MS" pitchFamily="66" charset="0"/>
              </a:rPr>
              <a:t>already faster than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the naïve O(min{mn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,m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n}) time of the </a:t>
            </a:r>
            <a:r>
              <a:rPr lang="en-US" altLang="en-US" sz="1600" b="1">
                <a:solidFill>
                  <a:srgbClr val="000000"/>
                </a:solidFill>
                <a:latin typeface="Comic Sans MS" pitchFamily="66" charset="0"/>
              </a:rPr>
              <a:t>full SVD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Using a dense matrix S</a:t>
            </a:r>
          </a:p>
        </p:txBody>
      </p:sp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41313" y="2155825"/>
            <a:ext cx="867886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solidFill>
                  <a:srgbClr val="000000"/>
                </a:solidFill>
                <a:latin typeface="Comic Sans MS" pitchFamily="66" charset="0"/>
              </a:rPr>
              <a:t>Notes: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mic Sans MS" pitchFamily="66" charset="0"/>
              </a:rPr>
              <a:t>Negative: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C=AS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does not consist of columns of A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(interpretability is lost).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mic Sans MS" pitchFamily="66" charset="0"/>
              </a:rPr>
              <a:t>Positive: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It can be shown that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the span of C=AS contains “relative-error” approximations to the top </a:t>
            </a:r>
            <a:r>
              <a:rPr lang="en-US" altLang="en-US" sz="1600" i="1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 left singular vectors of A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, which can be computed in O(nc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) time.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Thus, we can compute approximations to the top </a:t>
            </a:r>
            <a:r>
              <a:rPr lang="en-US" altLang="en-US" sz="1600" i="1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left singular vectors of A in O(mnc+nc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) time, </a:t>
            </a:r>
            <a:r>
              <a:rPr lang="en-US" altLang="en-US" sz="1600" b="1">
                <a:solidFill>
                  <a:srgbClr val="000000"/>
                </a:solidFill>
                <a:latin typeface="Comic Sans MS" pitchFamily="66" charset="0"/>
              </a:rPr>
              <a:t>already faster than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the naïve O(min{mn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,m</a:t>
            </a:r>
            <a:r>
              <a:rPr lang="en-US" altLang="en-US" sz="160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n}) time of the </a:t>
            </a:r>
            <a:r>
              <a:rPr lang="en-US" altLang="en-US" sz="1600" b="1">
                <a:solidFill>
                  <a:srgbClr val="000000"/>
                </a:solidFill>
                <a:latin typeface="Comic Sans MS" pitchFamily="66" charset="0"/>
              </a:rPr>
              <a:t>full SVD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mic Sans MS" pitchFamily="66" charset="0"/>
              </a:rPr>
              <a:t>Even better: 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Using very fast random projections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(the Fast Hadamard Transform, or the Clarkson-Woodruff sparse projection)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, we can reduce the (first term of the) running time further to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O(mn polylog(n)).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Implementations are simple and work very well in practice!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8738" y="1887825"/>
            <a:ext cx="9063037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>
                <a:latin typeface="Comic Sans MS" charset="0"/>
              </a:rPr>
              <a:t>Focus:</a:t>
            </a:r>
            <a:r>
              <a:rPr lang="en-US" altLang="en-US" sz="1600" dirty="0">
                <a:latin typeface="Comic Sans MS" charset="0"/>
              </a:rPr>
              <a:t> sketching matrices (</a:t>
            </a:r>
            <a:r>
              <a:rPr lang="en-US" altLang="en-US" sz="1600" dirty="0" err="1">
                <a:latin typeface="Comic Sans MS" charset="0"/>
              </a:rPr>
              <a:t>i</a:t>
            </a:r>
            <a:r>
              <a:rPr lang="en-US" altLang="en-US" sz="1600" dirty="0">
                <a:latin typeface="Comic Sans MS" charset="0"/>
              </a:rPr>
              <a:t>) by sampling rows/columns and (ii) via “random projections.”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endParaRPr lang="en-US" altLang="en-US" sz="1600" dirty="0" smtClean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 smtClean="0">
                <a:latin typeface="Comic Sans MS" charset="0"/>
              </a:rPr>
              <a:t>Machinery</a:t>
            </a:r>
            <a:r>
              <a:rPr lang="en-US" altLang="en-US" sz="1600" b="1" u="sng" dirty="0">
                <a:latin typeface="Comic Sans MS" charset="0"/>
              </a:rPr>
              <a:t>:</a:t>
            </a:r>
            <a:r>
              <a:rPr lang="en-US" altLang="en-US" sz="1600" dirty="0">
                <a:latin typeface="Comic Sans MS" charset="0"/>
              </a:rPr>
              <a:t> (</a:t>
            </a:r>
            <a:r>
              <a:rPr lang="en-US" altLang="en-US" sz="1600" dirty="0" err="1">
                <a:latin typeface="Comic Sans MS" charset="0"/>
              </a:rPr>
              <a:t>i</a:t>
            </a:r>
            <a:r>
              <a:rPr lang="en-US" altLang="en-US" sz="1600" dirty="0">
                <a:latin typeface="Comic Sans MS" charset="0"/>
              </a:rPr>
              <a:t>) Approximating matrix </a:t>
            </a:r>
            <a:r>
              <a:rPr lang="en-US" altLang="en-US" sz="1600" dirty="0" smtClean="0">
                <a:latin typeface="Comic Sans MS" charset="0"/>
              </a:rPr>
              <a:t>multiplication, </a:t>
            </a:r>
            <a:r>
              <a:rPr lang="en-US" altLang="en-US" sz="1600" dirty="0">
                <a:latin typeface="Comic Sans MS" charset="0"/>
              </a:rPr>
              <a:t>and (ii) </a:t>
            </a:r>
            <a:r>
              <a:rPr lang="en-US" altLang="en-US" sz="1600" dirty="0" smtClean="0">
                <a:latin typeface="Comic Sans MS" charset="0"/>
              </a:rPr>
              <a:t>decoupling </a:t>
            </a:r>
            <a:r>
              <a:rPr lang="en-US" altLang="en-US" sz="1600" dirty="0">
                <a:latin typeface="Comic Sans MS" charset="0"/>
              </a:rPr>
              <a:t>“randomization” from “matrix perturbation</a:t>
            </a:r>
            <a:r>
              <a:rPr lang="en-US" altLang="en-US" sz="1600" dirty="0" smtClean="0">
                <a:latin typeface="Comic Sans MS" charset="0"/>
              </a:rPr>
              <a:t>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>
                <a:latin typeface="Comic Sans MS" charset="0"/>
              </a:rPr>
              <a:t>Overview of the tutorial: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</a:t>
            </a:r>
            <a:r>
              <a:rPr lang="en-US" altLang="en-US" sz="1600" dirty="0" err="1">
                <a:solidFill>
                  <a:srgbClr val="C0C0C0"/>
                </a:solidFill>
                <a:latin typeface="Comic Sans MS" charset="0"/>
              </a:rPr>
              <a:t>i</a:t>
            </a: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)	Motivation: computational efficiency, interpretability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(ii)	Approximating matrix multiplication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(iii)	From matrix multiplication to CX/CUR factorizations and </a:t>
            </a:r>
            <a:r>
              <a:rPr lang="en-US" altLang="en-US" sz="1600" dirty="0" smtClean="0">
                <a:solidFill>
                  <a:srgbClr val="C0C0C0"/>
                </a:solidFill>
                <a:latin typeface="Comic Sans MS" charset="0"/>
              </a:rPr>
              <a:t>approximate </a:t>
            </a: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SVD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(iv)	Improvements and recent progress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(v) 	Algorithmic approaches to least-squares problems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(vi)	Statistical perspectives on least-squares algorithms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(vii) Theory and practice of: extending these ideas to kernels and SPSD matrices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(viii) Theory and practice of: implementing these ideas in large-scale settings</a:t>
            </a:r>
            <a:endParaRPr lang="en-US" altLang="en-US" sz="1400" dirty="0">
              <a:solidFill>
                <a:srgbClr val="C0C0C0"/>
              </a:solidFill>
              <a:latin typeface="Comic Sans MS" charset="0"/>
            </a:endParaRPr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title"/>
          </p:nvPr>
        </p:nvSpPr>
        <p:spPr>
          <a:xfrm>
            <a:off x="946150" y="617538"/>
            <a:ext cx="8051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charset="0"/>
              </a:rPr>
              <a:t>  Roadmap of the tutorial </a:t>
            </a:r>
          </a:p>
        </p:txBody>
      </p:sp>
    </p:spTree>
    <p:extLst>
      <p:ext uri="{BB962C8B-B14F-4D97-AF65-F5344CB8AC3E}">
        <p14:creationId xmlns:p14="http://schemas.microsoft.com/office/powerpoint/2010/main" val="380066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419100" y="1824038"/>
            <a:ext cx="84613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 dirty="0">
              <a:solidFill>
                <a:schemeClr val="folHlink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b="1" dirty="0">
                <a:latin typeface="Comic Sans MS" pitchFamily="66" charset="0"/>
              </a:rPr>
              <a:t>Element-wise sampling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dirty="0">
                <a:latin typeface="Comic Sans MS" pitchFamily="66" charset="0"/>
              </a:rPr>
              <a:t>Introduced by </a:t>
            </a:r>
            <a:r>
              <a:rPr lang="en-US" sz="1400" dirty="0" err="1">
                <a:latin typeface="Comic Sans MS" pitchFamily="66" charset="0"/>
              </a:rPr>
              <a:t>Achlioptas</a:t>
            </a:r>
            <a:r>
              <a:rPr lang="en-US" sz="1400" dirty="0">
                <a:latin typeface="Comic Sans MS" pitchFamily="66" charset="0"/>
              </a:rPr>
              <a:t> and </a:t>
            </a:r>
            <a:r>
              <a:rPr lang="en-US" sz="1400" dirty="0" err="1">
                <a:latin typeface="Comic Sans MS" pitchFamily="66" charset="0"/>
              </a:rPr>
              <a:t>McSherry</a:t>
            </a:r>
            <a:r>
              <a:rPr lang="en-US" sz="1400" dirty="0">
                <a:latin typeface="Comic Sans MS" pitchFamily="66" charset="0"/>
              </a:rPr>
              <a:t> in STOC  2001.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b="1" u="sng" dirty="0">
                <a:latin typeface="Comic Sans MS" pitchFamily="66" charset="0"/>
              </a:rPr>
              <a:t>Current state-of-the-art:</a:t>
            </a:r>
            <a:r>
              <a:rPr lang="en-US" sz="1400" dirty="0">
                <a:latin typeface="Comic Sans MS" pitchFamily="66" charset="0"/>
              </a:rPr>
              <a:t> additive error bounds for arbitrary matrices and exact reconstruction under (very) restrictive assumptions 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1400" dirty="0">
                <a:latin typeface="Comic Sans MS" pitchFamily="66" charset="0"/>
              </a:rPr>
              <a:t>	(important breakthroughs by </a:t>
            </a:r>
            <a:r>
              <a:rPr lang="en-US" sz="1400" dirty="0" err="1">
                <a:latin typeface="Comic Sans MS" pitchFamily="66" charset="0"/>
              </a:rPr>
              <a:t>Candes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Recht</a:t>
            </a:r>
            <a:r>
              <a:rPr lang="en-US" sz="1400" dirty="0">
                <a:latin typeface="Comic Sans MS" pitchFamily="66" charset="0"/>
              </a:rPr>
              <a:t>, Tao, </a:t>
            </a:r>
            <a:r>
              <a:rPr lang="en-US" sz="1400" dirty="0" err="1">
                <a:latin typeface="Comic Sans MS" pitchFamily="66" charset="0"/>
              </a:rPr>
              <a:t>Wainright</a:t>
            </a:r>
            <a:r>
              <a:rPr lang="en-US" sz="1400" dirty="0">
                <a:latin typeface="Comic Sans MS" pitchFamily="66" charset="0"/>
              </a:rPr>
              <a:t>, and others)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b="1" u="sng" dirty="0">
                <a:latin typeface="Comic Sans MS" pitchFamily="66" charset="0"/>
              </a:rPr>
              <a:t>To do: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b="1" dirty="0">
                <a:latin typeface="Comic Sans MS" pitchFamily="66" charset="0"/>
              </a:rPr>
              <a:t>Efficient, optimal, relative-error accuracy algorithms for arbitrary matrices.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6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Solving systems of linear equations</a:t>
            </a:r>
            <a:endParaRPr lang="en-US" sz="1400" dirty="0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Almost optimal relative-error approximation algorithms for </a:t>
            </a:r>
            <a:r>
              <a:rPr lang="en-US" sz="1400" dirty="0" err="1">
                <a:solidFill>
                  <a:srgbClr val="000000"/>
                </a:solidFill>
                <a:latin typeface="Comic Sans MS" pitchFamily="66" charset="0"/>
              </a:rPr>
              <a:t>Laplacian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 and Symmetric Diagonally Dominant (SDD) matrices (</a:t>
            </a:r>
            <a:r>
              <a:rPr lang="en-US" sz="1400" dirty="0" err="1">
                <a:solidFill>
                  <a:srgbClr val="000000"/>
                </a:solidFill>
                <a:latin typeface="Comic Sans MS" pitchFamily="66" charset="0"/>
              </a:rPr>
              <a:t>Spielman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mic Sans MS" pitchFamily="66" charset="0"/>
              </a:rPr>
              <a:t>Teng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,  Miller, </a:t>
            </a:r>
            <a:r>
              <a:rPr lang="en-US" sz="1400" dirty="0" err="1">
                <a:solidFill>
                  <a:srgbClr val="000000"/>
                </a:solidFill>
                <a:latin typeface="Comic Sans MS" pitchFamily="66" charset="0"/>
              </a:rPr>
              <a:t>Koutis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, and others).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b="1" u="sng" dirty="0">
                <a:solidFill>
                  <a:srgbClr val="000000"/>
                </a:solidFill>
                <a:latin typeface="Comic Sans MS" pitchFamily="66" charset="0"/>
              </a:rPr>
              <a:t>To do:</a:t>
            </a:r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</a:rPr>
              <a:t> progress beyond </a:t>
            </a:r>
            <a:r>
              <a:rPr lang="en-US" sz="1400" b="1" dirty="0" err="1">
                <a:solidFill>
                  <a:srgbClr val="000000"/>
                </a:solidFill>
                <a:latin typeface="Comic Sans MS" pitchFamily="66" charset="0"/>
              </a:rPr>
              <a:t>Laplacians</a:t>
            </a:r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Areas of RandNLA that will not be covered in this tutorial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490538" y="2257425"/>
            <a:ext cx="84486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>
                <a:latin typeface="Comic Sans MS" pitchFamily="66" charset="0"/>
              </a:rPr>
              <a:t>Problem </a:t>
            </a:r>
            <a:r>
              <a:rPr lang="en-US" altLang="en-US" sz="1600" dirty="0">
                <a:latin typeface="Comic Sans MS" pitchFamily="66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How many columns do we need to include in the matrix C in order to get relative-error approximations 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u="sng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>
                <a:latin typeface="Comic Sans MS" pitchFamily="66" charset="0"/>
              </a:rPr>
              <a:t>Recall:</a:t>
            </a:r>
            <a:r>
              <a:rPr lang="en-US" altLang="en-US" sz="1600" dirty="0">
                <a:latin typeface="Comic Sans MS" pitchFamily="66" charset="0"/>
              </a:rPr>
              <a:t> with 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O( (k/</a:t>
            </a:r>
            <a:r>
              <a:rPr lang="el-GR" altLang="en-US" sz="1600" dirty="0">
                <a:solidFill>
                  <a:schemeClr val="folHlink"/>
                </a:solidFill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600" baseline="30000" dirty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2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) log (k/</a:t>
            </a:r>
            <a:r>
              <a:rPr lang="el-GR" altLang="en-US" sz="1600" dirty="0">
                <a:solidFill>
                  <a:schemeClr val="folHlink"/>
                </a:solidFill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600" baseline="30000" dirty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 2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)</a:t>
            </a:r>
            <a:r>
              <a:rPr lang="en-US" altLang="en-US" sz="1600" baseline="30000" dirty="0">
                <a:solidFill>
                  <a:schemeClr val="folHlin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) columns</a:t>
            </a:r>
            <a:r>
              <a:rPr lang="en-US" altLang="en-US" sz="1600" dirty="0">
                <a:latin typeface="Comic Sans MS" pitchFamily="66" charset="0"/>
              </a:rPr>
              <a:t>, we get (subject to a failure probability)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mic Sans MS" pitchFamily="66" charset="0"/>
              </a:rPr>
              <a:t>Deshpande</a:t>
            </a:r>
            <a:r>
              <a:rPr lang="en-US" altLang="en-US" sz="1600" b="1" dirty="0">
                <a:latin typeface="Comic Sans MS" pitchFamily="66" charset="0"/>
              </a:rPr>
              <a:t> &amp; </a:t>
            </a:r>
            <a:r>
              <a:rPr lang="en-US" altLang="en-US" sz="1600" b="1" dirty="0" err="1">
                <a:latin typeface="Comic Sans MS" pitchFamily="66" charset="0"/>
              </a:rPr>
              <a:t>Rademacher</a:t>
            </a:r>
            <a:r>
              <a:rPr lang="en-US" altLang="en-US" sz="1600" b="1" dirty="0">
                <a:latin typeface="Comic Sans MS" pitchFamily="66" charset="0"/>
              </a:rPr>
              <a:t> (FOCS ’10): </a:t>
            </a:r>
            <a:r>
              <a:rPr lang="en-US" altLang="en-US" sz="1600" dirty="0">
                <a:latin typeface="Comic Sans MS" pitchFamily="66" charset="0"/>
              </a:rPr>
              <a:t>with exactly </a:t>
            </a:r>
            <a:r>
              <a:rPr lang="en-US" altLang="en-US" sz="1600" i="1" dirty="0">
                <a:latin typeface="Comic Sans MS" pitchFamily="66" charset="0"/>
              </a:rPr>
              <a:t>k</a:t>
            </a:r>
            <a:r>
              <a:rPr lang="en-US" altLang="en-US" sz="1600" dirty="0">
                <a:latin typeface="Comic Sans MS" pitchFamily="66" charset="0"/>
              </a:rPr>
              <a:t> columns, we get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mic Sans MS" pitchFamily="66" charset="0"/>
              </a:rPr>
              <a:t>What about the range between </a:t>
            </a:r>
            <a:r>
              <a:rPr lang="en-US" altLang="en-US" sz="1600" b="1" i="1" dirty="0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US" altLang="en-US" sz="1600" b="1" dirty="0">
                <a:solidFill>
                  <a:schemeClr val="tx2"/>
                </a:solidFill>
                <a:latin typeface="Comic Sans MS" pitchFamily="66" charset="0"/>
              </a:rPr>
              <a:t>  and O( </a:t>
            </a:r>
            <a:r>
              <a:rPr lang="en-US" altLang="en-US" sz="1600" b="1" i="1" dirty="0">
                <a:solidFill>
                  <a:schemeClr val="tx2"/>
                </a:solidFill>
                <a:latin typeface="Comic Sans MS" pitchFamily="66" charset="0"/>
              </a:rPr>
              <a:t>k </a:t>
            </a:r>
            <a:r>
              <a:rPr lang="en-US" altLang="en-US" sz="1600" b="1" dirty="0" err="1" smtClean="0">
                <a:solidFill>
                  <a:schemeClr val="tx2"/>
                </a:solidFill>
                <a:latin typeface="Comic Sans MS" pitchFamily="66" charset="0"/>
              </a:rPr>
              <a:t>log</a:t>
            </a:r>
            <a:r>
              <a:rPr lang="en-US" altLang="en-US" sz="1600" b="1" i="1" dirty="0" err="1" smtClean="0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US" altLang="en-US" sz="1600" b="1" i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en-US" sz="1600" b="1" dirty="0">
                <a:solidFill>
                  <a:schemeClr val="tx2"/>
                </a:solidFill>
                <a:latin typeface="Comic Sans MS" pitchFamily="66" charset="0"/>
              </a:rPr>
              <a:t>)?</a:t>
            </a:r>
          </a:p>
        </p:txBody>
      </p:sp>
      <p:pic>
        <p:nvPicPr>
          <p:cNvPr id="737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2725"/>
            <a:ext cx="40227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617538"/>
            <a:ext cx="8085138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Selecting fewer columns</a:t>
            </a: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111750"/>
            <a:ext cx="36623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617538"/>
            <a:ext cx="8085138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Selecting fewer columns (cont’d)</a:t>
            </a: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457200" y="2041525"/>
            <a:ext cx="84978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en-US" altLang="en-US" sz="1400" dirty="0" err="1">
                <a:solidFill>
                  <a:schemeClr val="tx2"/>
                </a:solidFill>
                <a:latin typeface="Comic Sans MS" pitchFamily="66" charset="0"/>
              </a:rPr>
              <a:t>Boutsidis</a:t>
            </a:r>
            <a:r>
              <a:rPr lang="en-US" altLang="en-US" sz="14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en-US" altLang="en-US" sz="1400" dirty="0" err="1">
                <a:solidFill>
                  <a:schemeClr val="tx2"/>
                </a:solidFill>
                <a:latin typeface="Comic Sans MS" pitchFamily="66" charset="0"/>
              </a:rPr>
              <a:t>Drineas</a:t>
            </a:r>
            <a:r>
              <a:rPr lang="en-US" altLang="en-US" sz="1400" dirty="0">
                <a:solidFill>
                  <a:schemeClr val="tx2"/>
                </a:solidFill>
                <a:latin typeface="Comic Sans MS" pitchFamily="66" charset="0"/>
              </a:rPr>
              <a:t>, &amp; </a:t>
            </a:r>
            <a:r>
              <a:rPr lang="en-US" altLang="en-US" sz="1400" dirty="0" err="1">
                <a:solidFill>
                  <a:schemeClr val="tx2"/>
                </a:solidFill>
                <a:latin typeface="Comic Sans MS" pitchFamily="66" charset="0"/>
              </a:rPr>
              <a:t>Magdon</a:t>
            </a:r>
            <a:r>
              <a:rPr lang="en-US" altLang="en-US" sz="1400" dirty="0">
                <a:solidFill>
                  <a:schemeClr val="tx2"/>
                </a:solidFill>
                <a:latin typeface="Comic Sans MS" pitchFamily="66" charset="0"/>
              </a:rPr>
              <a:t>-Ismail, FOCS 2011)</a:t>
            </a:r>
            <a:endParaRPr lang="en-US" altLang="en-US" sz="1400" b="1" u="sng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>
                <a:latin typeface="Comic Sans MS" pitchFamily="66" charset="0"/>
              </a:rPr>
              <a:t>Question:</a:t>
            </a:r>
            <a:endParaRPr lang="en-US" altLang="en-US" sz="16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What about the </a:t>
            </a:r>
            <a:r>
              <a:rPr lang="en-US" altLang="en-US" sz="1600" dirty="0">
                <a:solidFill>
                  <a:schemeClr val="tx2"/>
                </a:solidFill>
                <a:latin typeface="Comic Sans MS" pitchFamily="66" charset="0"/>
              </a:rPr>
              <a:t>range between </a:t>
            </a:r>
            <a:r>
              <a:rPr lang="en-US" altLang="en-US" sz="1600" i="1" dirty="0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US" altLang="en-US" sz="1600" dirty="0">
                <a:solidFill>
                  <a:schemeClr val="tx2"/>
                </a:solidFill>
                <a:latin typeface="Comic Sans MS" pitchFamily="66" charset="0"/>
              </a:rPr>
              <a:t>  and O( </a:t>
            </a:r>
            <a:r>
              <a:rPr lang="en-US" altLang="en-US" sz="1600" i="1" dirty="0">
                <a:solidFill>
                  <a:schemeClr val="tx2"/>
                </a:solidFill>
                <a:latin typeface="Comic Sans MS" pitchFamily="66" charset="0"/>
              </a:rPr>
              <a:t>k </a:t>
            </a:r>
            <a:r>
              <a:rPr lang="en-US" altLang="en-US" sz="1600" dirty="0" err="1" smtClean="0">
                <a:solidFill>
                  <a:schemeClr val="tx2"/>
                </a:solidFill>
                <a:latin typeface="Comic Sans MS" pitchFamily="66" charset="0"/>
              </a:rPr>
              <a:t>log</a:t>
            </a:r>
            <a:r>
              <a:rPr lang="en-US" altLang="en-US" sz="1600" i="1" dirty="0" err="1" smtClean="0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n-US" altLang="en-US" sz="1600" i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Comic Sans MS" pitchFamily="66" charset="0"/>
              </a:rPr>
              <a:t>)</a:t>
            </a:r>
            <a:r>
              <a:rPr lang="en-US" altLang="en-US" sz="1600" dirty="0">
                <a:latin typeface="Comic Sans MS" pitchFamily="66" charset="0"/>
              </a:rPr>
              <a:t>?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u="sng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>
                <a:latin typeface="Comic Sans MS" pitchFamily="66" charset="0"/>
              </a:rPr>
              <a:t>Answer</a:t>
            </a:r>
            <a:r>
              <a:rPr lang="en-US" altLang="en-US" sz="1600" dirty="0">
                <a:latin typeface="Comic Sans MS" pitchFamily="66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A relative-error bound is possible by selecting </a:t>
            </a:r>
            <a:r>
              <a:rPr lang="en-US" altLang="en-US" sz="1600" b="1" i="1" dirty="0">
                <a:solidFill>
                  <a:schemeClr val="tx2"/>
                </a:solidFill>
                <a:latin typeface="Comic Sans MS" pitchFamily="66" charset="0"/>
              </a:rPr>
              <a:t>c=3k/</a:t>
            </a:r>
            <a:r>
              <a:rPr lang="el-GR" altLang="en-US" sz="1600" b="1" i="1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6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en-US" sz="1600" dirty="0">
                <a:latin typeface="Comic Sans MS" pitchFamily="66" charset="0"/>
              </a:rPr>
              <a:t>columns!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u="sng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>
                <a:latin typeface="Comic Sans MS" pitchFamily="66" charset="0"/>
              </a:rPr>
              <a:t>Technical breakthrough; </a:t>
            </a:r>
            <a:endParaRPr lang="en-US" altLang="en-US" sz="16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A combination of sampling strategies with a novel approach on column selection, inspired by the work of Batson, </a:t>
            </a:r>
            <a:r>
              <a:rPr lang="en-US" altLang="en-US" sz="1600" dirty="0" err="1">
                <a:latin typeface="Comic Sans MS" pitchFamily="66" charset="0"/>
              </a:rPr>
              <a:t>Spielman</a:t>
            </a:r>
            <a:r>
              <a:rPr lang="en-US" altLang="en-US" sz="1600" dirty="0">
                <a:latin typeface="Comic Sans MS" pitchFamily="66" charset="0"/>
              </a:rPr>
              <a:t>, &amp; </a:t>
            </a:r>
            <a:r>
              <a:rPr lang="en-US" altLang="en-US" sz="1600" dirty="0" err="1">
                <a:latin typeface="Comic Sans MS" pitchFamily="66" charset="0"/>
              </a:rPr>
              <a:t>Srivastava</a:t>
            </a:r>
            <a:r>
              <a:rPr lang="en-US" altLang="en-US" sz="1600" dirty="0">
                <a:latin typeface="Comic Sans MS" pitchFamily="66" charset="0"/>
              </a:rPr>
              <a:t> (STOC ’09) on graph </a:t>
            </a:r>
            <a:r>
              <a:rPr lang="en-US" altLang="en-US" sz="1600" dirty="0" err="1">
                <a:latin typeface="Comic Sans MS" pitchFamily="66" charset="0"/>
              </a:rPr>
              <a:t>sparsifiers</a:t>
            </a:r>
            <a:r>
              <a:rPr lang="en-US" altLang="en-US" sz="1600" dirty="0">
                <a:latin typeface="Comic Sans MS" pitchFamily="66" charset="0"/>
              </a:rPr>
              <a:t>. 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 b="1" dirty="0">
                <a:solidFill>
                  <a:schemeClr val="tx2"/>
                </a:solidFill>
                <a:latin typeface="Comic Sans MS" pitchFamily="66" charset="0"/>
              </a:rPr>
              <a:t>   The running time is O((mnk+nk</a:t>
            </a:r>
            <a:r>
              <a:rPr lang="en-US" altLang="en-US" sz="1600" b="1" baseline="30000" dirty="0">
                <a:solidFill>
                  <a:schemeClr val="tx2"/>
                </a:solidFill>
                <a:latin typeface="Comic Sans MS" pitchFamily="66" charset="0"/>
              </a:rPr>
              <a:t>3</a:t>
            </a:r>
            <a:r>
              <a:rPr lang="en-US" altLang="en-US" sz="1600" b="1" dirty="0">
                <a:solidFill>
                  <a:schemeClr val="tx2"/>
                </a:solidFill>
                <a:latin typeface="Comic Sans MS" pitchFamily="66" charset="0"/>
              </a:rPr>
              <a:t>)</a:t>
            </a:r>
            <a:r>
              <a:rPr lang="el-GR" altLang="en-US" sz="1600" b="1" dirty="0">
                <a:solidFill>
                  <a:schemeClr val="tx2"/>
                </a:solidFill>
                <a:latin typeface="Comic Sans MS" pitchFamily="66" charset="0"/>
              </a:rPr>
              <a:t>ε</a:t>
            </a:r>
            <a:r>
              <a:rPr lang="en-US" altLang="en-US" sz="1600" b="1" baseline="30000" dirty="0">
                <a:solidFill>
                  <a:schemeClr val="tx2"/>
                </a:solidFill>
                <a:latin typeface="Comic Sans MS" pitchFamily="66" charset="0"/>
              </a:rPr>
              <a:t>-1</a:t>
            </a:r>
            <a:r>
              <a:rPr lang="en-US" altLang="en-US" sz="1600" b="1" dirty="0">
                <a:solidFill>
                  <a:schemeClr val="tx2"/>
                </a:solidFill>
                <a:latin typeface="Comic Sans MS" pitchFamily="66" charset="0"/>
              </a:rPr>
              <a:t>).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 b="1" dirty="0">
                <a:solidFill>
                  <a:schemeClr val="tx2"/>
                </a:solidFill>
                <a:latin typeface="Comic Sans MS" pitchFamily="66" charset="0"/>
              </a:rPr>
              <a:t>   Simplicity is gone…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617538"/>
            <a:ext cx="8085138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Towards such a result</a:t>
            </a: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569913" y="2093913"/>
            <a:ext cx="814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First, let the top-</a:t>
            </a:r>
            <a:r>
              <a:rPr lang="en-US" altLang="en-US" sz="1600" i="1">
                <a:latin typeface="Comic Sans MS" pitchFamily="66" charset="0"/>
              </a:rPr>
              <a:t>k</a:t>
            </a:r>
            <a:r>
              <a:rPr lang="en-US" altLang="en-US" sz="1600">
                <a:latin typeface="Comic Sans MS" pitchFamily="66" charset="0"/>
              </a:rPr>
              <a:t> right singular vectors of A be 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solidFill>
                  <a:srgbClr val="0A2A90"/>
                </a:solidFill>
                <a:latin typeface="Comic Sans MS" pitchFamily="66" charset="0"/>
              </a:rPr>
              <a:t>A structural result (deterministic): 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71500" y="4048990"/>
            <a:ext cx="835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Comic Sans MS" pitchFamily="66" charset="0"/>
              </a:rPr>
              <a:t>Again, this holds for any </a:t>
            </a:r>
            <a:r>
              <a:rPr lang="en-US" altLang="en-US" sz="1600" i="1" dirty="0" smtClean="0">
                <a:latin typeface="Comic Sans MS" pitchFamily="66" charset="0"/>
              </a:rPr>
              <a:t>n-by-c</a:t>
            </a:r>
            <a:r>
              <a:rPr lang="en-US" altLang="en-US" sz="1600" dirty="0" smtClean="0">
                <a:latin typeface="Comic Sans MS" pitchFamily="66" charset="0"/>
              </a:rPr>
              <a:t> matrix S assuming that </a:t>
            </a:r>
            <a:r>
              <a:rPr lang="en-US" altLang="en-US" sz="1600" b="1" dirty="0" smtClean="0">
                <a:latin typeface="Comic Sans MS" pitchFamily="66" charset="0"/>
              </a:rPr>
              <a:t>the matrix </a:t>
            </a:r>
            <a:r>
              <a:rPr lang="en-US" altLang="en-US" sz="1600" b="1" dirty="0" err="1" smtClean="0">
                <a:latin typeface="Comic Sans MS" pitchFamily="66" charset="0"/>
              </a:rPr>
              <a:t>V</a:t>
            </a:r>
            <a:r>
              <a:rPr lang="en-US" altLang="en-US" sz="1600" b="1" baseline="-25000" dirty="0" err="1" smtClean="0">
                <a:latin typeface="Comic Sans MS" pitchFamily="66" charset="0"/>
              </a:rPr>
              <a:t>k</a:t>
            </a:r>
            <a:r>
              <a:rPr lang="en-US" altLang="en-US" sz="1600" b="1" baseline="30000" dirty="0" err="1" smtClean="0">
                <a:latin typeface="Comic Sans MS" pitchFamily="66" charset="0"/>
              </a:rPr>
              <a:t>T</a:t>
            </a:r>
            <a:r>
              <a:rPr lang="en-US" altLang="en-US" sz="1600" b="1" dirty="0" err="1" smtClean="0">
                <a:latin typeface="Comic Sans MS" pitchFamily="66" charset="0"/>
              </a:rPr>
              <a:t>S</a:t>
            </a:r>
            <a:r>
              <a:rPr lang="en-US" altLang="en-US" sz="1600" b="1" dirty="0" smtClean="0">
                <a:latin typeface="Comic Sans MS" pitchFamily="66" charset="0"/>
              </a:rPr>
              <a:t> has full rank</a:t>
            </a:r>
            <a:r>
              <a:rPr lang="en-US" altLang="en-US" sz="1600" dirty="0" smtClean="0">
                <a:latin typeface="Comic Sans MS" pitchFamily="66" charset="0"/>
              </a:rPr>
              <a:t> (equal to </a:t>
            </a:r>
            <a:r>
              <a:rPr lang="en-US" altLang="en-US" sz="1600" i="1" dirty="0" smtClean="0">
                <a:latin typeface="Comic Sans MS" pitchFamily="66" charset="0"/>
              </a:rPr>
              <a:t>k </a:t>
            </a:r>
            <a:r>
              <a:rPr lang="en-US" altLang="en-US" sz="160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" y="3039017"/>
            <a:ext cx="73421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146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617538"/>
            <a:ext cx="8085138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folHlink"/>
                </a:solidFill>
                <a:latin typeface="Comic Sans MS" pitchFamily="66" charset="0"/>
              </a:rPr>
              <a:t>Towards such a result (cont’d)</a:t>
            </a: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569913" y="2093913"/>
            <a:ext cx="814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First, let the top-</a:t>
            </a:r>
            <a:r>
              <a:rPr lang="en-US" altLang="en-US" sz="1600" i="1">
                <a:latin typeface="Comic Sans MS" pitchFamily="66" charset="0"/>
              </a:rPr>
              <a:t>k</a:t>
            </a:r>
            <a:r>
              <a:rPr lang="en-US" altLang="en-US" sz="1600">
                <a:latin typeface="Comic Sans MS" pitchFamily="66" charset="0"/>
              </a:rPr>
              <a:t> right singular vectors of A be 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>
                <a:solidFill>
                  <a:srgbClr val="0A2A90"/>
                </a:solidFill>
                <a:latin typeface="Comic Sans MS" pitchFamily="66" charset="0"/>
              </a:rPr>
              <a:t>A structural result (deterministic): 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71500" y="4048990"/>
            <a:ext cx="8353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Comic Sans MS" pitchFamily="66" charset="0"/>
              </a:rPr>
              <a:t>Again, this holds for any </a:t>
            </a:r>
            <a:r>
              <a:rPr lang="en-US" altLang="en-US" sz="1600" i="1" dirty="0" smtClean="0">
                <a:latin typeface="Comic Sans MS" pitchFamily="66" charset="0"/>
              </a:rPr>
              <a:t>n-by-c</a:t>
            </a:r>
            <a:r>
              <a:rPr lang="en-US" altLang="en-US" sz="1600" dirty="0" smtClean="0">
                <a:latin typeface="Comic Sans MS" pitchFamily="66" charset="0"/>
              </a:rPr>
              <a:t> matrix S assuming that </a:t>
            </a:r>
            <a:r>
              <a:rPr lang="en-US" altLang="en-US" sz="1600" b="1" dirty="0" smtClean="0">
                <a:latin typeface="Comic Sans MS" pitchFamily="66" charset="0"/>
              </a:rPr>
              <a:t>the matrix </a:t>
            </a:r>
            <a:r>
              <a:rPr lang="en-US" altLang="en-US" sz="1600" b="1" dirty="0" err="1" smtClean="0">
                <a:latin typeface="Comic Sans MS" pitchFamily="66" charset="0"/>
              </a:rPr>
              <a:t>V</a:t>
            </a:r>
            <a:r>
              <a:rPr lang="en-US" altLang="en-US" sz="1600" b="1" baseline="-25000" dirty="0" err="1" smtClean="0">
                <a:latin typeface="Comic Sans MS" pitchFamily="66" charset="0"/>
              </a:rPr>
              <a:t>k</a:t>
            </a:r>
            <a:r>
              <a:rPr lang="en-US" altLang="en-US" sz="1600" b="1" baseline="30000" dirty="0" err="1" smtClean="0">
                <a:latin typeface="Comic Sans MS" pitchFamily="66" charset="0"/>
              </a:rPr>
              <a:t>T</a:t>
            </a:r>
            <a:r>
              <a:rPr lang="en-US" altLang="en-US" sz="1600" b="1" dirty="0" err="1" smtClean="0">
                <a:latin typeface="Comic Sans MS" pitchFamily="66" charset="0"/>
              </a:rPr>
              <a:t>S</a:t>
            </a:r>
            <a:r>
              <a:rPr lang="en-US" altLang="en-US" sz="1600" b="1" dirty="0" smtClean="0">
                <a:latin typeface="Comic Sans MS" pitchFamily="66" charset="0"/>
              </a:rPr>
              <a:t> has full rank</a:t>
            </a:r>
            <a:r>
              <a:rPr lang="en-US" altLang="en-US" sz="1600" dirty="0" smtClean="0">
                <a:latin typeface="Comic Sans MS" pitchFamily="66" charset="0"/>
              </a:rPr>
              <a:t> (equal to </a:t>
            </a:r>
            <a:r>
              <a:rPr lang="en-US" altLang="en-US" sz="1600" i="1" dirty="0" smtClean="0">
                <a:latin typeface="Comic Sans MS" pitchFamily="66" charset="0"/>
              </a:rPr>
              <a:t>k </a:t>
            </a:r>
            <a:r>
              <a:rPr lang="en-US" altLang="en-US" sz="1600" dirty="0" smtClean="0">
                <a:latin typeface="Comic Sans MS" pitchFamily="66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Comic Sans MS" pitchFamily="66" charset="0"/>
              </a:rPr>
              <a:t>We </a:t>
            </a:r>
            <a:r>
              <a:rPr lang="en-US" altLang="en-US" sz="1600" dirty="0">
                <a:latin typeface="Comic Sans MS" pitchFamily="66" charset="0"/>
              </a:rPr>
              <a:t>would like to get a sampling and rescaling matrix S such that, simultaneously,</a:t>
            </a:r>
          </a:p>
        </p:txBody>
      </p:sp>
      <p:pic>
        <p:nvPicPr>
          <p:cNvPr id="757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126038"/>
            <a:ext cx="2146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308600"/>
            <a:ext cx="3286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Rectangle 1"/>
          <p:cNvSpPr>
            <a:spLocks noChangeArrowheads="1"/>
          </p:cNvSpPr>
          <p:nvPr/>
        </p:nvSpPr>
        <p:spPr bwMode="auto">
          <a:xfrm>
            <a:off x="654050" y="5878513"/>
            <a:ext cx="827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(for some small, fixed constant </a:t>
            </a:r>
            <a:r>
              <a:rPr lang="en-US" altLang="en-US" sz="1600" dirty="0" smtClean="0">
                <a:latin typeface="Comic Sans MS" pitchFamily="66" charset="0"/>
              </a:rPr>
              <a:t>c</a:t>
            </a:r>
            <a:r>
              <a:rPr lang="en-US" altLang="en-US" sz="1600" baseline="-25000" dirty="0" smtClean="0">
                <a:latin typeface="Comic Sans MS" pitchFamily="66" charset="0"/>
              </a:rPr>
              <a:t>0</a:t>
            </a:r>
            <a:r>
              <a:rPr lang="en-US" altLang="en-US" sz="1600" dirty="0" smtClean="0">
                <a:latin typeface="Comic Sans MS" pitchFamily="66" charset="0"/>
              </a:rPr>
              <a:t>; actually c</a:t>
            </a:r>
            <a:r>
              <a:rPr lang="en-US" altLang="en-US" sz="1600" baseline="-25000" dirty="0" smtClean="0">
                <a:latin typeface="Comic Sans MS" pitchFamily="66" charset="0"/>
              </a:rPr>
              <a:t>0</a:t>
            </a:r>
            <a:r>
              <a:rPr lang="en-US" altLang="en-US" sz="1600" dirty="0" smtClean="0">
                <a:latin typeface="Comic Sans MS" pitchFamily="66" charset="0"/>
              </a:rPr>
              <a:t> = 1 in our final result).</a:t>
            </a:r>
            <a:endParaRPr lang="en-US" altLang="en-US" sz="16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Setting </a:t>
            </a:r>
            <a:r>
              <a:rPr lang="en-US" altLang="en-US" sz="1600" i="1" dirty="0">
                <a:solidFill>
                  <a:srgbClr val="0A2A90"/>
                </a:solidFill>
                <a:latin typeface="Comic Sans MS" pitchFamily="66" charset="0"/>
              </a:rPr>
              <a:t>c</a:t>
            </a:r>
            <a:r>
              <a:rPr lang="en-US" altLang="en-US" sz="1600" i="1" dirty="0" smtClean="0">
                <a:solidFill>
                  <a:srgbClr val="0A2A90"/>
                </a:solidFill>
                <a:latin typeface="Comic Sans MS" pitchFamily="66" charset="0"/>
              </a:rPr>
              <a:t> </a:t>
            </a:r>
            <a:r>
              <a:rPr lang="en-US" altLang="en-US" sz="1600" i="1" dirty="0">
                <a:solidFill>
                  <a:srgbClr val="0A2A90"/>
                </a:solidFill>
                <a:latin typeface="Comic Sans MS" pitchFamily="66" charset="0"/>
              </a:rPr>
              <a:t>= O(k/</a:t>
            </a:r>
            <a:r>
              <a:rPr lang="el-GR" altLang="en-US" sz="1600" i="1" dirty="0">
                <a:solidFill>
                  <a:srgbClr val="0A2A90"/>
                </a:solidFill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600" i="1" dirty="0">
                <a:solidFill>
                  <a:srgbClr val="0A2A90"/>
                </a:solidFill>
                <a:latin typeface="Comic Sans MS" pitchFamily="66" charset="0"/>
              </a:rPr>
              <a:t>) </a:t>
            </a:r>
            <a:r>
              <a:rPr lang="en-US" altLang="en-US" sz="1600" dirty="0">
                <a:solidFill>
                  <a:srgbClr val="0A2A90"/>
                </a:solidFill>
                <a:latin typeface="Comic Sans MS" pitchFamily="66" charset="0"/>
              </a:rPr>
              <a:t>, we get a (2+</a:t>
            </a:r>
            <a:r>
              <a:rPr lang="el-GR" altLang="en-US" sz="1600" dirty="0">
                <a:solidFill>
                  <a:srgbClr val="0A2A90"/>
                </a:solidFill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600" dirty="0">
                <a:solidFill>
                  <a:srgbClr val="0A2A90"/>
                </a:solidFill>
                <a:latin typeface="Comic Sans MS" pitchFamily="66" charset="0"/>
              </a:rPr>
              <a:t>) constant factor </a:t>
            </a:r>
            <a:r>
              <a:rPr lang="en-US" altLang="en-US" sz="1600" dirty="0" smtClean="0">
                <a:solidFill>
                  <a:srgbClr val="0A2A90"/>
                </a:solidFill>
                <a:latin typeface="Comic Sans MS" pitchFamily="66" charset="0"/>
              </a:rPr>
              <a:t>approximation </a:t>
            </a:r>
            <a:r>
              <a:rPr lang="en-US" altLang="en-US" sz="1600" dirty="0" smtClean="0">
                <a:latin typeface="Comic Sans MS" pitchFamily="66" charset="0"/>
              </a:rPr>
              <a:t>(for c</a:t>
            </a:r>
            <a:r>
              <a:rPr lang="en-US" altLang="en-US" sz="1600" baseline="-25000" dirty="0" smtClean="0">
                <a:latin typeface="Comic Sans MS" pitchFamily="66" charset="0"/>
              </a:rPr>
              <a:t>0</a:t>
            </a:r>
            <a:r>
              <a:rPr lang="en-US" altLang="en-US" sz="1600" dirty="0" smtClean="0">
                <a:latin typeface="Comic Sans MS" pitchFamily="66" charset="0"/>
              </a:rPr>
              <a:t> = 1)</a:t>
            </a:r>
            <a:r>
              <a:rPr lang="en-US" altLang="en-US" sz="1600" dirty="0" smtClean="0">
                <a:solidFill>
                  <a:srgbClr val="0A2A90"/>
                </a:solidFill>
                <a:latin typeface="Comic Sans MS" pitchFamily="66" charset="0"/>
              </a:rPr>
              <a:t>. </a:t>
            </a:r>
            <a:endParaRPr lang="en-US" altLang="en-US" sz="1600" dirty="0">
              <a:solidFill>
                <a:srgbClr val="0A2A90"/>
              </a:solidFill>
              <a:latin typeface="Comic Sans MS" pitchFamily="66" charset="0"/>
            </a:endParaRPr>
          </a:p>
        </p:txBody>
      </p:sp>
      <p:sp>
        <p:nvSpPr>
          <p:cNvPr id="75785" name="TextBox 2"/>
          <p:cNvSpPr txBox="1">
            <a:spLocks noChangeArrowheads="1"/>
          </p:cNvSpPr>
          <p:nvPr/>
        </p:nvSpPr>
        <p:spPr bwMode="auto">
          <a:xfrm>
            <a:off x="3824288" y="5330825"/>
            <a:ext cx="525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and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" y="3039017"/>
            <a:ext cx="73421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036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617538"/>
            <a:ext cx="8085138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folHlink"/>
                </a:solidFill>
                <a:latin typeface="Comic Sans MS" pitchFamily="66" charset="0"/>
              </a:rPr>
              <a:t>Towards such a result (cont’d)</a:t>
            </a: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309563" y="2130425"/>
            <a:ext cx="835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We would like to get a sampling and rescaling matrix S such that, simultaneously,</a:t>
            </a:r>
          </a:p>
        </p:txBody>
      </p:sp>
      <p:pic>
        <p:nvPicPr>
          <p:cNvPr id="768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538413"/>
            <a:ext cx="2146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720975"/>
            <a:ext cx="3286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1"/>
          <p:cNvSpPr>
            <a:spLocks noChangeArrowheads="1"/>
          </p:cNvSpPr>
          <p:nvPr/>
        </p:nvSpPr>
        <p:spPr bwMode="auto">
          <a:xfrm>
            <a:off x="392113" y="3290888"/>
            <a:ext cx="8270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</a:rPr>
              <a:t>(for some small, fixed constant c</a:t>
            </a:r>
            <a:r>
              <a:rPr lang="en-US" altLang="en-US" sz="1600" baseline="-25000" dirty="0">
                <a:latin typeface="Comic Sans MS" pitchFamily="66" charset="0"/>
              </a:rPr>
              <a:t>0</a:t>
            </a:r>
            <a:r>
              <a:rPr lang="en-US" altLang="en-US" sz="1600" dirty="0">
                <a:latin typeface="Comic Sans MS" pitchFamily="66" charset="0"/>
              </a:rPr>
              <a:t>). </a:t>
            </a:r>
          </a:p>
        </p:txBody>
      </p:sp>
      <p:sp>
        <p:nvSpPr>
          <p:cNvPr id="76807" name="TextBox 2"/>
          <p:cNvSpPr txBox="1">
            <a:spLocks noChangeArrowheads="1"/>
          </p:cNvSpPr>
          <p:nvPr/>
        </p:nvSpPr>
        <p:spPr bwMode="auto">
          <a:xfrm>
            <a:off x="3562350" y="2743200"/>
            <a:ext cx="523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and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92113" y="4041775"/>
            <a:ext cx="86296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mic Sans MS" pitchFamily="66" charset="0"/>
              </a:rPr>
              <a:t>Lamppost: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the work of </a:t>
            </a:r>
            <a:r>
              <a:rPr lang="de-DE" altLang="en-US" sz="1600">
                <a:latin typeface="Comic Sans MS" pitchFamily="66" charset="0"/>
              </a:rPr>
              <a:t>Batson, Spielman, &amp; Srivastava STOC 2009 (graph sparsification)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en-US" sz="16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>
                <a:latin typeface="Comic Sans MS" pitchFamily="66" charset="0"/>
              </a:rPr>
              <a:t>[We had to generalize their work to </a:t>
            </a:r>
            <a:r>
              <a:rPr lang="en-US" altLang="en-US" sz="1400">
                <a:latin typeface="Comic Sans MS" pitchFamily="66" charset="0"/>
              </a:rPr>
              <a:t>use a new barrier function which controls the </a:t>
            </a:r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Frobenius and spectral norm of two matrices simultaneously</a:t>
            </a:r>
            <a:r>
              <a:rPr lang="en-US" altLang="en-US" sz="1400">
                <a:latin typeface="Comic Sans MS" pitchFamily="66" charset="0"/>
              </a:rPr>
              <a:t>. We then used a second phase to reduce the (2+</a:t>
            </a:r>
            <a:r>
              <a:rPr lang="el-GR" altLang="en-US" sz="1400">
                <a:latin typeface="Comic Sans MS" pitchFamily="66" charset="0"/>
              </a:rPr>
              <a:t>ε</a:t>
            </a:r>
            <a:r>
              <a:rPr lang="en-US" altLang="en-US" sz="1400">
                <a:latin typeface="Comic Sans MS" pitchFamily="66" charset="0"/>
              </a:rPr>
              <a:t>) approximation to (1+</a:t>
            </a:r>
            <a:r>
              <a:rPr lang="el-GR" altLang="en-US" sz="1400">
                <a:latin typeface="Comic Sans MS" pitchFamily="66" charset="0"/>
              </a:rPr>
              <a:t>ε</a:t>
            </a:r>
            <a:r>
              <a:rPr lang="en-US" altLang="en-US" sz="1400">
                <a:latin typeface="Comic Sans MS" pitchFamily="66" charset="0"/>
              </a:rPr>
              <a:t>).]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We will omit these details, and instead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state the </a:t>
            </a:r>
            <a:r>
              <a:rPr lang="de-DE" altLang="en-US" sz="1600">
                <a:solidFill>
                  <a:schemeClr val="tx2"/>
                </a:solidFill>
                <a:latin typeface="Comic Sans MS" pitchFamily="66" charset="0"/>
              </a:rPr>
              <a:t>Batson, Spielman, &amp; Srivastava STOC 2009 result as approximate matrix multiplication.</a:t>
            </a:r>
            <a:endParaRPr lang="en-US" alt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617538"/>
            <a:ext cx="8085138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The Batson-Spielman-Srivastava result</a:t>
            </a:r>
          </a:p>
        </p:txBody>
      </p:sp>
      <p:sp>
        <p:nvSpPr>
          <p:cNvPr id="77827" name="Rectangle 7"/>
          <p:cNvSpPr>
            <a:spLocks noChangeArrowheads="1"/>
          </p:cNvSpPr>
          <p:nvPr/>
        </p:nvSpPr>
        <p:spPr bwMode="auto">
          <a:xfrm>
            <a:off x="655638" y="2147888"/>
            <a:ext cx="8027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Let 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>
                <a:latin typeface="Comic Sans MS" pitchFamily="66" charset="0"/>
              </a:rPr>
              <a:t> be an </a:t>
            </a:r>
            <a:r>
              <a:rPr lang="en-US" altLang="en-US" sz="1600" i="1">
                <a:latin typeface="Comic Sans MS" pitchFamily="66" charset="0"/>
              </a:rPr>
              <a:t>n-by-k</a:t>
            </a:r>
            <a:r>
              <a:rPr lang="en-US" altLang="en-US" sz="1600">
                <a:latin typeface="Comic Sans MS" pitchFamily="66" charset="0"/>
              </a:rPr>
              <a:t> matrix such that 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>
                <a:latin typeface="Comic Sans MS" pitchFamily="66" charset="0"/>
              </a:rPr>
              <a:t> = I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>
                <a:latin typeface="Comic Sans MS" pitchFamily="66" charset="0"/>
              </a:rPr>
              <a:t>, with </a:t>
            </a:r>
            <a:r>
              <a:rPr lang="en-US" altLang="en-US" sz="1600" i="1">
                <a:latin typeface="Comic Sans MS" pitchFamily="66" charset="0"/>
              </a:rPr>
              <a:t>k &lt; n</a:t>
            </a:r>
            <a:r>
              <a:rPr lang="en-US" altLang="en-US" sz="1600">
                <a:latin typeface="Comic Sans MS" pitchFamily="66" charset="0"/>
              </a:rPr>
              <a:t>, and let </a:t>
            </a:r>
            <a:r>
              <a:rPr lang="en-US" altLang="en-US" sz="1600" i="1">
                <a:latin typeface="Comic Sans MS" pitchFamily="66" charset="0"/>
              </a:rPr>
              <a:t>c</a:t>
            </a:r>
            <a:r>
              <a:rPr lang="en-US" altLang="en-US" sz="1600">
                <a:latin typeface="Comic Sans MS" pitchFamily="66" charset="0"/>
              </a:rPr>
              <a:t> be a sampling parameter (with </a:t>
            </a:r>
            <a:r>
              <a:rPr lang="en-US" altLang="en-US" sz="1600" i="1">
                <a:latin typeface="Comic Sans MS" pitchFamily="66" charset="0"/>
              </a:rPr>
              <a:t>c &gt; k</a:t>
            </a:r>
            <a:r>
              <a:rPr lang="en-US" altLang="en-US" sz="1600">
                <a:latin typeface="Comic Sans MS" pitchFamily="66" charset="0"/>
              </a:rPr>
              <a:t>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There exists a deterministic algorithm which runs in O(cnk</a:t>
            </a:r>
            <a:r>
              <a:rPr lang="en-US" altLang="en-US" sz="1600" baseline="30000">
                <a:solidFill>
                  <a:schemeClr val="tx2"/>
                </a:solidFill>
                <a:latin typeface="Comic Sans MS" pitchFamily="66" charset="0"/>
              </a:rPr>
              <a:t>3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) time and constructs an </a:t>
            </a:r>
            <a:r>
              <a:rPr lang="en-US" altLang="en-US" sz="1600" i="1">
                <a:solidFill>
                  <a:schemeClr val="tx2"/>
                </a:solidFill>
                <a:latin typeface="Comic Sans MS" pitchFamily="66" charset="0"/>
              </a:rPr>
              <a:t>n-by-c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 sampling and rescaling matrix S such that </a:t>
            </a:r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417888"/>
            <a:ext cx="5848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617538"/>
            <a:ext cx="8085138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The Batson-Spielman-Srivastava result</a:t>
            </a:r>
          </a:p>
        </p:txBody>
      </p:sp>
      <p:sp>
        <p:nvSpPr>
          <p:cNvPr id="78851" name="Rectangle 7"/>
          <p:cNvSpPr>
            <a:spLocks noChangeArrowheads="1"/>
          </p:cNvSpPr>
          <p:nvPr/>
        </p:nvSpPr>
        <p:spPr bwMode="auto">
          <a:xfrm>
            <a:off x="655638" y="2147888"/>
            <a:ext cx="8027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Let 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>
                <a:latin typeface="Comic Sans MS" pitchFamily="66" charset="0"/>
              </a:rPr>
              <a:t> be an </a:t>
            </a:r>
            <a:r>
              <a:rPr lang="en-US" altLang="en-US" sz="1600" i="1">
                <a:latin typeface="Comic Sans MS" pitchFamily="66" charset="0"/>
              </a:rPr>
              <a:t>n-by-k</a:t>
            </a:r>
            <a:r>
              <a:rPr lang="en-US" altLang="en-US" sz="1600">
                <a:latin typeface="Comic Sans MS" pitchFamily="66" charset="0"/>
              </a:rPr>
              <a:t> matrix such that 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>
                <a:latin typeface="Comic Sans MS" pitchFamily="66" charset="0"/>
              </a:rPr>
              <a:t> = I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>
                <a:latin typeface="Comic Sans MS" pitchFamily="66" charset="0"/>
              </a:rPr>
              <a:t>, with </a:t>
            </a:r>
            <a:r>
              <a:rPr lang="en-US" altLang="en-US" sz="1600" i="1">
                <a:latin typeface="Comic Sans MS" pitchFamily="66" charset="0"/>
              </a:rPr>
              <a:t>k &lt; n</a:t>
            </a:r>
            <a:r>
              <a:rPr lang="en-US" altLang="en-US" sz="1600">
                <a:latin typeface="Comic Sans MS" pitchFamily="66" charset="0"/>
              </a:rPr>
              <a:t>, and let </a:t>
            </a:r>
            <a:r>
              <a:rPr lang="en-US" altLang="en-US" sz="1600" i="1">
                <a:latin typeface="Comic Sans MS" pitchFamily="66" charset="0"/>
              </a:rPr>
              <a:t>c</a:t>
            </a:r>
            <a:r>
              <a:rPr lang="en-US" altLang="en-US" sz="1600">
                <a:latin typeface="Comic Sans MS" pitchFamily="66" charset="0"/>
              </a:rPr>
              <a:t> be a sampling parameter (with </a:t>
            </a:r>
            <a:r>
              <a:rPr lang="en-US" altLang="en-US" sz="1600" i="1">
                <a:latin typeface="Comic Sans MS" pitchFamily="66" charset="0"/>
              </a:rPr>
              <a:t>c &gt; k</a:t>
            </a:r>
            <a:r>
              <a:rPr lang="en-US" altLang="en-US" sz="1600">
                <a:latin typeface="Comic Sans MS" pitchFamily="66" charset="0"/>
              </a:rPr>
              <a:t>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There exists a deterministic algorithm which runs in O(cnk</a:t>
            </a:r>
            <a:r>
              <a:rPr lang="en-US" altLang="en-US" sz="1600" baseline="30000">
                <a:solidFill>
                  <a:schemeClr val="tx2"/>
                </a:solidFill>
                <a:latin typeface="Comic Sans MS" pitchFamily="66" charset="0"/>
              </a:rPr>
              <a:t>3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) time and constructs an </a:t>
            </a:r>
            <a:r>
              <a:rPr lang="en-US" altLang="en-US" sz="1600" i="1">
                <a:solidFill>
                  <a:schemeClr val="tx2"/>
                </a:solidFill>
                <a:latin typeface="Comic Sans MS" pitchFamily="66" charset="0"/>
              </a:rPr>
              <a:t>n-by-c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 sampling and rescaling matrix S such that </a:t>
            </a:r>
          </a:p>
        </p:txBody>
      </p:sp>
      <p:sp>
        <p:nvSpPr>
          <p:cNvPr id="78852" name="Rectangle 8"/>
          <p:cNvSpPr>
            <a:spLocks noChangeArrowheads="1"/>
          </p:cNvSpPr>
          <p:nvPr/>
        </p:nvSpPr>
        <p:spPr bwMode="auto">
          <a:xfrm>
            <a:off x="633413" y="4333875"/>
            <a:ext cx="8072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It is essentially a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matrix multiplication result!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Expensive to compute, but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very accurate and deterministic.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Works for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small values of the sampling parameter </a:t>
            </a:r>
            <a:r>
              <a:rPr lang="en-US" altLang="en-US" sz="1600" i="1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The rescaling in S is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critical and non-trivial.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The algorithm is basically an </a:t>
            </a:r>
            <a:r>
              <a:rPr lang="en-US" altLang="en-US" sz="1600">
                <a:solidFill>
                  <a:schemeClr val="tx2"/>
                </a:solidFill>
                <a:latin typeface="Comic Sans MS" pitchFamily="66" charset="0"/>
              </a:rPr>
              <a:t>iterative, greedy approach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that uses two barrier functions to guarantee that the singular values of </a:t>
            </a:r>
            <a:r>
              <a:rPr lang="en-US" altLang="en-US" sz="1600">
                <a:latin typeface="Comic Sans MS" pitchFamily="66" charset="0"/>
              </a:rPr>
              <a:t>V</a:t>
            </a:r>
            <a:r>
              <a:rPr lang="en-US" altLang="en-US" sz="1600" baseline="-25000">
                <a:latin typeface="Comic Sans MS" pitchFamily="66" charset="0"/>
              </a:rPr>
              <a:t>k</a:t>
            </a:r>
            <a:r>
              <a:rPr lang="en-US" altLang="en-US" sz="1600" baseline="30000">
                <a:latin typeface="Comic Sans MS" pitchFamily="66" charset="0"/>
              </a:rPr>
              <a:t>T</a:t>
            </a:r>
            <a:r>
              <a:rPr lang="en-US" altLang="en-US" sz="1600">
                <a:latin typeface="Comic Sans MS" pitchFamily="66" charset="0"/>
              </a:rPr>
              <a:t>S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</a:rPr>
              <a:t> stay within boundaries.</a:t>
            </a:r>
          </a:p>
        </p:txBody>
      </p:sp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417888"/>
            <a:ext cx="5848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617538"/>
            <a:ext cx="8085138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Lower bounds and alternative approaches</a:t>
            </a:r>
          </a:p>
        </p:txBody>
      </p:sp>
      <p:sp>
        <p:nvSpPr>
          <p:cNvPr id="79875" name="Rectangle 7"/>
          <p:cNvSpPr>
            <a:spLocks noChangeArrowheads="1"/>
          </p:cNvSpPr>
          <p:nvPr/>
        </p:nvSpPr>
        <p:spPr bwMode="auto">
          <a:xfrm>
            <a:off x="800100" y="2081213"/>
            <a:ext cx="80978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 err="1">
                <a:solidFill>
                  <a:srgbClr val="000000"/>
                </a:solidFill>
                <a:latin typeface="Comic Sans MS" pitchFamily="66" charset="0"/>
              </a:rPr>
              <a:t>Deshpande</a:t>
            </a:r>
            <a:r>
              <a:rPr lang="en-US" altLang="en-US" sz="1600" b="1" u="sng" dirty="0">
                <a:solidFill>
                  <a:srgbClr val="000000"/>
                </a:solidFill>
                <a:latin typeface="Comic Sans MS" pitchFamily="66" charset="0"/>
              </a:rPr>
              <a:t> &amp; </a:t>
            </a:r>
            <a:r>
              <a:rPr lang="en-US" altLang="en-US" sz="1600" b="1" u="sng" dirty="0" err="1">
                <a:solidFill>
                  <a:srgbClr val="000000"/>
                </a:solidFill>
                <a:latin typeface="Comic Sans MS" pitchFamily="66" charset="0"/>
              </a:rPr>
              <a:t>Vempala</a:t>
            </a:r>
            <a:r>
              <a:rPr lang="en-US" altLang="en-US" sz="1600" b="1" u="sng" dirty="0">
                <a:solidFill>
                  <a:srgbClr val="000000"/>
                </a:solidFill>
                <a:latin typeface="Comic Sans MS" pitchFamily="66" charset="0"/>
              </a:rPr>
              <a:t>, RANDOM 2006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mic Sans MS" pitchFamily="66" charset="0"/>
              </a:rPr>
              <a:t>A relative-error approximation necessitates at </a:t>
            </a:r>
            <a:r>
              <a:rPr lang="en-US" altLang="en-US" sz="1600" b="1" dirty="0">
                <a:solidFill>
                  <a:schemeClr val="tx2"/>
                </a:solidFill>
                <a:latin typeface="Comic Sans MS" pitchFamily="66" charset="0"/>
              </a:rPr>
              <a:t>least </a:t>
            </a:r>
            <a:r>
              <a:rPr lang="en-US" altLang="en-US" sz="1600" b="1" i="1" dirty="0">
                <a:solidFill>
                  <a:schemeClr val="tx2"/>
                </a:solidFill>
                <a:latin typeface="Comic Sans MS" pitchFamily="66" charset="0"/>
              </a:rPr>
              <a:t>k/</a:t>
            </a:r>
            <a:r>
              <a:rPr lang="el-GR" altLang="en-US" sz="1600" b="1" i="1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ε</a:t>
            </a:r>
            <a:r>
              <a:rPr lang="en-US" altLang="en-US" sz="1600" b="1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columns.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 err="1">
                <a:solidFill>
                  <a:srgbClr val="000000"/>
                </a:solidFill>
                <a:latin typeface="Comic Sans MS" pitchFamily="66" charset="0"/>
              </a:rPr>
              <a:t>Guruswami</a:t>
            </a:r>
            <a:r>
              <a:rPr lang="en-US" altLang="en-US" sz="1600" b="1" u="sng" dirty="0">
                <a:solidFill>
                  <a:srgbClr val="000000"/>
                </a:solidFill>
                <a:latin typeface="Comic Sans MS" pitchFamily="66" charset="0"/>
              </a:rPr>
              <a:t> &amp; </a:t>
            </a:r>
            <a:r>
              <a:rPr lang="en-US" altLang="en-US" sz="1600" b="1" u="sng" dirty="0" err="1">
                <a:solidFill>
                  <a:srgbClr val="000000"/>
                </a:solidFill>
                <a:latin typeface="Comic Sans MS" pitchFamily="66" charset="0"/>
              </a:rPr>
              <a:t>Sinop</a:t>
            </a:r>
            <a:r>
              <a:rPr lang="en-US" altLang="en-US" sz="1600" b="1" u="sng" dirty="0">
                <a:solidFill>
                  <a:srgbClr val="000000"/>
                </a:solidFill>
                <a:latin typeface="Comic Sans MS" pitchFamily="66" charset="0"/>
              </a:rPr>
              <a:t>, SODA 2012 </a:t>
            </a:r>
            <a:endParaRPr lang="en-US" altLang="en-US" sz="1600" b="1" u="sng" dirty="0">
              <a:solidFill>
                <a:schemeClr val="tx2"/>
              </a:solidFill>
              <a:latin typeface="Comic Sans MS" pitchFamily="66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  <a:sym typeface="Symbol" pitchFamily="18" charset="2"/>
              </a:rPr>
              <a:t>Alternative approaches, based on volume sampling, guarantee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  <a:sym typeface="Symbol" pitchFamily="18" charset="2"/>
              </a:rPr>
              <a:t>		</a:t>
            </a:r>
            <a:r>
              <a:rPr lang="en-US" altLang="en-US" sz="16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(r+1)/(r+1-k) relative error bounds.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  <a:sym typeface="Symbol" pitchFamily="18" charset="2"/>
              </a:rPr>
              <a:t>This bound is asymptotically optimal (up to lower order terms).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  <a:sym typeface="Symbol" pitchFamily="18" charset="2"/>
              </a:rPr>
              <a:t>The proposed </a:t>
            </a:r>
            <a:r>
              <a:rPr lang="en-US" altLang="en-US" sz="16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deterministic algorithm runs in O(rnm</a:t>
            </a:r>
            <a:r>
              <a:rPr lang="en-US" altLang="en-US" sz="1600" baseline="300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altLang="en-US" sz="16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log m) </a:t>
            </a:r>
            <a:r>
              <a:rPr lang="en-US" altLang="en-US" sz="1600" dirty="0">
                <a:latin typeface="Comic Sans MS" pitchFamily="66" charset="0"/>
                <a:sym typeface="Symbol" pitchFamily="18" charset="2"/>
              </a:rPr>
              <a:t>time, while the </a:t>
            </a:r>
            <a:r>
              <a:rPr lang="en-US" altLang="en-US" sz="16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randomized algorithm runs in O(rnm</a:t>
            </a:r>
            <a:r>
              <a:rPr lang="en-US" altLang="en-US" sz="1600" baseline="300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US" altLang="en-US" sz="1600" dirty="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) </a:t>
            </a:r>
            <a:r>
              <a:rPr lang="en-US" altLang="en-US" sz="1600" dirty="0">
                <a:latin typeface="Comic Sans MS" pitchFamily="66" charset="0"/>
                <a:sym typeface="Symbol" pitchFamily="18" charset="2"/>
              </a:rPr>
              <a:t>time and achieves the bound in expectation.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u="sng" dirty="0" err="1">
                <a:latin typeface="Comic Sans MS" pitchFamily="66" charset="0"/>
                <a:sym typeface="Symbol" pitchFamily="18" charset="2"/>
              </a:rPr>
              <a:t>Guruswami</a:t>
            </a:r>
            <a:r>
              <a:rPr lang="en-US" altLang="en-US" sz="1600" b="1" u="sng" dirty="0">
                <a:latin typeface="Comic Sans MS" pitchFamily="66" charset="0"/>
                <a:sym typeface="Symbol" pitchFamily="18" charset="2"/>
              </a:rPr>
              <a:t> &amp; </a:t>
            </a:r>
            <a:r>
              <a:rPr lang="en-US" altLang="en-US" sz="1600" b="1" u="sng" dirty="0" err="1">
                <a:latin typeface="Comic Sans MS" pitchFamily="66" charset="0"/>
                <a:sym typeface="Symbol" pitchFamily="18" charset="2"/>
              </a:rPr>
              <a:t>Sinop</a:t>
            </a:r>
            <a:r>
              <a:rPr lang="en-US" altLang="en-US" sz="1600" b="1" u="sng" dirty="0">
                <a:latin typeface="Comic Sans MS" pitchFamily="66" charset="0"/>
                <a:sym typeface="Symbol" pitchFamily="18" charset="2"/>
              </a:rPr>
              <a:t>, FOCS 2011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mic Sans MS" pitchFamily="66" charset="0"/>
                <a:sym typeface="Symbol" pitchFamily="18" charset="2"/>
              </a:rPr>
              <a:t>Applications of column-based reconstruction in Quadratic Integer Programming.</a:t>
            </a:r>
            <a:endParaRPr lang="en-US" alt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141288" y="1825625"/>
            <a:ext cx="8791575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mic Sans MS" pitchFamily="66" charset="0"/>
              </a:rPr>
              <a:t> Selecting columns/rows from a matrix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Comic Sans MS" pitchFamily="66" charset="0"/>
              </a:rPr>
              <a:t> </a:t>
            </a:r>
            <a:r>
              <a:rPr lang="en-US" altLang="en-US" sz="1400" b="1" u="sng">
                <a:latin typeface="Comic Sans MS" pitchFamily="66" charset="0"/>
              </a:rPr>
              <a:t>Additive error</a:t>
            </a:r>
            <a:r>
              <a:rPr lang="en-US" altLang="en-US" sz="1400">
                <a:latin typeface="Comic Sans MS" pitchFamily="66" charset="0"/>
              </a:rPr>
              <a:t> low-rank matrix approximation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A2A90"/>
                </a:solidFill>
                <a:latin typeface="Comic Sans MS" pitchFamily="66" charset="0"/>
              </a:rPr>
              <a:t>	Frieze, Kannan, Vempala FOCS 1998, JACM 2004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A2A90"/>
                </a:solidFill>
                <a:latin typeface="Comic Sans MS" pitchFamily="66" charset="0"/>
              </a:rPr>
              <a:t>	Drineas, Frieze, Kannan, Vempala, Vinay SODA 1999, JMLR 2004.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Comic Sans MS" pitchFamily="66" charset="0"/>
              </a:rPr>
              <a:t> </a:t>
            </a:r>
            <a:r>
              <a:rPr lang="en-US" altLang="en-US" sz="1400" b="1" u="sng">
                <a:latin typeface="Comic Sans MS" pitchFamily="66" charset="0"/>
              </a:rPr>
              <a:t>Relative-error</a:t>
            </a:r>
            <a:r>
              <a:rPr lang="en-US" altLang="en-US" sz="1400">
                <a:latin typeface="Comic Sans MS" pitchFamily="66" charset="0"/>
              </a:rPr>
              <a:t> low-rank matrix approximation and least-squares problems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	</a:t>
            </a:r>
            <a:r>
              <a:rPr lang="en-US" altLang="en-US" sz="1200" b="1">
                <a:latin typeface="Comic Sans MS" pitchFamily="66" charset="0"/>
              </a:rPr>
              <a:t>Via leverage scores</a:t>
            </a:r>
            <a:r>
              <a:rPr lang="en-US" altLang="en-US" sz="1200">
                <a:latin typeface="Comic Sans MS" pitchFamily="66" charset="0"/>
              </a:rPr>
              <a:t> </a:t>
            </a:r>
            <a:r>
              <a:rPr lang="en-US" altLang="en-US" sz="1200">
                <a:solidFill>
                  <a:srgbClr val="0A2A90"/>
                </a:solidFill>
                <a:latin typeface="Comic Sans MS" pitchFamily="66" charset="0"/>
              </a:rPr>
              <a:t>(Drineas, Mahoney, Muthukrishnan SODA 2006, SIMAX 2008)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	</a:t>
            </a:r>
            <a:r>
              <a:rPr lang="en-US" altLang="en-US" sz="1200" b="1">
                <a:latin typeface="Comic Sans MS" pitchFamily="66" charset="0"/>
              </a:rPr>
              <a:t>Via volume sampling</a:t>
            </a:r>
            <a:r>
              <a:rPr lang="en-US" altLang="en-US" sz="1200">
                <a:latin typeface="Comic Sans MS" pitchFamily="66" charset="0"/>
              </a:rPr>
              <a:t> </a:t>
            </a:r>
            <a:r>
              <a:rPr lang="en-US" altLang="en-US" sz="1200">
                <a:solidFill>
                  <a:srgbClr val="0A2A90"/>
                </a:solidFill>
                <a:latin typeface="Comic Sans MS" pitchFamily="66" charset="0"/>
              </a:rPr>
              <a:t>(Deshpande, Rademacher, Vempala, Wang SODA 2006)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n-US" sz="1400" b="1" u="sng">
                <a:solidFill>
                  <a:srgbClr val="000000"/>
                </a:solidFill>
                <a:latin typeface="Comic Sans MS" pitchFamily="66" charset="0"/>
              </a:rPr>
              <a:t>Efficient algorithms</a:t>
            </a: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 with relative-error guarantees (theory)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	</a:t>
            </a:r>
            <a:r>
              <a:rPr lang="en-US" altLang="en-US" sz="1200">
                <a:latin typeface="Comic Sans MS" pitchFamily="66" charset="0"/>
              </a:rPr>
              <a:t>Random Projections and the Fast Johnson-Lindenstrauss Transform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A2A90"/>
                </a:solidFill>
                <a:latin typeface="Comic Sans MS" pitchFamily="66" charset="0"/>
              </a:rPr>
              <a:t>	Sarlos FOCS 2006, Drineas, Mahoney, Muthukrishnan, &amp; Sarlos NumMath 2011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n-US" sz="1400" b="1" u="sng">
                <a:solidFill>
                  <a:srgbClr val="000000"/>
                </a:solidFill>
                <a:latin typeface="Comic Sans MS" pitchFamily="66" charset="0"/>
              </a:rPr>
              <a:t>Efficient algorithms</a:t>
            </a: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 with relative-error guarantees (numerical implementations)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</a:rPr>
              <a:t>Solving over- and under-constrained least-squares problems 4x faster than current state-of-the-art.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mic Sans MS" pitchFamily="66" charset="0"/>
              </a:rPr>
              <a:t>	Amazon EC2-type implementations with M. W. Mahoney, X. Meng, K. Clarkson, D. Woodruff, et al.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A2A90"/>
                </a:solidFill>
                <a:latin typeface="Comic Sans MS" pitchFamily="66" charset="0"/>
              </a:rPr>
              <a:t>	Tygert &amp; Rokhlin PNAS 2007, Avron, Maymounkov,Toledo SISC 2010, Meng, Saunders, Mahoney ArXiv 2011 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n-US" sz="1400" b="1" u="sng">
                <a:solidFill>
                  <a:srgbClr val="000000"/>
                </a:solidFill>
                <a:latin typeface="Comic Sans MS" pitchFamily="66" charset="0"/>
              </a:rPr>
              <a:t>Optimal</a:t>
            </a:r>
            <a:r>
              <a:rPr lang="en-US" altLang="en-US" sz="1400">
                <a:solidFill>
                  <a:srgbClr val="000000"/>
                </a:solidFill>
                <a:latin typeface="Comic Sans MS" pitchFamily="66" charset="0"/>
              </a:rPr>
              <a:t> relative-error guarantees with matching lower bounds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	Relative-error accuracy with asymptotically optimal guarantees on the number of sampled columns. </a:t>
            </a:r>
            <a:r>
              <a:rPr lang="en-US" altLang="en-US" sz="1200">
                <a:solidFill>
                  <a:srgbClr val="0A2A90"/>
                </a:solidFill>
                <a:latin typeface="Comic Sans MS" pitchFamily="66" charset="0"/>
              </a:rPr>
              <a:t>	(Boutsidis, Drineas, Magdon-Ismail FOCS 2011, Guruswami and Sinop SODA 2012)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Selecting rows/columns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85725" y="2159000"/>
            <a:ext cx="9058275" cy="432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mic Sans MS" pitchFamily="66" charset="0"/>
              </a:rPr>
              <a:t>Element-wise sampling: </a:t>
            </a:r>
            <a:r>
              <a:rPr lang="en-US" sz="1400" dirty="0">
                <a:solidFill>
                  <a:schemeClr val="tx2"/>
                </a:solidFill>
                <a:latin typeface="Comic Sans MS" pitchFamily="66" charset="0"/>
              </a:rPr>
              <a:t>Can entry-wise sampling be as accurate as column-sampling?</a:t>
            </a:r>
          </a:p>
          <a:p>
            <a:pPr>
              <a:defRPr/>
            </a:pPr>
            <a:endParaRPr lang="en-US" sz="1400" dirty="0">
              <a:latin typeface="Comic Sans MS" pitchFamily="66" charset="0"/>
            </a:endParaRPr>
          </a:p>
          <a:p>
            <a:pPr>
              <a:defRPr/>
            </a:pPr>
            <a:r>
              <a:rPr lang="en-US" sz="1400" b="1" dirty="0">
                <a:latin typeface="Comic Sans MS" pitchFamily="66" charset="0"/>
              </a:rPr>
              <a:t>Prior work: </a:t>
            </a:r>
            <a:r>
              <a:rPr lang="en-US" sz="1400" dirty="0">
                <a:latin typeface="Comic Sans MS" pitchFamily="66" charset="0"/>
              </a:rPr>
              <a:t>additive-error guarantees.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dirty="0">
                <a:latin typeface="Comic Sans MS" pitchFamily="66" charset="0"/>
              </a:rPr>
              <a:t>To approximate a matrix A, </a:t>
            </a:r>
            <a:r>
              <a:rPr lang="en-US" sz="1400" dirty="0">
                <a:solidFill>
                  <a:schemeClr val="folHlink"/>
                </a:solidFill>
                <a:latin typeface="Comic Sans MS" pitchFamily="66" charset="0"/>
              </a:rPr>
              <a:t>keep a few elements of the matrix</a:t>
            </a:r>
            <a:r>
              <a:rPr lang="en-US" sz="1400" dirty="0">
                <a:latin typeface="Comic Sans MS" pitchFamily="66" charset="0"/>
              </a:rPr>
              <a:t> (instead of rows or columns) and </a:t>
            </a:r>
            <a:r>
              <a:rPr lang="en-US" sz="1400" dirty="0">
                <a:solidFill>
                  <a:schemeClr val="folHlink"/>
                </a:solidFill>
                <a:latin typeface="Comic Sans MS" pitchFamily="66" charset="0"/>
              </a:rPr>
              <a:t>zero out the remaining elements</a:t>
            </a:r>
            <a:r>
              <a:rPr lang="en-US" sz="1400" dirty="0">
                <a:latin typeface="Comic Sans MS" pitchFamily="66" charset="0"/>
              </a:rPr>
              <a:t>: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1400" dirty="0">
              <a:latin typeface="Comic Sans MS" pitchFamily="66" charset="0"/>
            </a:endParaRP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endParaRPr lang="en-US" sz="1400" dirty="0">
              <a:latin typeface="Comic Sans MS" pitchFamily="66" charset="0"/>
            </a:endParaRP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1400" dirty="0">
              <a:latin typeface="Comic Sans MS" pitchFamily="66" charset="0"/>
            </a:endParaRPr>
          </a:p>
          <a:p>
            <a:pPr lvl="1">
              <a:spcBef>
                <a:spcPct val="50000"/>
              </a:spcBef>
              <a:defRPr/>
            </a:pPr>
            <a:r>
              <a:rPr lang="en-US" sz="1400" dirty="0">
                <a:latin typeface="Comic Sans MS" pitchFamily="66" charset="0"/>
              </a:rPr>
              <a:t>	Compute a low-rank approximation to the sparse matrix Ã using iterative methods.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1200" dirty="0">
                <a:latin typeface="Comic Sans MS" pitchFamily="66" charset="0"/>
              </a:rPr>
              <a:t>        	</a:t>
            </a:r>
            <a:r>
              <a:rPr lang="en-US" sz="1200" dirty="0">
                <a:solidFill>
                  <a:srgbClr val="0A2A90"/>
                </a:solidFill>
                <a:latin typeface="Comic Sans MS" pitchFamily="66" charset="0"/>
              </a:rPr>
              <a:t>(Achlioptas &amp; </a:t>
            </a:r>
            <a:r>
              <a:rPr lang="en-US" sz="1200" dirty="0" err="1">
                <a:solidFill>
                  <a:srgbClr val="0A2A90"/>
                </a:solidFill>
                <a:latin typeface="Comic Sans MS" pitchFamily="66" charset="0"/>
              </a:rPr>
              <a:t>McSherry</a:t>
            </a:r>
            <a:r>
              <a:rPr lang="en-US" sz="1200" dirty="0">
                <a:solidFill>
                  <a:srgbClr val="0A2A90"/>
                </a:solidFill>
                <a:latin typeface="Comic Sans MS" pitchFamily="66" charset="0"/>
              </a:rPr>
              <a:t> STOC 2001, JACM 2007; Drineas &amp; Zouzias IPL 2011; Nguyen &amp; Drineas </a:t>
            </a:r>
            <a:r>
              <a:rPr lang="en-US" sz="1200" dirty="0" err="1">
                <a:solidFill>
                  <a:srgbClr val="0A2A90"/>
                </a:solidFill>
                <a:latin typeface="Comic Sans MS" pitchFamily="66" charset="0"/>
              </a:rPr>
              <a:t>ArXiv</a:t>
            </a:r>
            <a:r>
              <a:rPr lang="en-US" sz="1200" dirty="0">
                <a:solidFill>
                  <a:srgbClr val="0A2A90"/>
                </a:solidFill>
                <a:latin typeface="Comic Sans MS" pitchFamily="66" charset="0"/>
              </a:rPr>
              <a:t> 2011)</a:t>
            </a:r>
          </a:p>
          <a:p>
            <a:pPr lvl="1">
              <a:buFontTx/>
              <a:buChar char="•"/>
              <a:defRPr/>
            </a:pPr>
            <a:endParaRPr lang="en-US" sz="1400" dirty="0">
              <a:latin typeface="Comic Sans MS" pitchFamily="66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tx2"/>
                </a:solidFill>
                <a:latin typeface="Comic Sans MS" pitchFamily="66" charset="0"/>
              </a:rPr>
              <a:t>Exact reconstruction possible</a:t>
            </a:r>
            <a:r>
              <a:rPr lang="en-US" sz="1400" dirty="0">
                <a:latin typeface="Comic Sans MS" pitchFamily="66" charset="0"/>
              </a:rPr>
              <a:t> using uniform sampling for matrices that satisfy certain (strong) assumptions: </a:t>
            </a:r>
            <a:r>
              <a:rPr lang="en-US" sz="1400" dirty="0">
                <a:solidFill>
                  <a:srgbClr val="0A2A90"/>
                </a:solidFill>
                <a:latin typeface="Comic Sans MS" pitchFamily="66" charset="0"/>
              </a:rPr>
              <a:t>A must be rank exactly k, A must have uniform leverage scores (low coherence).</a:t>
            </a:r>
            <a:endParaRPr lang="en-US" sz="1200" dirty="0">
              <a:latin typeface="Comic Sans MS" pitchFamily="66" charset="0"/>
            </a:endParaRPr>
          </a:p>
          <a:p>
            <a:pPr lvl="1" algn="r">
              <a:defRPr/>
            </a:pPr>
            <a:r>
              <a:rPr lang="en-US" sz="1200" dirty="0">
                <a:latin typeface="Comic Sans MS" pitchFamily="66" charset="0"/>
              </a:rPr>
              <a:t>      </a:t>
            </a:r>
            <a:r>
              <a:rPr lang="en-US" sz="1200" dirty="0">
                <a:solidFill>
                  <a:srgbClr val="0A2A90"/>
                </a:solidFill>
                <a:latin typeface="Comic Sans MS" pitchFamily="66" charset="0"/>
              </a:rPr>
              <a:t>(</a:t>
            </a:r>
            <a:r>
              <a:rPr lang="en-US" sz="1200" dirty="0" err="1">
                <a:solidFill>
                  <a:srgbClr val="0A2A90"/>
                </a:solidFill>
                <a:latin typeface="Comic Sans MS" pitchFamily="66" charset="0"/>
              </a:rPr>
              <a:t>Candes</a:t>
            </a:r>
            <a:r>
              <a:rPr lang="en-US" sz="1200" dirty="0">
                <a:solidFill>
                  <a:srgbClr val="0A2A90"/>
                </a:solidFill>
                <a:latin typeface="Comic Sans MS" pitchFamily="66" charset="0"/>
              </a:rPr>
              <a:t> &amp; Recht 2008, </a:t>
            </a:r>
            <a:r>
              <a:rPr lang="en-US" sz="1200" dirty="0" err="1">
                <a:solidFill>
                  <a:srgbClr val="0A2A90"/>
                </a:solidFill>
                <a:latin typeface="Comic Sans MS" pitchFamily="66" charset="0"/>
              </a:rPr>
              <a:t>Candes</a:t>
            </a:r>
            <a:r>
              <a:rPr lang="en-US" sz="1200" dirty="0">
                <a:solidFill>
                  <a:srgbClr val="0A2A90"/>
                </a:solidFill>
                <a:latin typeface="Comic Sans MS" pitchFamily="66" charset="0"/>
              </a:rPr>
              <a:t> &amp; Tao 2009, Recht 2009, </a:t>
            </a:r>
            <a:r>
              <a:rPr lang="en-US" sz="1200" dirty="0" err="1">
                <a:solidFill>
                  <a:srgbClr val="0A2A90"/>
                </a:solidFill>
                <a:latin typeface="Comic Sans MS" pitchFamily="66" charset="0"/>
              </a:rPr>
              <a:t>Negahban</a:t>
            </a:r>
            <a:r>
              <a:rPr lang="en-US" sz="1200" dirty="0">
                <a:solidFill>
                  <a:srgbClr val="0A2A90"/>
                </a:solidFill>
                <a:latin typeface="Comic Sans MS" pitchFamily="66" charset="0"/>
              </a:rPr>
              <a:t> &amp; Wainwright 2010)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sz="1400" dirty="0">
              <a:latin typeface="Comic Sans MS" pitchFamily="66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>
                <a:latin typeface="Comic Sans MS" pitchFamily="66" charset="0"/>
              </a:rPr>
              <a:t>Exact reconstruction needs </a:t>
            </a:r>
            <a:r>
              <a:rPr lang="en-US" sz="1400" dirty="0">
                <a:solidFill>
                  <a:srgbClr val="0A2A90"/>
                </a:solidFill>
                <a:latin typeface="Comic Sans MS" pitchFamily="66" charset="0"/>
              </a:rPr>
              <a:t>Trace Minimization</a:t>
            </a:r>
            <a:r>
              <a:rPr lang="en-US" sz="1400" dirty="0">
                <a:latin typeface="Comic Sans MS" pitchFamily="66" charset="0"/>
              </a:rPr>
              <a:t> (the convex relaxation of Rank Minimization); some generalizations in the presence of well-behaved noise exist.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617538"/>
            <a:ext cx="7961312" cy="1143000"/>
          </a:xfrm>
        </p:spPr>
        <p:txBody>
          <a:bodyPr/>
          <a:lstStyle/>
          <a:p>
            <a:r>
              <a:rPr lang="en-US" altLang="en-US" sz="3200" b="1" u="sng" smtClean="0">
                <a:solidFill>
                  <a:schemeClr val="folHlink"/>
                </a:solidFill>
                <a:latin typeface="Comic Sans MS" pitchFamily="66" charset="0"/>
              </a:rPr>
              <a:t>Not covered in this tutorial:</a:t>
            </a:r>
            <a:br>
              <a:rPr lang="en-US" altLang="en-US" sz="3200" b="1" u="sng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Element-wise sampling</a:t>
            </a:r>
            <a:endParaRPr lang="en-US" altLang="en-US" sz="14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525838"/>
            <a:ext cx="4395788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419100" y="1824038"/>
            <a:ext cx="84613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 dirty="0">
              <a:solidFill>
                <a:schemeClr val="folHlink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b="1" dirty="0">
                <a:latin typeface="Comic Sans MS" pitchFamily="66" charset="0"/>
              </a:rPr>
              <a:t>Element-wise sampling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dirty="0">
                <a:latin typeface="Comic Sans MS" pitchFamily="66" charset="0"/>
              </a:rPr>
              <a:t>Introduced by </a:t>
            </a:r>
            <a:r>
              <a:rPr lang="en-US" sz="1400" dirty="0" err="1">
                <a:latin typeface="Comic Sans MS" pitchFamily="66" charset="0"/>
              </a:rPr>
              <a:t>Achlioptas</a:t>
            </a:r>
            <a:r>
              <a:rPr lang="en-US" sz="1400" dirty="0">
                <a:latin typeface="Comic Sans MS" pitchFamily="66" charset="0"/>
              </a:rPr>
              <a:t> and </a:t>
            </a:r>
            <a:r>
              <a:rPr lang="en-US" sz="1400" dirty="0" err="1">
                <a:latin typeface="Comic Sans MS" pitchFamily="66" charset="0"/>
              </a:rPr>
              <a:t>McSherry</a:t>
            </a:r>
            <a:r>
              <a:rPr lang="en-US" sz="1400" dirty="0">
                <a:latin typeface="Comic Sans MS" pitchFamily="66" charset="0"/>
              </a:rPr>
              <a:t> in STOC  2001.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b="1" u="sng" dirty="0">
                <a:latin typeface="Comic Sans MS" pitchFamily="66" charset="0"/>
              </a:rPr>
              <a:t>Current state-of-the-art:</a:t>
            </a:r>
            <a:r>
              <a:rPr lang="en-US" sz="1400" dirty="0">
                <a:latin typeface="Comic Sans MS" pitchFamily="66" charset="0"/>
              </a:rPr>
              <a:t> additive error bounds for arbitrary matrices and exact reconstruction under (very) restrictive assumptions 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1400" dirty="0">
                <a:latin typeface="Comic Sans MS" pitchFamily="66" charset="0"/>
              </a:rPr>
              <a:t>	(important breakthroughs by </a:t>
            </a:r>
            <a:r>
              <a:rPr lang="en-US" sz="1400" dirty="0" err="1">
                <a:latin typeface="Comic Sans MS" pitchFamily="66" charset="0"/>
              </a:rPr>
              <a:t>Candes</a:t>
            </a:r>
            <a:r>
              <a:rPr lang="en-US" sz="1400" dirty="0">
                <a:latin typeface="Comic Sans MS" pitchFamily="66" charset="0"/>
              </a:rPr>
              <a:t>, </a:t>
            </a:r>
            <a:r>
              <a:rPr lang="en-US" sz="1400" dirty="0" err="1">
                <a:latin typeface="Comic Sans MS" pitchFamily="66" charset="0"/>
              </a:rPr>
              <a:t>Recht</a:t>
            </a:r>
            <a:r>
              <a:rPr lang="en-US" sz="1400" dirty="0">
                <a:latin typeface="Comic Sans MS" pitchFamily="66" charset="0"/>
              </a:rPr>
              <a:t>, Tao, </a:t>
            </a:r>
            <a:r>
              <a:rPr lang="en-US" sz="1400" dirty="0" err="1">
                <a:latin typeface="Comic Sans MS" pitchFamily="66" charset="0"/>
              </a:rPr>
              <a:t>Wainright</a:t>
            </a:r>
            <a:r>
              <a:rPr lang="en-US" sz="1400" dirty="0">
                <a:latin typeface="Comic Sans MS" pitchFamily="66" charset="0"/>
              </a:rPr>
              <a:t>, and others)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b="1" u="sng" dirty="0">
                <a:latin typeface="Comic Sans MS" pitchFamily="66" charset="0"/>
              </a:rPr>
              <a:t>To do: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b="1" dirty="0">
                <a:latin typeface="Comic Sans MS" pitchFamily="66" charset="0"/>
              </a:rPr>
              <a:t>Efficient, optimal, relative-error accuracy algorithms for arbitrary matrices.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6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Solving systems of linear equations</a:t>
            </a:r>
            <a:endParaRPr lang="en-US" sz="1400" dirty="0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Almost optimal relative-error approximation algorithms for </a:t>
            </a:r>
            <a:r>
              <a:rPr lang="en-US" sz="1400" dirty="0" err="1">
                <a:solidFill>
                  <a:srgbClr val="000000"/>
                </a:solidFill>
                <a:latin typeface="Comic Sans MS" pitchFamily="66" charset="0"/>
              </a:rPr>
              <a:t>Laplacian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 and Symmetric Diagonally Dominant (SDD) matrices (</a:t>
            </a:r>
            <a:r>
              <a:rPr lang="en-US" sz="1400" dirty="0" err="1">
                <a:solidFill>
                  <a:srgbClr val="000000"/>
                </a:solidFill>
                <a:latin typeface="Comic Sans MS" pitchFamily="66" charset="0"/>
              </a:rPr>
              <a:t>Spielman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mic Sans MS" pitchFamily="66" charset="0"/>
              </a:rPr>
              <a:t>Teng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,  Miller, </a:t>
            </a:r>
            <a:r>
              <a:rPr lang="en-US" sz="1400" dirty="0" err="1">
                <a:solidFill>
                  <a:srgbClr val="000000"/>
                </a:solidFill>
                <a:latin typeface="Comic Sans MS" pitchFamily="66" charset="0"/>
              </a:rPr>
              <a:t>Koutis</a:t>
            </a:r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, and others).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400" b="1" u="sng" dirty="0">
                <a:solidFill>
                  <a:srgbClr val="000000"/>
                </a:solidFill>
                <a:latin typeface="Comic Sans MS" pitchFamily="66" charset="0"/>
              </a:rPr>
              <a:t>To do:</a:t>
            </a:r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</a:rPr>
              <a:t> progress beyond </a:t>
            </a:r>
            <a:r>
              <a:rPr lang="en-US" sz="1400" b="1" dirty="0" err="1">
                <a:solidFill>
                  <a:srgbClr val="000000"/>
                </a:solidFill>
                <a:latin typeface="Comic Sans MS" pitchFamily="66" charset="0"/>
              </a:rPr>
              <a:t>Laplacians</a:t>
            </a:r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Areas of RandNLA that will not be covered in this tutorial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703263" y="5813425"/>
            <a:ext cx="801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itchFamily="66" charset="0"/>
              </a:rPr>
              <a:t>There are surprising (?) connections between all three areas (row/column sampling, element-wise sampling, and solving systems of linear equations).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493713" y="2408238"/>
            <a:ext cx="77025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>
                <a:latin typeface="Comic Sans MS" pitchFamily="66" charset="0"/>
              </a:rPr>
              <a:t>Goals: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400" b="1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Comic Sans MS" pitchFamily="66" charset="0"/>
              </a:rPr>
              <a:t> Identify an </a:t>
            </a:r>
            <a:r>
              <a:rPr lang="en-US" altLang="en-US" sz="1400">
                <a:solidFill>
                  <a:srgbClr val="0A2A90"/>
                </a:solidFill>
                <a:latin typeface="Comic Sans MS" pitchFamily="66" charset="0"/>
              </a:rPr>
              <a:t>entry-wise probability distribution</a:t>
            </a:r>
            <a:r>
              <a:rPr lang="en-US" altLang="en-US" sz="1400">
                <a:latin typeface="Comic Sans MS" pitchFamily="66" charset="0"/>
              </a:rPr>
              <a:t> (element-wise leverage scores) that achieves </a:t>
            </a:r>
            <a:r>
              <a:rPr lang="en-US" altLang="en-US" sz="1400">
                <a:solidFill>
                  <a:srgbClr val="0A2A90"/>
                </a:solidFill>
                <a:latin typeface="Comic Sans MS" pitchFamily="66" charset="0"/>
              </a:rPr>
              <a:t>relative-error accuracies</a:t>
            </a:r>
            <a:r>
              <a:rPr lang="en-US" altLang="en-US" sz="1400">
                <a:latin typeface="Comic Sans MS" pitchFamily="66" charset="0"/>
              </a:rPr>
              <a:t> for approximating singular values and singular vectors, reconstructing the matrix, identifying influential entries in a matrix, solving least-squares problems, etc.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4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Comic Sans MS" pitchFamily="66" charset="0"/>
              </a:rPr>
              <a:t> Compute this probability distribution efficiently.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4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Comic Sans MS" pitchFamily="66" charset="0"/>
              </a:rPr>
              <a:t> Reconstruct the matrix in </a:t>
            </a:r>
            <a:r>
              <a:rPr lang="en-US" altLang="en-US" sz="1400">
                <a:solidFill>
                  <a:srgbClr val="0A2A90"/>
                </a:solidFill>
                <a:latin typeface="Comic Sans MS" pitchFamily="66" charset="0"/>
              </a:rPr>
              <a:t>O(mn polylog(m,n)) </a:t>
            </a:r>
            <a:r>
              <a:rPr lang="en-US" altLang="en-US" sz="1400">
                <a:latin typeface="Comic Sans MS" pitchFamily="66" charset="0"/>
              </a:rPr>
              <a:t>time instead of using trace minimization methods.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4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Comic Sans MS" pitchFamily="66" charset="0"/>
              </a:rPr>
              <a:t> Prove matching lower bounds and provide high quality numerical implementations.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38" y="617538"/>
            <a:ext cx="7853362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Element-wise sampling (cont’d)</a:t>
            </a:r>
            <a:endParaRPr lang="en-US" altLang="en-US" sz="14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290513" y="2028825"/>
            <a:ext cx="88963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Comic Sans MS" pitchFamily="66" charset="0"/>
              </a:rPr>
              <a:t>Solving systems of linear equations: </a:t>
            </a:r>
            <a:r>
              <a:rPr lang="en-US" altLang="en-US" sz="1400" dirty="0">
                <a:latin typeface="Comic Sans MS" pitchFamily="66" charset="0"/>
              </a:rPr>
              <a:t>given an </a:t>
            </a:r>
            <a:r>
              <a:rPr lang="en-US" altLang="en-US" sz="1400" i="1" dirty="0">
                <a:latin typeface="Comic Sans MS" pitchFamily="66" charset="0"/>
              </a:rPr>
              <a:t>m-by-n</a:t>
            </a:r>
            <a:r>
              <a:rPr lang="en-US" altLang="en-US" sz="1400" dirty="0">
                <a:latin typeface="Comic Sans MS" pitchFamily="66" charset="0"/>
              </a:rPr>
              <a:t> matrix A and an </a:t>
            </a:r>
            <a:r>
              <a:rPr lang="en-US" altLang="en-US" sz="1400" i="1" dirty="0">
                <a:latin typeface="Comic Sans MS" pitchFamily="66" charset="0"/>
              </a:rPr>
              <a:t>m </a:t>
            </a:r>
            <a:r>
              <a:rPr lang="en-US" altLang="en-US" sz="1400" dirty="0">
                <a:latin typeface="Comic Sans MS" pitchFamily="66" charset="0"/>
              </a:rPr>
              <a:t>- vector b, compute: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400" b="1" dirty="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 dirty="0">
                <a:latin typeface="Comic Sans MS" pitchFamily="66" charset="0"/>
              </a:rPr>
              <a:t>Prior work:</a:t>
            </a:r>
            <a:r>
              <a:rPr lang="en-US" altLang="en-US" sz="1400" b="1" dirty="0">
                <a:latin typeface="Comic Sans MS" pitchFamily="66" charset="0"/>
              </a:rPr>
              <a:t> </a:t>
            </a:r>
            <a:r>
              <a:rPr lang="en-US" altLang="en-US" sz="1400" dirty="0">
                <a:latin typeface="Comic Sans MS" pitchFamily="66" charset="0"/>
              </a:rPr>
              <a:t>relative-error guarantees for </a:t>
            </a:r>
            <a:r>
              <a:rPr lang="en-US" altLang="en-US" sz="1400" i="1" dirty="0">
                <a:latin typeface="Comic Sans MS" pitchFamily="66" charset="0"/>
              </a:rPr>
              <a:t>m &gt;&gt; n</a:t>
            </a:r>
            <a:r>
              <a:rPr lang="en-US" altLang="en-US" sz="1400" dirty="0">
                <a:latin typeface="Comic Sans MS" pitchFamily="66" charset="0"/>
              </a:rPr>
              <a:t>  or </a:t>
            </a:r>
            <a:r>
              <a:rPr lang="en-US" altLang="en-US" sz="1400" i="1" dirty="0">
                <a:latin typeface="Comic Sans MS" pitchFamily="66" charset="0"/>
              </a:rPr>
              <a:t>m &lt;&lt; n</a:t>
            </a:r>
            <a:r>
              <a:rPr lang="en-US" altLang="en-US" sz="1400" dirty="0">
                <a:latin typeface="Comic Sans MS" pitchFamily="66" charset="0"/>
              </a:rPr>
              <a:t> and dense matrices A.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Comic Sans MS" pitchFamily="66" charset="0"/>
              </a:rPr>
              <a:t>Running time: </a:t>
            </a:r>
            <a:r>
              <a:rPr lang="en-US" altLang="en-US" sz="1400" dirty="0">
                <a:latin typeface="Comic Sans MS" pitchFamily="66" charset="0"/>
              </a:rPr>
              <a:t>O( </a:t>
            </a:r>
            <a:r>
              <a:rPr lang="en-US" altLang="en-US" sz="1400" i="1" dirty="0" err="1">
                <a:latin typeface="Comic Sans MS" pitchFamily="66" charset="0"/>
              </a:rPr>
              <a:t>mn</a:t>
            </a:r>
            <a:r>
              <a:rPr lang="en-US" altLang="en-US" sz="1400" i="1" dirty="0">
                <a:latin typeface="Comic Sans MS" pitchFamily="66" charset="0"/>
              </a:rPr>
              <a:t> </a:t>
            </a:r>
            <a:r>
              <a:rPr lang="en-US" altLang="en-US" sz="1400" dirty="0" err="1">
                <a:latin typeface="Comic Sans MS" pitchFamily="66" charset="0"/>
              </a:rPr>
              <a:t>polylog</a:t>
            </a:r>
            <a:r>
              <a:rPr lang="en-US" altLang="en-US" sz="1400" dirty="0">
                <a:latin typeface="Comic Sans MS" pitchFamily="66" charset="0"/>
              </a:rPr>
              <a:t>(</a:t>
            </a:r>
            <a:r>
              <a:rPr lang="en-US" altLang="en-US" sz="1400" i="1" dirty="0">
                <a:latin typeface="Comic Sans MS" pitchFamily="66" charset="0"/>
              </a:rPr>
              <a:t>n </a:t>
            </a:r>
            <a:r>
              <a:rPr lang="en-US" altLang="en-US" sz="1400" dirty="0">
                <a:latin typeface="Comic Sans MS" pitchFamily="66" charset="0"/>
              </a:rPr>
              <a:t>))  </a:t>
            </a:r>
          </a:p>
          <a:p>
            <a:pPr lvl="1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(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Drineas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, Mahoney, 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Muthukrishnan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, 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Sarlos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 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NumMath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 2011; improved by 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Boutsidis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 &amp; 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Gittens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 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ArXiv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 2012)</a:t>
            </a:r>
            <a:endParaRPr lang="en-US" altLang="en-US" sz="1400" b="1" dirty="0">
              <a:latin typeface="Comic Sans MS" pitchFamily="66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Comic Sans MS" pitchFamily="66" charset="0"/>
              </a:rPr>
              <a:t>Main tool:</a:t>
            </a:r>
            <a:r>
              <a:rPr lang="en-US" altLang="en-US" sz="1400" dirty="0">
                <a:latin typeface="Comic Sans MS" pitchFamily="66" charset="0"/>
              </a:rPr>
              <a:t> random projections via the Fast </a:t>
            </a:r>
            <a:r>
              <a:rPr lang="en-US" altLang="en-US" sz="1400" dirty="0" err="1">
                <a:latin typeface="Comic Sans MS" pitchFamily="66" charset="0"/>
              </a:rPr>
              <a:t>Hadamard</a:t>
            </a:r>
            <a:r>
              <a:rPr lang="en-US" altLang="en-US" sz="1400" dirty="0">
                <a:latin typeface="Comic Sans MS" pitchFamily="66" charset="0"/>
              </a:rPr>
              <a:t> Transform</a:t>
            </a:r>
            <a:endParaRPr lang="en-US" altLang="en-US" sz="1400" b="1" dirty="0">
              <a:latin typeface="Comic Sans MS" pitchFamily="66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Comic Sans MS" pitchFamily="66" charset="0"/>
              </a:rPr>
              <a:t>Numerical implementations: </a:t>
            </a:r>
            <a:r>
              <a:rPr lang="en-US" altLang="en-US" sz="1400" dirty="0" err="1">
                <a:latin typeface="Comic Sans MS" pitchFamily="66" charset="0"/>
              </a:rPr>
              <a:t>Blendenpik</a:t>
            </a:r>
            <a:r>
              <a:rPr lang="en-US" altLang="en-US" sz="1400" dirty="0">
                <a:latin typeface="Comic Sans MS" pitchFamily="66" charset="0"/>
              </a:rPr>
              <a:t> 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(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Avron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, 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Maymounkov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, Toledo SISC 2010)</a:t>
            </a:r>
            <a:endParaRPr lang="en-US" altLang="en-US" sz="1200" b="1" dirty="0">
              <a:solidFill>
                <a:srgbClr val="0A2A90"/>
              </a:solidFill>
              <a:latin typeface="Comic Sans MS" pitchFamily="66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Comic Sans MS" pitchFamily="66" charset="0"/>
              </a:rPr>
              <a:t>Still open: </a:t>
            </a:r>
            <a:r>
              <a:rPr lang="en-US" altLang="en-US" sz="1400" dirty="0">
                <a:latin typeface="Comic Sans MS" pitchFamily="66" charset="0"/>
              </a:rPr>
              <a:t>sparse input matrices, some recent progress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mic Sans MS" pitchFamily="66" charset="0"/>
              </a:rPr>
              <a:t>				</a:t>
            </a:r>
            <a:r>
              <a:rPr lang="en-US" altLang="en-US" sz="1200" dirty="0">
                <a:solidFill>
                  <a:schemeClr val="tx2"/>
                </a:solidFill>
                <a:latin typeface="Comic Sans MS" pitchFamily="66" charset="0"/>
              </a:rPr>
              <a:t>(Mahoney &amp; </a:t>
            </a:r>
            <a:r>
              <a:rPr lang="en-US" altLang="en-US" sz="1200" dirty="0" err="1">
                <a:solidFill>
                  <a:schemeClr val="tx2"/>
                </a:solidFill>
                <a:latin typeface="Comic Sans MS" pitchFamily="66" charset="0"/>
              </a:rPr>
              <a:t>Meng</a:t>
            </a:r>
            <a:r>
              <a:rPr lang="en-US" altLang="en-US" sz="1200" dirty="0">
                <a:solidFill>
                  <a:schemeClr val="tx2"/>
                </a:solidFill>
                <a:latin typeface="Comic Sans MS" pitchFamily="66" charset="0"/>
              </a:rPr>
              <a:t>, Clarkson &amp; Woodruff STOC 2013)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400" b="1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 dirty="0">
                <a:latin typeface="Comic Sans MS" pitchFamily="66" charset="0"/>
              </a:rPr>
              <a:t>Prior work:</a:t>
            </a:r>
            <a:r>
              <a:rPr lang="en-US" altLang="en-US" sz="1400" b="1" dirty="0">
                <a:latin typeface="Comic Sans MS" pitchFamily="66" charset="0"/>
              </a:rPr>
              <a:t> </a:t>
            </a:r>
            <a:r>
              <a:rPr lang="en-US" altLang="en-US" sz="1400" dirty="0">
                <a:latin typeface="Comic Sans MS" pitchFamily="66" charset="0"/>
              </a:rPr>
              <a:t>relative-error guarantees for </a:t>
            </a:r>
            <a:r>
              <a:rPr lang="en-US" altLang="en-US" sz="1400" i="1" dirty="0">
                <a:latin typeface="Comic Sans MS" pitchFamily="66" charset="0"/>
              </a:rPr>
              <a:t>m = n</a:t>
            </a:r>
            <a:r>
              <a:rPr lang="en-US" altLang="en-US" sz="1400" dirty="0">
                <a:latin typeface="Comic Sans MS" pitchFamily="66" charset="0"/>
              </a:rPr>
              <a:t> and A </a:t>
            </a:r>
            <a:r>
              <a:rPr lang="en-US" altLang="en-US" sz="1400" dirty="0" err="1">
                <a:latin typeface="Comic Sans MS" pitchFamily="66" charset="0"/>
              </a:rPr>
              <a:t>Laplacian</a:t>
            </a:r>
            <a:r>
              <a:rPr lang="en-US" altLang="en-US" sz="1400" dirty="0">
                <a:latin typeface="Comic Sans MS" pitchFamily="66" charset="0"/>
              </a:rPr>
              <a:t> or SDD (symmetric diagonally dominant).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1" dirty="0">
              <a:latin typeface="Comic Sans MS" pitchFamily="66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Comic Sans MS" pitchFamily="66" charset="0"/>
              </a:rPr>
              <a:t>Running time: </a:t>
            </a:r>
            <a:r>
              <a:rPr lang="en-US" altLang="en-US" sz="1400" dirty="0">
                <a:latin typeface="Comic Sans MS" pitchFamily="66" charset="0"/>
              </a:rPr>
              <a:t>O(</a:t>
            </a:r>
            <a:r>
              <a:rPr lang="en-US" altLang="en-US" sz="1400" dirty="0" err="1">
                <a:latin typeface="Comic Sans MS" pitchFamily="66" charset="0"/>
              </a:rPr>
              <a:t>nnz</a:t>
            </a:r>
            <a:r>
              <a:rPr lang="en-US" altLang="en-US" sz="1400" dirty="0">
                <a:latin typeface="Comic Sans MS" pitchFamily="66" charset="0"/>
              </a:rPr>
              <a:t>(A) log(</a:t>
            </a:r>
            <a:r>
              <a:rPr lang="en-US" altLang="en-US" sz="1400" i="1" dirty="0">
                <a:latin typeface="Comic Sans MS" pitchFamily="66" charset="0"/>
              </a:rPr>
              <a:t>n</a:t>
            </a:r>
            <a:r>
              <a:rPr lang="en-US" altLang="en-US" sz="1400" dirty="0">
                <a:latin typeface="Comic Sans MS" pitchFamily="66" charset="0"/>
              </a:rPr>
              <a:t>)) , almost optimal bounds.</a:t>
            </a:r>
          </a:p>
          <a:p>
            <a:pPr lvl="1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(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Spielman,Teng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 </a:t>
            </a:r>
            <a:r>
              <a:rPr lang="en-US" altLang="en-US" sz="1200" dirty="0" smtClean="0">
                <a:solidFill>
                  <a:srgbClr val="0A2A90"/>
                </a:solidFill>
                <a:latin typeface="Comic Sans MS" pitchFamily="66" charset="0"/>
              </a:rPr>
              <a:t>&amp; collaborators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, many papers over the past 8 years, 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Koutis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, Miller, </a:t>
            </a:r>
            <a:r>
              <a:rPr lang="en-US" altLang="en-US" sz="1200" dirty="0" err="1">
                <a:solidFill>
                  <a:srgbClr val="0A2A90"/>
                </a:solidFill>
                <a:latin typeface="Comic Sans MS" pitchFamily="66" charset="0"/>
              </a:rPr>
              <a:t>Peng</a:t>
            </a:r>
            <a:r>
              <a:rPr lang="en-US" altLang="en-US" sz="1200" dirty="0">
                <a:solidFill>
                  <a:srgbClr val="0A2A90"/>
                </a:solidFill>
                <a:latin typeface="Comic Sans MS" pitchFamily="66" charset="0"/>
              </a:rPr>
              <a:t> FOCS 2010 &amp; FOCS 2011) </a:t>
            </a:r>
            <a:endParaRPr lang="en-US" altLang="en-US" sz="1400" b="1" dirty="0">
              <a:latin typeface="Comic Sans MS" pitchFamily="66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1" dirty="0">
              <a:latin typeface="Comic Sans MS" pitchFamily="66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Comic Sans MS" pitchFamily="66" charset="0"/>
              </a:rPr>
              <a:t>Main tool:</a:t>
            </a:r>
            <a:r>
              <a:rPr lang="en-US" altLang="en-US" sz="1400" dirty="0">
                <a:latin typeface="Comic Sans MS" pitchFamily="66" charset="0"/>
              </a:rPr>
              <a:t> </a:t>
            </a:r>
            <a:r>
              <a:rPr lang="en-US" altLang="en-US" sz="1400" dirty="0" err="1">
                <a:latin typeface="Comic Sans MS" pitchFamily="66" charset="0"/>
              </a:rPr>
              <a:t>Sparsify</a:t>
            </a:r>
            <a:r>
              <a:rPr lang="en-US" altLang="en-US" sz="1400" dirty="0">
                <a:latin typeface="Comic Sans MS" pitchFamily="66" charset="0"/>
              </a:rPr>
              <a:t> the input graph (</a:t>
            </a:r>
            <a:r>
              <a:rPr lang="en-US" altLang="en-US" sz="1400" dirty="0" err="1">
                <a:latin typeface="Comic Sans MS" pitchFamily="66" charset="0"/>
              </a:rPr>
              <a:t>Laplacian</a:t>
            </a:r>
            <a:r>
              <a:rPr lang="en-US" altLang="en-US" sz="1400" dirty="0">
                <a:latin typeface="Comic Sans MS" pitchFamily="66" charset="0"/>
              </a:rPr>
              <a:t> matrix) by sampling a subset of its edges with respect to a probability distribution called “effective resistances</a:t>
            </a:r>
            <a:r>
              <a:rPr lang="en-US" altLang="en-US" sz="1400" dirty="0">
                <a:latin typeface="Comic Sans MS" pitchFamily="66" charset="0"/>
                <a:sym typeface="Wingdings" pitchFamily="2" charset="2"/>
              </a:rPr>
              <a:t>.” Form (recursively) a preconditioning chain use </a:t>
            </a:r>
            <a:r>
              <a:rPr lang="en-US" altLang="en-US" sz="1400" dirty="0" err="1">
                <a:latin typeface="Comic Sans MS" pitchFamily="66" charset="0"/>
                <a:sym typeface="Wingdings" pitchFamily="2" charset="2"/>
              </a:rPr>
              <a:t>Chebyschev’s</a:t>
            </a:r>
            <a:r>
              <a:rPr lang="en-US" altLang="en-US" sz="14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altLang="en-US" sz="1400" dirty="0" err="1">
                <a:latin typeface="Comic Sans MS" pitchFamily="66" charset="0"/>
                <a:sym typeface="Wingdings" pitchFamily="2" charset="2"/>
              </a:rPr>
              <a:t>preconditioner</a:t>
            </a:r>
            <a:r>
              <a:rPr lang="en-US" altLang="en-US" sz="1400" dirty="0">
                <a:latin typeface="Comic Sans MS" pitchFamily="66" charset="0"/>
                <a:sym typeface="Wingdings" pitchFamily="2" charset="2"/>
              </a:rPr>
              <a:t>.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Comic Sans MS" pitchFamily="66" charset="0"/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Comic Sans MS" pitchFamily="66" charset="0"/>
              </a:rPr>
              <a:t>Graph </a:t>
            </a:r>
            <a:r>
              <a:rPr lang="en-US" altLang="en-US" sz="1400" b="1" dirty="0" err="1">
                <a:latin typeface="Comic Sans MS" pitchFamily="66" charset="0"/>
              </a:rPr>
              <a:t>Sparsification</a:t>
            </a:r>
            <a:r>
              <a:rPr lang="en-US" altLang="en-US" sz="1400" b="1" dirty="0">
                <a:latin typeface="Comic Sans MS" pitchFamily="66" charset="0"/>
              </a:rPr>
              <a:t> Step:</a:t>
            </a:r>
            <a:r>
              <a:rPr lang="en-US" altLang="en-US" sz="14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altLang="en-US" sz="1400" dirty="0" err="1">
                <a:latin typeface="Comic Sans MS" pitchFamily="66" charset="0"/>
                <a:sym typeface="Wingdings" pitchFamily="2" charset="2"/>
              </a:rPr>
              <a:t>Koutis</a:t>
            </a:r>
            <a:r>
              <a:rPr lang="en-US" altLang="en-US" sz="1400" dirty="0">
                <a:latin typeface="Comic Sans MS" pitchFamily="66" charset="0"/>
                <a:sym typeface="Wingdings" pitchFamily="2" charset="2"/>
              </a:rPr>
              <a:t> et al. approximated  effective resistances via low-stretch spanning trees; </a:t>
            </a:r>
            <a:r>
              <a:rPr lang="en-US" altLang="en-US" sz="1400" dirty="0" err="1">
                <a:latin typeface="Comic Sans MS" pitchFamily="66" charset="0"/>
                <a:sym typeface="Wingdings" pitchFamily="2" charset="2"/>
              </a:rPr>
              <a:t>Drineas</a:t>
            </a:r>
            <a:r>
              <a:rPr lang="en-US" altLang="en-US" sz="1400" dirty="0">
                <a:latin typeface="Comic Sans MS" pitchFamily="66" charset="0"/>
                <a:sym typeface="Wingdings" pitchFamily="2" charset="2"/>
              </a:rPr>
              <a:t> &amp; Mahoney </a:t>
            </a:r>
            <a:r>
              <a:rPr lang="en-US" altLang="en-US" sz="1400" dirty="0" err="1">
                <a:latin typeface="Comic Sans MS" pitchFamily="66" charset="0"/>
                <a:sym typeface="Wingdings" pitchFamily="2" charset="2"/>
              </a:rPr>
              <a:t>Arxiv</a:t>
            </a:r>
            <a:r>
              <a:rPr lang="en-US" altLang="en-US" sz="1400" dirty="0">
                <a:latin typeface="Comic Sans MS" pitchFamily="66" charset="0"/>
                <a:sym typeface="Wingdings" pitchFamily="2" charset="2"/>
              </a:rPr>
              <a:t> 2010 connected effective resistances to leverage scores.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617538"/>
            <a:ext cx="7981950" cy="1143000"/>
          </a:xfrm>
        </p:spPr>
        <p:txBody>
          <a:bodyPr/>
          <a:lstStyle/>
          <a:p>
            <a:r>
              <a:rPr lang="en-US" altLang="en-US" sz="3200" b="1" u="sng" smtClean="0">
                <a:solidFill>
                  <a:schemeClr val="folHlink"/>
                </a:solidFill>
                <a:latin typeface="Comic Sans MS" pitchFamily="66" charset="0"/>
              </a:rPr>
              <a:t>Not covered in this tutorial:</a:t>
            </a:r>
            <a:br>
              <a:rPr lang="en-US" altLang="en-US" sz="3200" b="1" u="sng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Solving systems of linear equations</a:t>
            </a:r>
            <a:endParaRPr lang="en-US" altLang="en-US" sz="14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2352675"/>
            <a:ext cx="26828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150813" y="2159000"/>
            <a:ext cx="889635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 u="sng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>
                <a:latin typeface="Comic Sans MS" pitchFamily="66" charset="0"/>
              </a:rPr>
              <a:t>Fact:</a:t>
            </a:r>
            <a:r>
              <a:rPr lang="en-US" altLang="en-US" sz="1400" b="1">
                <a:latin typeface="Comic Sans MS" pitchFamily="66" charset="0"/>
              </a:rPr>
              <a:t> </a:t>
            </a:r>
            <a:r>
              <a:rPr lang="en-US" altLang="en-US" sz="1400">
                <a:latin typeface="Comic Sans MS" pitchFamily="66" charset="0"/>
              </a:rPr>
              <a:t>in prior work graphs are fundamental: effective resistances, low-stretch spanning trees, etc.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400" b="1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 u="sng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u="sng">
                <a:latin typeface="Comic Sans MS" pitchFamily="66" charset="0"/>
              </a:rPr>
              <a:t>Goals:</a:t>
            </a:r>
            <a:r>
              <a:rPr lang="en-US" altLang="en-US" sz="1400" b="1">
                <a:latin typeface="Comic Sans MS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Move current state-of-the-art beyond Laplacians and SDD matrices to – say – SPD (positive semidefinite) matrices. </a:t>
            </a:r>
          </a:p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 u="sng">
              <a:latin typeface="Comic Sans MS" pitchFamily="66" charset="0"/>
            </a:endParaRPr>
          </a:p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>
                <a:latin typeface="Comic Sans MS" pitchFamily="66" charset="0"/>
              </a:rPr>
              <a:t>Paradigm shift:</a:t>
            </a:r>
            <a:r>
              <a:rPr lang="en-US" altLang="en-US" sz="1400">
                <a:latin typeface="Comic Sans MS" pitchFamily="66" charset="0"/>
              </a:rPr>
              <a:t> </a:t>
            </a:r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deterministic accuracy guarantees with a randomized running time,</a:t>
            </a:r>
            <a:r>
              <a:rPr lang="en-US" altLang="en-US" sz="1400">
                <a:latin typeface="Comic Sans MS" pitchFamily="66" charset="0"/>
              </a:rPr>
              <a:t> as opposed to probabilistic accuracy with deterministic running times.</a:t>
            </a:r>
          </a:p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Comic Sans MS" pitchFamily="66" charset="0"/>
            </a:endParaRPr>
          </a:p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mic Sans MS" pitchFamily="66" charset="0"/>
              </a:rPr>
              <a:t>If </a:t>
            </a:r>
            <a:r>
              <a:rPr lang="en-US" altLang="en-US" sz="1400" b="1" i="1">
                <a:solidFill>
                  <a:srgbClr val="0A2A90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altLang="en-US" sz="1400">
                <a:solidFill>
                  <a:srgbClr val="0A2A9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altLang="en-US" sz="1400">
                <a:solidFill>
                  <a:srgbClr val="0A2A90"/>
                </a:solidFill>
                <a:latin typeface="Comic Sans MS" pitchFamily="66" charset="0"/>
              </a:rPr>
              <a:t>is the target relative error</a:t>
            </a:r>
            <a:r>
              <a:rPr lang="en-US" altLang="en-US" sz="1400">
                <a:latin typeface="Comic Sans MS" pitchFamily="66" charset="0"/>
              </a:rPr>
              <a:t>, the running time should depend on </a:t>
            </a:r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poly(log(1/</a:t>
            </a:r>
            <a:r>
              <a:rPr lang="en-US" altLang="en-US" sz="140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))</a:t>
            </a:r>
            <a:r>
              <a:rPr lang="en-US" altLang="en-US" sz="1400">
                <a:latin typeface="Comic Sans MS" pitchFamily="66" charset="0"/>
              </a:rPr>
              <a:t> instead of </a:t>
            </a:r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poly(1/</a:t>
            </a:r>
            <a:r>
              <a:rPr lang="en-US" altLang="en-US" sz="140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).</a:t>
            </a:r>
          </a:p>
          <a:p>
            <a:pPr marL="0" lvl="1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In Theoretical Computer Science, most algorithms achieve the latter guarantee.</a:t>
            </a:r>
          </a:p>
          <a:p>
            <a:pPr marL="0" lvl="1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Comic Sans MS" pitchFamily="66" charset="0"/>
              </a:rPr>
              <a:t>In Numerical Linear Algebra the former dependency is always the objective.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617538"/>
            <a:ext cx="8512175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Solving systems of linear equations (cont’d)</a:t>
            </a:r>
            <a:endParaRPr lang="en-US" altLang="en-US" sz="14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pitchFamily="66" charset="0"/>
              </a:rPr>
              <a:t>Conclusions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431800" y="2474913"/>
            <a:ext cx="8459788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 b="1" dirty="0">
                <a:latin typeface="Comic Sans MS" pitchFamily="66" charset="0"/>
              </a:rPr>
              <a:t> </a:t>
            </a:r>
            <a:r>
              <a:rPr lang="en-US" altLang="en-US" sz="1600" b="1" u="sng" dirty="0">
                <a:latin typeface="Comic Sans MS" pitchFamily="66" charset="0"/>
              </a:rPr>
              <a:t>Randomization and sampling</a:t>
            </a:r>
            <a:r>
              <a:rPr lang="en-US" altLang="en-US" sz="1600" dirty="0">
                <a:latin typeface="Comic Sans MS" pitchFamily="66" charset="0"/>
              </a:rPr>
              <a:t> can be used to solve problems that are </a:t>
            </a:r>
            <a:r>
              <a:rPr lang="en-US" altLang="en-US" sz="1600" dirty="0">
                <a:solidFill>
                  <a:schemeClr val="folHlink"/>
                </a:solidFill>
                <a:latin typeface="Comic Sans MS" pitchFamily="66" charset="0"/>
              </a:rPr>
              <a:t>massive and/or computationally expensive.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600" dirty="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6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 b="1" dirty="0">
                <a:latin typeface="Comic Sans MS" pitchFamily="66" charset="0"/>
              </a:rPr>
              <a:t> </a:t>
            </a:r>
            <a:r>
              <a:rPr lang="en-US" altLang="en-US" sz="1600" b="1" u="sng" dirty="0">
                <a:latin typeface="Comic Sans MS" pitchFamily="66" charset="0"/>
              </a:rPr>
              <a:t>By (carefully) </a:t>
            </a:r>
            <a:r>
              <a:rPr lang="en-US" altLang="en-US" sz="1600" b="1" u="sng" dirty="0">
                <a:solidFill>
                  <a:schemeClr val="folHlink"/>
                </a:solidFill>
                <a:latin typeface="Comic Sans MS" pitchFamily="66" charset="0"/>
              </a:rPr>
              <a:t>sampling </a:t>
            </a:r>
            <a:r>
              <a:rPr lang="en-US" altLang="en-US" sz="1600" b="1" u="sng" dirty="0" smtClean="0">
                <a:solidFill>
                  <a:schemeClr val="folHlink"/>
                </a:solidFill>
                <a:latin typeface="Comic Sans MS" pitchFamily="66" charset="0"/>
              </a:rPr>
              <a:t>rows/columns </a:t>
            </a:r>
            <a:r>
              <a:rPr lang="en-US" altLang="en-US" sz="1600" b="1" u="sng" dirty="0">
                <a:solidFill>
                  <a:schemeClr val="folHlink"/>
                </a:solidFill>
                <a:latin typeface="Comic Sans MS" pitchFamily="66" charset="0"/>
              </a:rPr>
              <a:t>of a matrix</a:t>
            </a:r>
            <a:r>
              <a:rPr lang="en-US" altLang="en-US" sz="1600" dirty="0">
                <a:latin typeface="Comic Sans MS" pitchFamily="66" charset="0"/>
              </a:rPr>
              <a:t>, we can construct new sparse/smaller matrices that behave like the original matrix.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6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6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 b="1" dirty="0">
                <a:latin typeface="Comic Sans MS" pitchFamily="66" charset="0"/>
              </a:rPr>
              <a:t> </a:t>
            </a:r>
            <a:r>
              <a:rPr lang="en-US" altLang="en-US" sz="1600" b="1" u="sng" dirty="0">
                <a:latin typeface="Comic Sans MS" pitchFamily="66" charset="0"/>
              </a:rPr>
              <a:t>By </a:t>
            </a:r>
            <a:r>
              <a:rPr lang="en-US" altLang="en-US" sz="1600" b="1" u="sng" dirty="0">
                <a:solidFill>
                  <a:schemeClr val="folHlink"/>
                </a:solidFill>
                <a:latin typeface="Comic Sans MS" pitchFamily="66" charset="0"/>
              </a:rPr>
              <a:t>preprocessing the matrix using random projections</a:t>
            </a:r>
            <a:r>
              <a:rPr lang="en-US" altLang="en-US" sz="1600" dirty="0">
                <a:latin typeface="Comic Sans MS" pitchFamily="66" charset="0"/>
              </a:rPr>
              <a:t>, we can sample rows/ columns (of the preprocessed matrix) uniformly at random and still get nice “behavior”.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8738" y="1887825"/>
            <a:ext cx="9063037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>
                <a:latin typeface="Comic Sans MS" charset="0"/>
              </a:rPr>
              <a:t>Focus:</a:t>
            </a:r>
            <a:r>
              <a:rPr lang="en-US" altLang="en-US" sz="1600" dirty="0">
                <a:latin typeface="Comic Sans MS" charset="0"/>
              </a:rPr>
              <a:t> sketching matrices (</a:t>
            </a:r>
            <a:r>
              <a:rPr lang="en-US" altLang="en-US" sz="1600" dirty="0" err="1">
                <a:latin typeface="Comic Sans MS" charset="0"/>
              </a:rPr>
              <a:t>i</a:t>
            </a:r>
            <a:r>
              <a:rPr lang="en-US" altLang="en-US" sz="1600" dirty="0">
                <a:latin typeface="Comic Sans MS" charset="0"/>
              </a:rPr>
              <a:t>) by sampling rows/columns and (ii) via “random projections.”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endParaRPr lang="en-US" altLang="en-US" sz="1600" dirty="0" smtClean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 smtClean="0">
                <a:latin typeface="Comic Sans MS" charset="0"/>
              </a:rPr>
              <a:t>Machinery</a:t>
            </a:r>
            <a:r>
              <a:rPr lang="en-US" altLang="en-US" sz="1600" b="1" u="sng" dirty="0">
                <a:latin typeface="Comic Sans MS" charset="0"/>
              </a:rPr>
              <a:t>:</a:t>
            </a:r>
            <a:r>
              <a:rPr lang="en-US" altLang="en-US" sz="1600" dirty="0">
                <a:latin typeface="Comic Sans MS" charset="0"/>
              </a:rPr>
              <a:t> (</a:t>
            </a:r>
            <a:r>
              <a:rPr lang="en-US" altLang="en-US" sz="1600" dirty="0" err="1">
                <a:latin typeface="Comic Sans MS" charset="0"/>
              </a:rPr>
              <a:t>i</a:t>
            </a:r>
            <a:r>
              <a:rPr lang="en-US" altLang="en-US" sz="1600" dirty="0">
                <a:latin typeface="Comic Sans MS" charset="0"/>
              </a:rPr>
              <a:t>) Approximating matrix </a:t>
            </a:r>
            <a:r>
              <a:rPr lang="en-US" altLang="en-US" sz="1600" dirty="0" smtClean="0">
                <a:latin typeface="Comic Sans MS" charset="0"/>
              </a:rPr>
              <a:t>multiplication, </a:t>
            </a:r>
            <a:r>
              <a:rPr lang="en-US" altLang="en-US" sz="1600" dirty="0">
                <a:latin typeface="Comic Sans MS" charset="0"/>
              </a:rPr>
              <a:t>and (ii) </a:t>
            </a:r>
            <a:r>
              <a:rPr lang="en-US" altLang="en-US" sz="1600" dirty="0" smtClean="0">
                <a:latin typeface="Comic Sans MS" charset="0"/>
              </a:rPr>
              <a:t>decoupling </a:t>
            </a:r>
            <a:r>
              <a:rPr lang="en-US" altLang="en-US" sz="1600" dirty="0">
                <a:latin typeface="Comic Sans MS" charset="0"/>
              </a:rPr>
              <a:t>“randomization” from “matrix perturbation</a:t>
            </a:r>
            <a:r>
              <a:rPr lang="en-US" altLang="en-US" sz="1600" dirty="0" smtClean="0">
                <a:latin typeface="Comic Sans MS" charset="0"/>
              </a:rPr>
              <a:t>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</a:t>
            </a:r>
            <a:r>
              <a:rPr lang="en-US" altLang="en-US" sz="1600" b="1" u="sng" dirty="0">
                <a:latin typeface="Comic Sans MS" charset="0"/>
              </a:rPr>
              <a:t>Overview of the tutorial: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Comic Sans MS" charset="0"/>
              </a:rPr>
              <a:t>	(</a:t>
            </a:r>
            <a:r>
              <a:rPr lang="en-US" altLang="en-US" sz="1600" dirty="0" err="1">
                <a:latin typeface="Comic Sans MS" charset="0"/>
              </a:rPr>
              <a:t>i</a:t>
            </a:r>
            <a:r>
              <a:rPr lang="en-US" altLang="en-US" sz="1600" dirty="0">
                <a:latin typeface="Comic Sans MS" charset="0"/>
              </a:rPr>
              <a:t>)	Motivation: computational efficiency, interpretability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(ii)	Approximating matrix multiplication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(iii)	From matrix multiplication to CX/CUR factorizations and </a:t>
            </a:r>
            <a:r>
              <a:rPr lang="en-US" altLang="en-US" sz="1600" dirty="0" smtClean="0">
                <a:solidFill>
                  <a:srgbClr val="C0C0C0"/>
                </a:solidFill>
                <a:latin typeface="Comic Sans MS" charset="0"/>
              </a:rPr>
              <a:t>approximate </a:t>
            </a: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SVD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(iv)	Improvements and recent progress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(v) 	Algorithmic approaches to least-squares problems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(vi)	Statistical perspectives on least-squares algorithms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(vii) Theory and practice of: extending these ideas to kernels and SPSD matrices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0C0C0"/>
                </a:solidFill>
                <a:latin typeface="Comic Sans MS" charset="0"/>
              </a:rPr>
              <a:t>	(viii) Theory and practice of: implementing these ideas in large-scale settings</a:t>
            </a:r>
            <a:endParaRPr lang="en-US" altLang="en-US" sz="1400" dirty="0">
              <a:solidFill>
                <a:srgbClr val="C0C0C0"/>
              </a:solidFill>
              <a:latin typeface="Comic Sans MS" charset="0"/>
            </a:endParaRPr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title"/>
          </p:nvPr>
        </p:nvSpPr>
        <p:spPr>
          <a:xfrm>
            <a:off x="946150" y="617538"/>
            <a:ext cx="8051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folHlink"/>
                </a:solidFill>
                <a:latin typeface="Comic Sans MS" charset="0"/>
              </a:rPr>
              <a:t>  Roadmap of the tutorial </a:t>
            </a:r>
          </a:p>
        </p:txBody>
      </p:sp>
    </p:spTree>
    <p:extLst>
      <p:ext uri="{BB962C8B-B14F-4D97-AF65-F5344CB8AC3E}">
        <p14:creationId xmlns:p14="http://schemas.microsoft.com/office/powerpoint/2010/main" val="2956977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C:\gs\gs8.00\bin\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54"/>
  <p:tag name="DEFAULTHEIGHT" val="4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cccc}&#10;&amp;&amp;&amp;&amp;&amp;&amp;&amp;&amp; \\&#10;&amp;&amp;&amp;&amp;&amp;&amp;&amp;&amp; \\&#10;&amp;&amp;&amp;&amp;&amp;&amp;&amp;&amp; \\&#10;&amp;&amp;&amp;&amp;A &amp;&amp;&amp;&amp;\\&#10;&amp;&amp;&amp;&amp;&amp;&amp;&amp;&amp; \\&#10;&amp;&amp;&amp;&amp;&amp;&amp;&amp;&amp;\\&#10;&amp;&amp;&amp;&amp;&amp;&amp;&amp;&amp; \end{array}\right)\cdot&#10;\left( \begin{array}{ccccccccc}&#10;&amp;&amp;&amp;&amp;&amp;&amp;&amp;&amp; \\&#10;&amp;&amp;&amp;&amp;&amp;&amp;&amp;&amp; \\&#10;&amp;&amp;&amp;&amp;&amp;&amp;&amp;&amp; \\&#10;&amp;&amp;&amp;&amp;B &amp;&amp;&amp;&amp;\\&#10;&amp;&amp;&amp;&amp;&amp;&amp;&amp;&amp; \\&#10;&amp;&amp;&amp;&amp;&amp;&amp;&amp;&amp;\\&#10;&amp;&amp;&amp;&amp;&amp;&amp;&amp;&amp; \end{array}\right)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470"/>
  <p:tag name="BOXFONT" val="10"/>
  <p:tag name="BOXWRAP" val="False"/>
  <p:tag name="WORKAROUNDTRANSPARENCYBUG" val="False"/>
  <p:tag name="ALLOWFONTSUBSTITUTION" val="False"/>
  <p:tag name="BITMAPFORMAT" val="bmpmono"/>
  <p:tag name="ORIGWIDTH" val="385.875"/>
  <p:tag name="PICTUREFILESIZE" val="1410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}&#10;&amp;&amp;&amp; \\&#10;&amp;&amp;&amp; \\&#10;&amp;&amp;&amp; \\&#10;&amp;&amp;C&amp; \\&#10;&amp;&amp;&amp; \\&#10;&amp;&amp;&amp;\\&#10;&amp;&amp;&amp; \end{array}\right)\cdot&#10;\left( \begin{array}{ccccccccc}&#10;&amp;&amp;&amp;&amp;&amp;&amp;&amp;&amp; \\&#10;&amp;&amp;&amp;&amp;R&amp;&amp;&amp;&amp; \\&#10;&amp;&amp;&amp;&amp;&amp;&amp;&amp;&amp;&#10;\end{array}\right)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470"/>
  <p:tag name="BOXFONT" val="10"/>
  <p:tag name="BOXWRAP" val="False"/>
  <p:tag name="WORKAROUNDTRANSPARENCYBUG" val="False"/>
  <p:tag name="ALLOWFONTSUBSTITUTION" val="False"/>
  <p:tag name="BITMAPFORMAT" val="bmpmono"/>
  <p:tag name="ORIGWIDTH" val="306"/>
  <p:tag name="PICTUREFILESIZE" val="1106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.875"/>
  <p:tag name="PICTUREFILESIZE" val="4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 \times n$&#10;\end{document}&#10;"/>
  <p:tag name="EXTERNALNAME" val="Edittex"/>
  <p:tag name="BLEND" val="False"/>
  <p:tag name="TRANSPARENT" val="False"/>
  <p:tag name="BITMAPFORMAT" val="bmpmono"/>
  <p:tag name="DEBUGINTERACTIVE" val="True"/>
  <p:tag name="ORIGWIDTH" val="55.8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n \times p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0"/>
  <p:tag name="BOXFONT" val="10"/>
  <p:tag name="BOXWRAP" val="False"/>
  <p:tag name="WORKAROUNDTRANSPARENCYBUG" val="False"/>
  <p:tag name="ALLOWFONTSUBSTITUTION" val="False"/>
  <p:tag name="BITMAPFORMAT" val="bmpmono"/>
  <p:tag name="ORIGWIDTH" val="50"/>
  <p:tag name="PICTUREFILESIZE" val="270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cccc}&#10;&amp;&amp;&amp;&amp;&amp;&amp;&amp;&amp; \\&#10;&amp;&amp;&amp;&amp;&amp;&amp;&amp;&amp; \\&#10;&amp;&amp;&amp;&amp;&amp;&amp;&amp;&amp; \\&#10;&amp;&amp;&amp;&amp;A &amp;&amp;&amp;&amp;\\&#10;&amp;&amp;&amp;&amp;&amp;&amp;&amp;&amp; \\&#10;&amp;&amp;&amp;&amp;&amp;&amp;&amp;&amp;\\&#10;&amp;&amp;&amp;&amp;&amp;&amp;&amp;&amp; \end{array}\right)\cdot&#10;\left( \begin{array}{ccccccccc}&#10;&amp;&amp;&amp;&amp;&amp;&amp;&amp;&amp; \\&#10;&amp;&amp;&amp;&amp;&amp;&amp;&amp;&amp; \\&#10;&amp;&amp;&amp;&amp;&amp;&amp;&amp;&amp; \\&#10;&amp;&amp;&amp;&amp;B &amp;&amp;&amp;&amp;\\&#10;&amp;&amp;&amp;&amp;&amp;&amp;&amp;&amp; \\&#10;&amp;&amp;&amp;&amp;&amp;&amp;&amp;&amp;\\&#10;&amp;&amp;&amp;&amp;&amp;&amp;&amp;&amp; \end{array}\right)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470"/>
  <p:tag name="BOXFONT" val="10"/>
  <p:tag name="BOXWRAP" val="False"/>
  <p:tag name="WORKAROUNDTRANSPARENCYBUG" val="False"/>
  <p:tag name="ALLOWFONTSUBSTITUTION" val="False"/>
  <p:tag name="BITMAPFORMAT" val="bmpmono"/>
  <p:tag name="ORIGWIDTH" val="385.875"/>
  <p:tag name="PICTUREFILESIZE" val="1410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 \times n$&#10;\end{document}&#10;"/>
  <p:tag name="EXTERNALNAME" val="Edittex"/>
  <p:tag name="BLEND" val="False"/>
  <p:tag name="TRANSPARENT" val="False"/>
  <p:tag name="BITMAPFORMAT" val="bmpmono"/>
  <p:tag name="DEBUGINTERACTIVE" val="True"/>
  <p:tag name="ORIGWIDTH" val="55.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 \times k$&#10;\end{document}&#10;"/>
  <p:tag name="EXTERNALNAME" val="Edittex"/>
  <p:tag name="BLEND" val="False"/>
  <p:tag name="TRANSPARENT" val="False"/>
  <p:tag name="BITMAPFORMAT" val="bmpmono"/>
  <p:tag name="DEBUGINTERACTIVE" val="True"/>
  <p:tag name="ORIGWIDTH" val="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 \times k$&#10;\end{document}&#10;"/>
  <p:tag name="EXTERNALNAME" val="Edittex"/>
  <p:tag name="BLEND" val="False"/>
  <p:tag name="TRANSPARENT" val="False"/>
  <p:tag name="BITMAPFORMAT" val="bmpmono"/>
  <p:tag name="DEBUGINTERACTIVE" val="True"/>
  <p:tag name="ORIGWIDTH" val="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 \times n$&#10;\end{document}&#10;"/>
  <p:tag name="EXTERNALNAME" val="Edittex"/>
  <p:tag name="BLEND" val="False"/>
  <p:tag name="TRANSPARENT" val="False"/>
  <p:tag name="BITMAPFORMAT" val="bmpmono"/>
  <p:tag name="DEBUGINTERACTIVE" val="True"/>
  <p:tag name="ORIGWIDTH" val="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.875"/>
  <p:tag name="PICTUREFILESIZE" val="4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}&#10;&amp;&amp;&amp;&amp; \\&#10;&amp;&amp;&amp;&amp; \\&#10;&amp;&amp;A_k&amp;&amp; \\&#10;&amp;&amp;&amp;&amp;\\&#10;&amp;&amp;&amp;&amp;&#10;\end{array}\right) = &#10;\left( \begin{array}{ccc}&#10;&amp;&amp; \\&#10;&amp;&amp; \\&#10;&amp;U_k&amp; \\&#10;&amp;&amp;\\&#10;&amp;&amp; \end{array}\right) \cdot&#10;\left( \begin{array}{ccc}&#10;&amp;&amp;\\&#10;&amp;\Sigma_k&amp; \\&#10;&amp;&amp;&#10;\end{array}\right)\cdot&#10;\left( \begin{array}{ccccc}&#10;&amp;&amp;&amp;&amp; \\&#10;&amp;&amp;V_k^T&amp;&amp; \\&#10;&amp;&amp;&amp;&amp;&#10;\end{array}\right)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 \times n$&#10;\end{document}&#10;"/>
  <p:tag name="EXTERNALNAME" val="Edittex"/>
  <p:tag name="BLEND" val="False"/>
  <p:tag name="TRANSPARENT" val="False"/>
  <p:tag name="BITMAPFORMAT" val="bmpmono"/>
  <p:tag name="DEBUGINTERACTIVE" val="True"/>
  <p:tag name="ORIGWIDTH" val="55.8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 \times k$&#10;\end{document}&#10;"/>
  <p:tag name="EXTERNALNAME" val="Edittex"/>
  <p:tag name="BLEND" val="False"/>
  <p:tag name="TRANSPARENT" val="False"/>
  <p:tag name="BITMAPFORMAT" val="bmpmono"/>
  <p:tag name="DEBUGINTERACTIVE" val="True"/>
  <p:tag name="ORIGWIDTH" val="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 \times k$&#10;\end{document}&#10;"/>
  <p:tag name="EXTERNALNAME" val="Edittex"/>
  <p:tag name="BLEND" val="False"/>
  <p:tag name="TRANSPARENT" val="False"/>
  <p:tag name="BITMAPFORMAT" val="bmpmono"/>
  <p:tag name="DEBUGINTERACTIVE" val="True"/>
  <p:tag name="ORIGWIDTH" val="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 \times n$&#10;\end{document}&#10;"/>
  <p:tag name="EXTERNALNAME" val="Edittex"/>
  <p:tag name="BLEND" val="False"/>
  <p:tag name="TRANSPARENT" val="False"/>
  <p:tag name="BITMAPFORMAT" val="bmpmono"/>
  <p:tag name="DEBUGINTERACTIVE" val="True"/>
  <p:tag name="ORIGWIDTH" val="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}&#10;&amp;&amp;&amp;&amp; \\&#10;&amp;&amp;&amp;&amp; \\&#10;&amp;&amp;A_k&amp;&amp; \\&#10;&amp;&amp;&amp;&amp;\\&#10;&amp;&amp;&amp;&amp;&#10;\end{array}\right) = &#10;\left( \begin{array}{ccc}&#10;&amp;&amp; \\&#10;&amp;&amp; \\&#10;&amp;U_k&amp; \\&#10;&amp;&amp;\\&#10;&amp;&amp; \end{array}\right) \cdot&#10;\left( \begin{array}{ccc}&#10;&amp;&amp;\\&#10;&amp;\Sigma_k&amp; \\&#10;&amp;&amp;&#10;\end{array}\right)\cdot&#10;\left( \begin{array}{ccccc}&#10;&amp;&amp;&amp;&amp; \\&#10;&amp;&amp;V_k^T&amp;&amp; \\&#10;&amp;&amp;&amp;&amp;&#10;\end{array}\right)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 \times n$&#10;\end{document}&#10;"/>
  <p:tag name="EXTERNALNAME" val="Edittex"/>
  <p:tag name="BLEND" val="False"/>
  <p:tag name="TRANSPARENT" val="False"/>
  <p:tag name="BITMAPFORMAT" val="bmpmono"/>
  <p:tag name="DEBUGINTERACTIVE" val="True"/>
  <p:tag name="ORIGWIDTH" val="55.8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 \times k$&#10;\end{document}&#10;"/>
  <p:tag name="EXTERNALNAME" val="Edittex"/>
  <p:tag name="BLEND" val="False"/>
  <p:tag name="TRANSPARENT" val="False"/>
  <p:tag name="BITMAPFORMAT" val="bmpmono"/>
  <p:tag name="DEBUGINTERACTIVE" val="True"/>
  <p:tag name="ORIGWIDTH" val="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 \times k$&#10;\end{document}&#10;"/>
  <p:tag name="EXTERNALNAME" val="Edittex"/>
  <p:tag name="BLEND" val="False"/>
  <p:tag name="TRANSPARENT" val="False"/>
  <p:tag name="BITMAPFORMAT" val="bmpmono"/>
  <p:tag name="DEBUGINTERACTIVE" val="True"/>
  <p:tag name="ORIGWIDTH" val="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 \times n$&#10;\end{document}&#10;"/>
  <p:tag name="EXTERNALNAME" val="Edittex"/>
  <p:tag name="BLEND" val="False"/>
  <p:tag name="TRANSPARENT" val="False"/>
  <p:tag name="BITMAPFORMAT" val="bmpmono"/>
  <p:tag name="DEBUGINTERACTIVE" val="True"/>
  <p:tag name="ORIGWIDTH" val="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}&#10;&amp;&amp;&amp; \\&#10;&amp;&amp;&amp; \\&#10;&amp;&amp;&amp; \\&#10;&amp;&amp;C&amp; \\&#10;&amp;&amp;&amp; \\&#10;&amp;&amp;&amp;\\&#10;&amp;&amp;&amp; \end{array}\right)\cdot&#10;\left( \begin{array}{ccccccccc}&#10;&amp;&amp;&amp;&amp;&amp;&amp;&amp;&amp; \\&#10;&amp;&amp;&amp;&amp;R&amp;&amp;&amp;&amp; \\&#10;&amp;&amp;&amp;&amp;&amp;&amp;&amp;&amp;&#10;\end{array}\right)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470"/>
  <p:tag name="BOXFONT" val="10"/>
  <p:tag name="BOXWRAP" val="False"/>
  <p:tag name="WORKAROUNDTRANSPARENCYBUG" val="False"/>
  <p:tag name="ALLOWFONTSUBSTITUTION" val="False"/>
  <p:tag name="BITMAPFORMAT" val="bmpmono"/>
  <p:tag name="ORIGWIDTH" val="306"/>
  <p:tag name="PICTUREFILESIZE" val="1106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}&#10;&amp;&amp;&amp;&amp; \\&#10;&amp;&amp;&amp;&amp; \\&#10;&amp;&amp;A_k&amp;&amp; \\&#10;&amp;&amp;&amp;&amp;\\&#10;&amp;&amp;&amp;&amp;&#10;\end{array}\right) = &#10;\left( \begin{array}{ccc}&#10;&amp;&amp; \\&#10;&amp;&amp; \\&#10;&amp;U_k&amp; \\&#10;&amp;&amp;\\&#10;&amp;&amp; \end{array}\right) \cdot&#10;\left( \begin{array}{ccc}&#10;&amp;&amp;\\&#10;&amp;\Sigma_k&amp; \\&#10;&amp;&amp;&#10;\end{array}\right)\cdot&#10;\left( \begin{array}{ccccc}&#10;&amp;&amp;&amp;&amp; \\&#10;&amp;&amp;V_k^T&amp;&amp; \\&#10;&amp;&amp;&amp;&amp;&#10;\end{array}\right)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.875"/>
  <p:tag name="PICTUREFILESIZE" val="4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}&#10;&amp;&amp;&amp; \\&#10;&amp;&amp;&amp; \\&#10;&amp;&amp;&amp; \\&#10;&amp;&amp;C&amp; \\&#10;&amp;&amp;&amp; \\&#10;&amp;&amp;&amp;\\&#10;&amp;&amp;&amp; \end{array}\right)\cdot&#10;\left( \begin{array}{ccccccccc}&#10;&amp;&amp;&amp;&amp;&amp;&amp;&amp;&amp; \\&#10;&amp;&amp;&amp;&amp;R&amp;&amp;&amp;&amp; \\&#10;&amp;&amp;&amp;&amp;&amp;&amp;&amp;&amp;&#10;\end{array}\right)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470"/>
  <p:tag name="BOXFONT" val="10"/>
  <p:tag name="BOXWRAP" val="False"/>
  <p:tag name="WORKAROUNDTRANSPARENCYBUG" val="False"/>
  <p:tag name="ALLOWFONTSUBSTITUTION" val="False"/>
  <p:tag name="BITMAPFORMAT" val="bmpmono"/>
  <p:tag name="ORIGWIDTH" val="306"/>
  <p:tag name="PICTUREFILESIZE" val="1106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}&#10;&amp;&amp;&amp; \\&#10;&amp;&amp;&amp; \\&#10;&amp;&amp;&amp; \\&#10;&amp;&amp;C&amp; \\&#10;&amp;&amp;&amp; \\&#10;&amp;&amp;&amp;\\&#10;&amp;&amp;&amp; \end{array}\right)\cdot&#10;\left( \begin{array}{ccccccccc}&#10;&amp;&amp;&amp;&amp;&amp;&amp;&amp;&amp; \\&#10;&amp;&amp;&amp;&amp;R&amp;&amp;&amp;&amp; \\&#10;&amp;&amp;&amp;&amp;&amp;&amp;&amp;&amp;&#10;\end{array}\right)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470"/>
  <p:tag name="BOXFONT" val="10"/>
  <p:tag name="BOXWRAP" val="False"/>
  <p:tag name="WORKAROUNDTRANSPARENCYBUG" val="False"/>
  <p:tag name="ALLOWFONTSUBSTITUTION" val="False"/>
  <p:tag name="BITMAPFORMAT" val="bmpmono"/>
  <p:tag name="ORIGWIDTH" val="306"/>
  <p:tag name="PICTUREFILESIZE" val="1106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.875"/>
  <p:tag name="PICTUREFILESIZE" val="4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 \times n$&#10;\end{document}&#10;"/>
  <p:tag name="EXTERNALNAME" val="Edittex"/>
  <p:tag name="BLEND" val="False"/>
  <p:tag name="TRANSPARENT" val="False"/>
  <p:tag name="BITMAPFORMAT" val="bmpmono"/>
  <p:tag name="DEBUGINTERACTIVE" val="True"/>
  <p:tag name="ORIGWIDTH" val="55.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n \times p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70"/>
  <p:tag name="BOXFONT" val="10"/>
  <p:tag name="BOXWRAP" val="False"/>
  <p:tag name="WORKAROUNDTRANSPARENCYBUG" val="False"/>
  <p:tag name="ALLOWFONTSUBSTITUTION" val="False"/>
  <p:tag name="BITMAPFORMAT" val="bmpmono"/>
  <p:tag name="ORIGWIDTH" val="50"/>
  <p:tag name="PICTUREFILESIZE" val="27062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V:\MSOFFICE.2K\PFiles\MSOffice\Template\PDesigns\BLENDS.POT</Template>
  <TotalTime>22940</TotalTime>
  <Words>5840</Words>
  <Application>Microsoft Office PowerPoint</Application>
  <PresentationFormat>On-screen Show (4:3)</PresentationFormat>
  <Paragraphs>774</Paragraphs>
  <Slides>83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  <vt:variant>
        <vt:lpstr>Custom Shows</vt:lpstr>
      </vt:variant>
      <vt:variant>
        <vt:i4>1</vt:i4>
      </vt:variant>
    </vt:vector>
  </HeadingPairs>
  <TitlesOfParts>
    <vt:vector size="85" baseType="lpstr">
      <vt:lpstr>BLENDS</vt:lpstr>
      <vt:lpstr>Randomized Numerical Linear Algebra (RandNLA): Past, Present, and Future</vt:lpstr>
      <vt:lpstr>Why RandNLA?</vt:lpstr>
      <vt:lpstr>RandNLA: sampling rows/columns</vt:lpstr>
      <vt:lpstr>RandNLA: sampling rows/columns</vt:lpstr>
      <vt:lpstr>Interplay</vt:lpstr>
      <vt:lpstr>  Roadmap of the tutorial </vt:lpstr>
      <vt:lpstr>Areas of RandNLA that will not be covered in this tutorial</vt:lpstr>
      <vt:lpstr>Areas of RandNLA that will not be covered in this tutorial</vt:lpstr>
      <vt:lpstr>  Roadmap of the tutorial </vt:lpstr>
      <vt:lpstr>  Human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</vt:lpstr>
      <vt:lpstr>Issues (cont’d) </vt:lpstr>
      <vt:lpstr>SVD decomposes a matrix as…</vt:lpstr>
      <vt:lpstr>The CX decomposition Mahoney &amp; Drineas (2009) PNAS</vt:lpstr>
      <vt:lpstr>CX decomposition</vt:lpstr>
      <vt:lpstr>Our objective for the CX decomposition</vt:lpstr>
      <vt:lpstr>Our objective for the CX decomposition</vt:lpstr>
      <vt:lpstr>Our objective for the CX decomposition</vt:lpstr>
      <vt:lpstr>  Roadmap of the tutorial </vt:lpstr>
      <vt:lpstr>Approximating Matrix Multiplication</vt:lpstr>
      <vt:lpstr>A sampling approach</vt:lpstr>
      <vt:lpstr>Sampling (cont’d)</vt:lpstr>
      <vt:lpstr>The algorithm (matrix notation)</vt:lpstr>
      <vt:lpstr>The algorithm (matrix notation, cont’d)</vt:lpstr>
      <vt:lpstr>The algorithm (matrix notation, cont’d)</vt:lpstr>
      <vt:lpstr>Simple Lemmas</vt:lpstr>
      <vt:lpstr>A bound for the Frobenius norm</vt:lpstr>
      <vt:lpstr>Special case: B = AT</vt:lpstr>
      <vt:lpstr>Special case: B = AT (cont’d) (Drineas et al. Num Math 2011, Theorem 4)</vt:lpstr>
      <vt:lpstr>Special case: B = AT (cont’d)</vt:lpstr>
      <vt:lpstr>Special case: B = AT (cont’d)</vt:lpstr>
      <vt:lpstr>Using a dense S (instead of a sampling matrix…)</vt:lpstr>
      <vt:lpstr>Using a dense S (instead of a sampling matrix…)</vt:lpstr>
      <vt:lpstr>Using a dense S (instead of a sampling matrix…) (and focusing on B = AT, normalized)</vt:lpstr>
      <vt:lpstr>Using a dense S (instead of a sampling matrix…) (and focusing on B = AT, normalized)</vt:lpstr>
      <vt:lpstr>Using a dense S (cont’d)</vt:lpstr>
      <vt:lpstr>Using a dense S (cont’d)</vt:lpstr>
      <vt:lpstr>Recap: approximating matrix multiplication</vt:lpstr>
      <vt:lpstr>Recap: approximating matrix multiplication</vt:lpstr>
      <vt:lpstr>  Roadmap of the tutorial </vt:lpstr>
      <vt:lpstr>Back to the CX decomposition</vt:lpstr>
      <vt:lpstr>Approximating singular vectors</vt:lpstr>
      <vt:lpstr>Approximating singular vectors</vt:lpstr>
      <vt:lpstr>Approximating singular vectors (cont’d )</vt:lpstr>
      <vt:lpstr>Proof (spectral norm)</vt:lpstr>
      <vt:lpstr>Proof (spectral norm), cont’d</vt:lpstr>
      <vt:lpstr>Is this a good bound?</vt:lpstr>
      <vt:lpstr>Relative-error Frobenius norm bounds</vt:lpstr>
      <vt:lpstr>The algorithm</vt:lpstr>
      <vt:lpstr>The algorithm</vt:lpstr>
      <vt:lpstr>Subspace sampling (Frobenius norm)</vt:lpstr>
      <vt:lpstr>Subspace sampling (Frobenius norm)</vt:lpstr>
      <vt:lpstr>Subspace sampling (Frobenius norm)</vt:lpstr>
      <vt:lpstr>Towards a relative error bound…</vt:lpstr>
      <vt:lpstr>Towards a relative error bound…</vt:lpstr>
      <vt:lpstr>The rank of VkTS</vt:lpstr>
      <vt:lpstr>The rank of VkTS (cont’d)</vt:lpstr>
      <vt:lpstr>Bounding the second term</vt:lpstr>
      <vt:lpstr>Bounding the second term (cont’d)</vt:lpstr>
      <vt:lpstr>Bounding the second term (cont’d)</vt:lpstr>
      <vt:lpstr>Using a dense matrix S</vt:lpstr>
      <vt:lpstr>Using a dense matrix S</vt:lpstr>
      <vt:lpstr>Using a dense matrix S</vt:lpstr>
      <vt:lpstr>  Roadmap of the tutorial </vt:lpstr>
      <vt:lpstr>Selecting fewer columns</vt:lpstr>
      <vt:lpstr>Selecting fewer columns (cont’d)</vt:lpstr>
      <vt:lpstr>Towards such a result</vt:lpstr>
      <vt:lpstr>Towards such a result (cont’d)</vt:lpstr>
      <vt:lpstr>Towards such a result (cont’d)</vt:lpstr>
      <vt:lpstr>The Batson-Spielman-Srivastava result</vt:lpstr>
      <vt:lpstr>The Batson-Spielman-Srivastava result</vt:lpstr>
      <vt:lpstr>Lower bounds and alternative approaches</vt:lpstr>
      <vt:lpstr>Selecting rows/columns</vt:lpstr>
      <vt:lpstr>Not covered in this tutorial: Element-wise sampling</vt:lpstr>
      <vt:lpstr>Element-wise sampling (cont’d)</vt:lpstr>
      <vt:lpstr>Not covered in this tutorial: Solving systems of linear equations</vt:lpstr>
      <vt:lpstr>Solving systems of linear equations (cont’d)</vt:lpstr>
      <vt:lpstr>Conclusions</vt:lpstr>
      <vt:lpstr>IBM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Monte-Carlo Algorithms for Matrix Multiplication</dc:title>
  <dc:creator>Petros Drineas</dc:creator>
  <cp:lastModifiedBy>student</cp:lastModifiedBy>
  <cp:revision>808</cp:revision>
  <cp:lastPrinted>1601-01-01T00:00:00Z</cp:lastPrinted>
  <dcterms:created xsi:type="dcterms:W3CDTF">2001-09-26T18:00:28Z</dcterms:created>
  <dcterms:modified xsi:type="dcterms:W3CDTF">2013-09-03T19:12:18Z</dcterms:modified>
</cp:coreProperties>
</file>