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67" r:id="rId3"/>
    <p:sldId id="257" r:id="rId4"/>
    <p:sldId id="263" r:id="rId5"/>
    <p:sldId id="258" r:id="rId6"/>
    <p:sldId id="259" r:id="rId7"/>
    <p:sldId id="272" r:id="rId8"/>
    <p:sldId id="262" r:id="rId9"/>
    <p:sldId id="264" r:id="rId10"/>
    <p:sldId id="282" r:id="rId11"/>
    <p:sldId id="283" r:id="rId12"/>
    <p:sldId id="284" r:id="rId13"/>
    <p:sldId id="285" r:id="rId14"/>
    <p:sldId id="287" r:id="rId15"/>
    <p:sldId id="288" r:id="rId16"/>
    <p:sldId id="289" r:id="rId17"/>
    <p:sldId id="290" r:id="rId18"/>
    <p:sldId id="291" r:id="rId19"/>
    <p:sldId id="292" r:id="rId20"/>
    <p:sldId id="293" r:id="rId21"/>
    <p:sldId id="294" r:id="rId22"/>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82" autoAdjust="0"/>
    <p:restoredTop sz="94660"/>
  </p:normalViewPr>
  <p:slideViewPr>
    <p:cSldViewPr>
      <p:cViewPr varScale="1">
        <p:scale>
          <a:sx n="65" d="100"/>
          <a:sy n="65" d="100"/>
        </p:scale>
        <p:origin x="-183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2E9352-AB89-4DF6-B041-9A6F9A013FB5}"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2C210-A54B-4B4C-8654-9E5A596A1425}" type="slidenum">
              <a:rPr lang="en-US" smtClean="0"/>
              <a:t>‹#›</a:t>
            </a:fld>
            <a:endParaRPr lang="en-US"/>
          </a:p>
        </p:txBody>
      </p:sp>
    </p:spTree>
    <p:extLst>
      <p:ext uri="{BB962C8B-B14F-4D97-AF65-F5344CB8AC3E}">
        <p14:creationId xmlns:p14="http://schemas.microsoft.com/office/powerpoint/2010/main" val="99797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E9352-AB89-4DF6-B041-9A6F9A013FB5}"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2C210-A54B-4B4C-8654-9E5A596A1425}" type="slidenum">
              <a:rPr lang="en-US" smtClean="0"/>
              <a:t>‹#›</a:t>
            </a:fld>
            <a:endParaRPr lang="en-US"/>
          </a:p>
        </p:txBody>
      </p:sp>
    </p:spTree>
    <p:extLst>
      <p:ext uri="{BB962C8B-B14F-4D97-AF65-F5344CB8AC3E}">
        <p14:creationId xmlns:p14="http://schemas.microsoft.com/office/powerpoint/2010/main" val="170291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E9352-AB89-4DF6-B041-9A6F9A013FB5}"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2C210-A54B-4B4C-8654-9E5A596A1425}" type="slidenum">
              <a:rPr lang="en-US" smtClean="0"/>
              <a:t>‹#›</a:t>
            </a:fld>
            <a:endParaRPr lang="en-US"/>
          </a:p>
        </p:txBody>
      </p:sp>
    </p:spTree>
    <p:extLst>
      <p:ext uri="{BB962C8B-B14F-4D97-AF65-F5344CB8AC3E}">
        <p14:creationId xmlns:p14="http://schemas.microsoft.com/office/powerpoint/2010/main" val="244274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E9352-AB89-4DF6-B041-9A6F9A013FB5}"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2C210-A54B-4B4C-8654-9E5A596A1425}" type="slidenum">
              <a:rPr lang="en-US" smtClean="0"/>
              <a:t>‹#›</a:t>
            </a:fld>
            <a:endParaRPr lang="en-US"/>
          </a:p>
        </p:txBody>
      </p:sp>
    </p:spTree>
    <p:extLst>
      <p:ext uri="{BB962C8B-B14F-4D97-AF65-F5344CB8AC3E}">
        <p14:creationId xmlns:p14="http://schemas.microsoft.com/office/powerpoint/2010/main" val="237670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E9352-AB89-4DF6-B041-9A6F9A013FB5}"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2C210-A54B-4B4C-8654-9E5A596A1425}" type="slidenum">
              <a:rPr lang="en-US" smtClean="0"/>
              <a:t>‹#›</a:t>
            </a:fld>
            <a:endParaRPr lang="en-US"/>
          </a:p>
        </p:txBody>
      </p:sp>
    </p:spTree>
    <p:extLst>
      <p:ext uri="{BB962C8B-B14F-4D97-AF65-F5344CB8AC3E}">
        <p14:creationId xmlns:p14="http://schemas.microsoft.com/office/powerpoint/2010/main" val="193331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2E9352-AB89-4DF6-B041-9A6F9A013FB5}"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2C210-A54B-4B4C-8654-9E5A596A1425}" type="slidenum">
              <a:rPr lang="en-US" smtClean="0"/>
              <a:t>‹#›</a:t>
            </a:fld>
            <a:endParaRPr lang="en-US"/>
          </a:p>
        </p:txBody>
      </p:sp>
    </p:spTree>
    <p:extLst>
      <p:ext uri="{BB962C8B-B14F-4D97-AF65-F5344CB8AC3E}">
        <p14:creationId xmlns:p14="http://schemas.microsoft.com/office/powerpoint/2010/main" val="386259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2E9352-AB89-4DF6-B041-9A6F9A013FB5}" type="datetimeFigureOut">
              <a:rPr lang="en-US" smtClean="0"/>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2C210-A54B-4B4C-8654-9E5A596A1425}" type="slidenum">
              <a:rPr lang="en-US" smtClean="0"/>
              <a:t>‹#›</a:t>
            </a:fld>
            <a:endParaRPr lang="en-US"/>
          </a:p>
        </p:txBody>
      </p:sp>
    </p:spTree>
    <p:extLst>
      <p:ext uri="{BB962C8B-B14F-4D97-AF65-F5344CB8AC3E}">
        <p14:creationId xmlns:p14="http://schemas.microsoft.com/office/powerpoint/2010/main" val="319910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2E9352-AB89-4DF6-B041-9A6F9A013FB5}" type="datetimeFigureOut">
              <a:rPr lang="en-US" smtClean="0"/>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2C210-A54B-4B4C-8654-9E5A596A1425}" type="slidenum">
              <a:rPr lang="en-US" smtClean="0"/>
              <a:t>‹#›</a:t>
            </a:fld>
            <a:endParaRPr lang="en-US"/>
          </a:p>
        </p:txBody>
      </p:sp>
    </p:spTree>
    <p:extLst>
      <p:ext uri="{BB962C8B-B14F-4D97-AF65-F5344CB8AC3E}">
        <p14:creationId xmlns:p14="http://schemas.microsoft.com/office/powerpoint/2010/main" val="258602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E9352-AB89-4DF6-B041-9A6F9A013FB5}" type="datetimeFigureOut">
              <a:rPr lang="en-US" smtClean="0"/>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2C210-A54B-4B4C-8654-9E5A596A1425}" type="slidenum">
              <a:rPr lang="en-US" smtClean="0"/>
              <a:t>‹#›</a:t>
            </a:fld>
            <a:endParaRPr lang="en-US"/>
          </a:p>
        </p:txBody>
      </p:sp>
    </p:spTree>
    <p:extLst>
      <p:ext uri="{BB962C8B-B14F-4D97-AF65-F5344CB8AC3E}">
        <p14:creationId xmlns:p14="http://schemas.microsoft.com/office/powerpoint/2010/main" val="236250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E9352-AB89-4DF6-B041-9A6F9A013FB5}"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2C210-A54B-4B4C-8654-9E5A596A1425}" type="slidenum">
              <a:rPr lang="en-US" smtClean="0"/>
              <a:t>‹#›</a:t>
            </a:fld>
            <a:endParaRPr lang="en-US"/>
          </a:p>
        </p:txBody>
      </p:sp>
    </p:spTree>
    <p:extLst>
      <p:ext uri="{BB962C8B-B14F-4D97-AF65-F5344CB8AC3E}">
        <p14:creationId xmlns:p14="http://schemas.microsoft.com/office/powerpoint/2010/main" val="405289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E9352-AB89-4DF6-B041-9A6F9A013FB5}"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2C210-A54B-4B4C-8654-9E5A596A1425}" type="slidenum">
              <a:rPr lang="en-US" smtClean="0"/>
              <a:t>‹#›</a:t>
            </a:fld>
            <a:endParaRPr lang="en-US"/>
          </a:p>
        </p:txBody>
      </p:sp>
    </p:spTree>
    <p:extLst>
      <p:ext uri="{BB962C8B-B14F-4D97-AF65-F5344CB8AC3E}">
        <p14:creationId xmlns:p14="http://schemas.microsoft.com/office/powerpoint/2010/main" val="278340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E9352-AB89-4DF6-B041-9A6F9A013FB5}" type="datetimeFigureOut">
              <a:rPr lang="en-US" smtClean="0"/>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2C210-A54B-4B4C-8654-9E5A596A1425}" type="slidenum">
              <a:rPr lang="en-US" smtClean="0"/>
              <a:t>‹#›</a:t>
            </a:fld>
            <a:endParaRPr lang="en-US"/>
          </a:p>
        </p:txBody>
      </p:sp>
    </p:spTree>
    <p:extLst>
      <p:ext uri="{BB962C8B-B14F-4D97-AF65-F5344CB8AC3E}">
        <p14:creationId xmlns:p14="http://schemas.microsoft.com/office/powerpoint/2010/main" val="1433650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cran.r-project.org/web/packages/astsa/index.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006" y="34413"/>
            <a:ext cx="7924800" cy="674030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State space model/approach.</a:t>
            </a:r>
          </a:p>
          <a:p>
            <a:r>
              <a:rPr lang="en-US" sz="2400" dirty="0" smtClean="0">
                <a:latin typeface="Times New Roman" panose="02020603050405020304" pitchFamily="18" charset="0"/>
                <a:cs typeface="Times New Roman" panose="02020603050405020304" pitchFamily="18" charset="0"/>
              </a:rPr>
              <a:t>  Deals with many situations:</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missing values</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fitting ARIMAs by </a:t>
            </a:r>
            <a:r>
              <a:rPr lang="en-US" sz="2400" dirty="0" err="1" smtClean="0">
                <a:latin typeface="Times New Roman" panose="02020603050405020304" pitchFamily="18" charset="0"/>
                <a:cs typeface="Times New Roman" panose="02020603050405020304" pitchFamily="18" charset="0"/>
              </a:rPr>
              <a:t>mle</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irregularly spaced data</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aggregation/</a:t>
            </a:r>
            <a:r>
              <a:rPr lang="en-US" sz="2400" dirty="0" err="1" smtClean="0">
                <a:latin typeface="Times New Roman" panose="02020603050405020304" pitchFamily="18" charset="0"/>
                <a:cs typeface="Times New Roman" panose="02020603050405020304" pitchFamily="18" charset="0"/>
              </a:rPr>
              <a:t>disagregation</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measurement error</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outliers</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structural breaks</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prediction, smoothing</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nonlinearity</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discrete/continuous time</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explanatories</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seasonals</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time changing</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Gaussianity</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Proceeds via </a:t>
            </a:r>
            <a:r>
              <a:rPr lang="en-US" sz="2400" dirty="0" err="1" smtClean="0">
                <a:latin typeface="Times New Roman" panose="02020603050405020304" pitchFamily="18" charset="0"/>
                <a:cs typeface="Times New Roman" panose="02020603050405020304" pitchFamily="18" charset="0"/>
              </a:rPr>
              <a:t>recurrsions</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Books: Shumway and </a:t>
            </a:r>
            <a:r>
              <a:rPr lang="en-US" sz="2400" dirty="0" err="1" smtClean="0">
                <a:latin typeface="Times New Roman" panose="02020603050405020304" pitchFamily="18" charset="0"/>
                <a:cs typeface="Times New Roman" panose="02020603050405020304" pitchFamily="18" charset="0"/>
              </a:rPr>
              <a:t>Stoffer</a:t>
            </a:r>
            <a:r>
              <a:rPr lang="en-US" sz="2400" dirty="0" smtClean="0">
                <a:latin typeface="Times New Roman" panose="02020603050405020304" pitchFamily="18" charset="0"/>
                <a:cs typeface="Times New Roman" panose="02020603050405020304" pitchFamily="18" charset="0"/>
              </a:rPr>
              <a:t>, Harvey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43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229" y="0"/>
            <a:ext cx="5219542" cy="6858000"/>
          </a:xfrm>
          <a:prstGeom prst="rect">
            <a:avLst/>
          </a:prstGeom>
        </p:spPr>
      </p:pic>
    </p:spTree>
    <p:extLst>
      <p:ext uri="{BB962C8B-B14F-4D97-AF65-F5344CB8AC3E}">
        <p14:creationId xmlns:p14="http://schemas.microsoft.com/office/powerpoint/2010/main" val="3945688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81"/>
            <a:ext cx="6096000" cy="684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45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5765"/>
            <a:ext cx="6453710" cy="680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350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00" y="0"/>
            <a:ext cx="8389725"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11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6330" y="0"/>
            <a:ext cx="5251340" cy="6858000"/>
          </a:xfrm>
          <a:prstGeom prst="rect">
            <a:avLst/>
          </a:prstGeom>
        </p:spPr>
      </p:pic>
    </p:spTree>
    <p:extLst>
      <p:ext uri="{BB962C8B-B14F-4D97-AF65-F5344CB8AC3E}">
        <p14:creationId xmlns:p14="http://schemas.microsoft.com/office/powerpoint/2010/main" val="457816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5046009"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1" y="1676400"/>
            <a:ext cx="45719" cy="369332"/>
          </a:xfrm>
          <a:prstGeom prst="rect">
            <a:avLst/>
          </a:prstGeom>
          <a:noFill/>
        </p:spPr>
        <p:txBody>
          <a:bodyPr wrap="square" rtlCol="0">
            <a:spAutoFit/>
          </a:bodyPr>
          <a:lstStyle/>
          <a:p>
            <a:endParaRPr lang="en-US" dirty="0">
              <a:solidFill>
                <a:prstClr val="black"/>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881187"/>
            <a:ext cx="2494684"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644" y="2590800"/>
            <a:ext cx="416052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575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97" y="152400"/>
            <a:ext cx="7844606"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863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369332"/>
          </a:xfrm>
          <a:prstGeom prst="rect">
            <a:avLst/>
          </a:prstGeom>
          <a:noFill/>
        </p:spPr>
        <p:txBody>
          <a:bodyPr wrap="square" rtlCol="0">
            <a:spAutoFit/>
          </a:bodyPr>
          <a:lstStyle/>
          <a:p>
            <a:endParaRPr lang="en-US" dirty="0">
              <a:solidFill>
                <a:prstClr val="black"/>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6" y="1828800"/>
            <a:ext cx="931881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270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4" y="228600"/>
            <a:ext cx="9303853"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946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229600" cy="6278642"/>
          </a:xfrm>
          <a:prstGeom prst="rect">
            <a:avLst/>
          </a:prstGeom>
          <a:noFill/>
        </p:spPr>
        <p:txBody>
          <a:bodyPr wrap="square" rtlCol="0">
            <a:spAutoFit/>
          </a:bodyPr>
          <a:lstStyle/>
          <a:p>
            <a:r>
              <a:rPr lang="en-US" b="1" dirty="0">
                <a:solidFill>
                  <a:prstClr val="black"/>
                </a:solidFill>
              </a:rPr>
              <a:t>Details on </a:t>
            </a:r>
            <a:r>
              <a:rPr lang="en-US" b="1" dirty="0" err="1">
                <a:solidFill>
                  <a:prstClr val="black"/>
                </a:solidFill>
              </a:rPr>
              <a:t>Kalman</a:t>
            </a:r>
            <a:r>
              <a:rPr lang="en-US" b="1" dirty="0">
                <a:solidFill>
                  <a:prstClr val="black"/>
                </a:solidFill>
              </a:rPr>
              <a:t> Filter and Smoothing Code for Chapter 6</a:t>
            </a:r>
          </a:p>
          <a:p>
            <a:r>
              <a:rPr lang="en-US" dirty="0">
                <a:solidFill>
                  <a:prstClr val="black"/>
                </a:solidFill>
              </a:rPr>
              <a:t>In </a:t>
            </a:r>
            <a:r>
              <a:rPr lang="en-US" dirty="0" err="1">
                <a:solidFill>
                  <a:prstClr val="black"/>
                </a:solidFill>
                <a:hlinkClick r:id="rId2"/>
              </a:rPr>
              <a:t>astsa</a:t>
            </a:r>
            <a:r>
              <a:rPr lang="en-US" dirty="0">
                <a:solidFill>
                  <a:prstClr val="black"/>
                </a:solidFill>
              </a:rPr>
              <a:t>, there are three levels (0,1,2) of filtering and smoothing, Kfilter0/Ksmooth0, Kfilter1/Ksmooth1, Kfilter2/Ksmooth2. </a:t>
            </a:r>
          </a:p>
          <a:p>
            <a:r>
              <a:rPr lang="en-US" dirty="0">
                <a:solidFill>
                  <a:prstClr val="black"/>
                </a:solidFill>
              </a:rPr>
              <a:t>For various models, each script provides the </a:t>
            </a:r>
            <a:r>
              <a:rPr lang="en-US" dirty="0" err="1">
                <a:solidFill>
                  <a:prstClr val="black"/>
                </a:solidFill>
              </a:rPr>
              <a:t>Kalman</a:t>
            </a:r>
            <a:r>
              <a:rPr lang="en-US" dirty="0">
                <a:solidFill>
                  <a:prstClr val="black"/>
                </a:solidFill>
              </a:rPr>
              <a:t> filter/smoother, the innovations and the corresponding variance-covariance matrices, and the value of the innovations likelihood at the location of the parameter values passed to the script. MLE is then accomplished by calling the script that runs the filter. </a:t>
            </a:r>
            <a:r>
              <a:rPr lang="en-US" i="1" dirty="0">
                <a:solidFill>
                  <a:prstClr val="black"/>
                </a:solidFill>
              </a:rPr>
              <a:t>The model is specified by passing the model parameters.</a:t>
            </a:r>
            <a:r>
              <a:rPr lang="en-US" dirty="0">
                <a:solidFill>
                  <a:prstClr val="black"/>
                </a:solidFill>
              </a:rPr>
              <a:t> </a:t>
            </a:r>
          </a:p>
          <a:p>
            <a:r>
              <a:rPr lang="en-US" dirty="0">
                <a:solidFill>
                  <a:prstClr val="black"/>
                </a:solidFill>
              </a:rPr>
              <a:t>Level 0 is for the case of a fixed measurement matrix and no inputs; i.e., if A</a:t>
            </a:r>
            <a:r>
              <a:rPr lang="en-US" baseline="-25000" dirty="0">
                <a:solidFill>
                  <a:prstClr val="black"/>
                </a:solidFill>
              </a:rPr>
              <a:t>t</a:t>
            </a:r>
            <a:r>
              <a:rPr lang="en-US" dirty="0">
                <a:solidFill>
                  <a:prstClr val="black"/>
                </a:solidFill>
              </a:rPr>
              <a:t> = A for all t, and there are no inputs, then use the code at level 0. If the measurement matrices are time varying or there are inputs, use the code at a higher level (1 or 2). Many of the examples in the text can be done at level 0. Level 1 allows for time varying measurement matrices and inputs, and level 2 adds the possibility of correlated noise processes. The models for each case are (x is state, y is observation, and t = 1, ..., n): </a:t>
            </a:r>
          </a:p>
          <a:p>
            <a:r>
              <a:rPr lang="en-US" dirty="0">
                <a:solidFill>
                  <a:prstClr val="black"/>
                </a:solidFill>
              </a:rPr>
              <a:t>◊ Level 0:   </a:t>
            </a:r>
            <a:r>
              <a:rPr lang="en-US" dirty="0" err="1">
                <a:solidFill>
                  <a:prstClr val="black"/>
                </a:solidFill>
              </a:rPr>
              <a:t>x</a:t>
            </a:r>
            <a:r>
              <a:rPr lang="en-US" baseline="-25000" dirty="0" err="1">
                <a:solidFill>
                  <a:prstClr val="black"/>
                </a:solidFill>
              </a:rPr>
              <a:t>t</a:t>
            </a:r>
            <a:r>
              <a:rPr lang="en-US" dirty="0">
                <a:solidFill>
                  <a:prstClr val="black"/>
                </a:solidFill>
              </a:rPr>
              <a:t> = Φ x</a:t>
            </a:r>
            <a:r>
              <a:rPr lang="en-US" baseline="-25000" dirty="0">
                <a:solidFill>
                  <a:prstClr val="black"/>
                </a:solidFill>
              </a:rPr>
              <a:t>t-1</a:t>
            </a:r>
            <a:r>
              <a:rPr lang="en-US" dirty="0">
                <a:solidFill>
                  <a:prstClr val="black"/>
                </a:solidFill>
              </a:rPr>
              <a:t> + </a:t>
            </a:r>
            <a:r>
              <a:rPr lang="en-US" dirty="0" err="1">
                <a:solidFill>
                  <a:prstClr val="black"/>
                </a:solidFill>
              </a:rPr>
              <a:t>w</a:t>
            </a:r>
            <a:r>
              <a:rPr lang="en-US" baseline="-25000" dirty="0" err="1">
                <a:solidFill>
                  <a:prstClr val="black"/>
                </a:solidFill>
              </a:rPr>
              <a:t>t</a:t>
            </a:r>
            <a:r>
              <a:rPr lang="en-US" dirty="0">
                <a:solidFill>
                  <a:prstClr val="black"/>
                </a:solidFill>
              </a:rPr>
              <a:t>,   </a:t>
            </a:r>
            <a:r>
              <a:rPr lang="en-US" dirty="0" err="1">
                <a:solidFill>
                  <a:prstClr val="black"/>
                </a:solidFill>
              </a:rPr>
              <a:t>y</a:t>
            </a:r>
            <a:r>
              <a:rPr lang="en-US" baseline="-25000" dirty="0" err="1">
                <a:solidFill>
                  <a:prstClr val="black"/>
                </a:solidFill>
              </a:rPr>
              <a:t>t</a:t>
            </a:r>
            <a:r>
              <a:rPr lang="en-US" dirty="0">
                <a:solidFill>
                  <a:prstClr val="black"/>
                </a:solidFill>
              </a:rPr>
              <a:t> = A </a:t>
            </a:r>
            <a:r>
              <a:rPr lang="en-US" dirty="0" err="1">
                <a:solidFill>
                  <a:prstClr val="black"/>
                </a:solidFill>
              </a:rPr>
              <a:t>x</a:t>
            </a:r>
            <a:r>
              <a:rPr lang="en-US" baseline="-25000" dirty="0" err="1">
                <a:solidFill>
                  <a:prstClr val="black"/>
                </a:solidFill>
              </a:rPr>
              <a:t>t</a:t>
            </a:r>
            <a:r>
              <a:rPr lang="en-US" dirty="0">
                <a:solidFill>
                  <a:prstClr val="black"/>
                </a:solidFill>
              </a:rPr>
              <a:t> + </a:t>
            </a:r>
            <a:r>
              <a:rPr lang="en-US" dirty="0" err="1">
                <a:solidFill>
                  <a:prstClr val="black"/>
                </a:solidFill>
              </a:rPr>
              <a:t>v</a:t>
            </a:r>
            <a:r>
              <a:rPr lang="en-US" baseline="-25000" dirty="0" err="1">
                <a:solidFill>
                  <a:prstClr val="black"/>
                </a:solidFill>
              </a:rPr>
              <a:t>t</a:t>
            </a:r>
            <a:r>
              <a:rPr lang="en-US" dirty="0">
                <a:solidFill>
                  <a:prstClr val="black"/>
                </a:solidFill>
              </a:rPr>
              <a:t>,     </a:t>
            </a:r>
            <a:r>
              <a:rPr lang="en-US" dirty="0" err="1">
                <a:solidFill>
                  <a:prstClr val="black"/>
                </a:solidFill>
              </a:rPr>
              <a:t>w</a:t>
            </a:r>
            <a:r>
              <a:rPr lang="en-US" baseline="-25000" dirty="0" err="1">
                <a:solidFill>
                  <a:prstClr val="black"/>
                </a:solidFill>
              </a:rPr>
              <a:t>t</a:t>
            </a:r>
            <a:r>
              <a:rPr lang="en-US" dirty="0">
                <a:solidFill>
                  <a:prstClr val="black"/>
                </a:solidFill>
              </a:rPr>
              <a:t> ~ </a:t>
            </a:r>
            <a:r>
              <a:rPr lang="en-US" dirty="0" err="1">
                <a:solidFill>
                  <a:prstClr val="black"/>
                </a:solidFill>
              </a:rPr>
              <a:t>iid</a:t>
            </a:r>
            <a:r>
              <a:rPr lang="en-US" dirty="0">
                <a:solidFill>
                  <a:prstClr val="black"/>
                </a:solidFill>
              </a:rPr>
              <a:t> </a:t>
            </a:r>
            <a:r>
              <a:rPr lang="en-US" dirty="0" err="1">
                <a:solidFill>
                  <a:prstClr val="black"/>
                </a:solidFill>
              </a:rPr>
              <a:t>N</a:t>
            </a:r>
            <a:r>
              <a:rPr lang="en-US" baseline="-25000" dirty="0" err="1">
                <a:solidFill>
                  <a:prstClr val="black"/>
                </a:solidFill>
              </a:rPr>
              <a:t>p</a:t>
            </a:r>
            <a:r>
              <a:rPr lang="en-US" dirty="0">
                <a:solidFill>
                  <a:prstClr val="black"/>
                </a:solidFill>
              </a:rPr>
              <a:t>(0, Q) ⊥ </a:t>
            </a:r>
            <a:r>
              <a:rPr lang="en-US" dirty="0" err="1">
                <a:solidFill>
                  <a:prstClr val="black"/>
                </a:solidFill>
              </a:rPr>
              <a:t>v</a:t>
            </a:r>
            <a:r>
              <a:rPr lang="en-US" baseline="-25000" dirty="0" err="1">
                <a:solidFill>
                  <a:prstClr val="black"/>
                </a:solidFill>
              </a:rPr>
              <a:t>t</a:t>
            </a:r>
            <a:r>
              <a:rPr lang="en-US" dirty="0">
                <a:solidFill>
                  <a:prstClr val="black"/>
                </a:solidFill>
              </a:rPr>
              <a:t> ~ </a:t>
            </a:r>
            <a:r>
              <a:rPr lang="en-US" dirty="0" err="1">
                <a:solidFill>
                  <a:prstClr val="black"/>
                </a:solidFill>
              </a:rPr>
              <a:t>iid</a:t>
            </a:r>
            <a:r>
              <a:rPr lang="en-US" dirty="0">
                <a:solidFill>
                  <a:prstClr val="black"/>
                </a:solidFill>
              </a:rPr>
              <a:t> </a:t>
            </a:r>
            <a:r>
              <a:rPr lang="en-US" dirty="0" err="1">
                <a:solidFill>
                  <a:prstClr val="black"/>
                </a:solidFill>
              </a:rPr>
              <a:t>N</a:t>
            </a:r>
            <a:r>
              <a:rPr lang="en-US" baseline="-25000" dirty="0" err="1">
                <a:solidFill>
                  <a:prstClr val="black"/>
                </a:solidFill>
              </a:rPr>
              <a:t>q</a:t>
            </a:r>
            <a:r>
              <a:rPr lang="en-US" dirty="0">
                <a:solidFill>
                  <a:prstClr val="black"/>
                </a:solidFill>
              </a:rPr>
              <a:t>(0, R) ⊥ x</a:t>
            </a:r>
            <a:r>
              <a:rPr lang="en-US" baseline="-25000" dirty="0">
                <a:solidFill>
                  <a:prstClr val="black"/>
                </a:solidFill>
              </a:rPr>
              <a:t>0</a:t>
            </a:r>
            <a:r>
              <a:rPr lang="en-US" dirty="0">
                <a:solidFill>
                  <a:prstClr val="black"/>
                </a:solidFill>
              </a:rPr>
              <a:t> ~ </a:t>
            </a:r>
            <a:r>
              <a:rPr lang="en-US" dirty="0" err="1">
                <a:solidFill>
                  <a:prstClr val="black"/>
                </a:solidFill>
              </a:rPr>
              <a:t>N</a:t>
            </a:r>
            <a:r>
              <a:rPr lang="en-US" baseline="-25000" dirty="0" err="1">
                <a:solidFill>
                  <a:prstClr val="black"/>
                </a:solidFill>
              </a:rPr>
              <a:t>p</a:t>
            </a:r>
            <a:r>
              <a:rPr lang="en-US" dirty="0">
                <a:solidFill>
                  <a:prstClr val="black"/>
                </a:solidFill>
              </a:rPr>
              <a:t>(μ</a:t>
            </a:r>
            <a:r>
              <a:rPr lang="en-US" baseline="-25000" dirty="0">
                <a:solidFill>
                  <a:prstClr val="black"/>
                </a:solidFill>
              </a:rPr>
              <a:t>0</a:t>
            </a:r>
            <a:r>
              <a:rPr lang="en-US" dirty="0">
                <a:solidFill>
                  <a:prstClr val="black"/>
                </a:solidFill>
              </a:rPr>
              <a:t>, Σ</a:t>
            </a:r>
            <a:r>
              <a:rPr lang="en-US" baseline="-25000" dirty="0">
                <a:solidFill>
                  <a:prstClr val="black"/>
                </a:solidFill>
              </a:rPr>
              <a:t>0</a:t>
            </a:r>
            <a:r>
              <a:rPr lang="en-US" dirty="0">
                <a:solidFill>
                  <a:prstClr val="black"/>
                </a:solidFill>
              </a:rPr>
              <a:t>)</a:t>
            </a:r>
            <a:br>
              <a:rPr lang="en-US" dirty="0">
                <a:solidFill>
                  <a:prstClr val="black"/>
                </a:solidFill>
              </a:rPr>
            </a:br>
            <a:r>
              <a:rPr lang="en-US" dirty="0">
                <a:solidFill>
                  <a:prstClr val="black"/>
                </a:solidFill>
              </a:rPr>
              <a:t>◊ Level 1:   </a:t>
            </a:r>
            <a:r>
              <a:rPr lang="en-US" dirty="0" err="1">
                <a:solidFill>
                  <a:prstClr val="black"/>
                </a:solidFill>
              </a:rPr>
              <a:t>x</a:t>
            </a:r>
            <a:r>
              <a:rPr lang="en-US" baseline="-25000" dirty="0" err="1">
                <a:solidFill>
                  <a:prstClr val="black"/>
                </a:solidFill>
              </a:rPr>
              <a:t>t</a:t>
            </a:r>
            <a:r>
              <a:rPr lang="en-US" dirty="0">
                <a:solidFill>
                  <a:prstClr val="black"/>
                </a:solidFill>
              </a:rPr>
              <a:t> = Φ x</a:t>
            </a:r>
            <a:r>
              <a:rPr lang="en-US" baseline="-25000" dirty="0">
                <a:solidFill>
                  <a:prstClr val="black"/>
                </a:solidFill>
              </a:rPr>
              <a:t>t-1</a:t>
            </a:r>
            <a:r>
              <a:rPr lang="en-US" dirty="0">
                <a:solidFill>
                  <a:prstClr val="black"/>
                </a:solidFill>
              </a:rPr>
              <a:t> + Υ </a:t>
            </a:r>
            <a:r>
              <a:rPr lang="en-US" dirty="0" err="1">
                <a:solidFill>
                  <a:prstClr val="black"/>
                </a:solidFill>
              </a:rPr>
              <a:t>u</a:t>
            </a:r>
            <a:r>
              <a:rPr lang="en-US" baseline="-25000" dirty="0" err="1">
                <a:solidFill>
                  <a:prstClr val="black"/>
                </a:solidFill>
              </a:rPr>
              <a:t>t</a:t>
            </a:r>
            <a:r>
              <a:rPr lang="en-US" dirty="0">
                <a:solidFill>
                  <a:prstClr val="black"/>
                </a:solidFill>
              </a:rPr>
              <a:t> + </a:t>
            </a:r>
            <a:r>
              <a:rPr lang="en-US" dirty="0" err="1">
                <a:solidFill>
                  <a:prstClr val="black"/>
                </a:solidFill>
              </a:rPr>
              <a:t>w</a:t>
            </a:r>
            <a:r>
              <a:rPr lang="en-US" baseline="-25000" dirty="0" err="1">
                <a:solidFill>
                  <a:prstClr val="black"/>
                </a:solidFill>
              </a:rPr>
              <a:t>t</a:t>
            </a:r>
            <a:r>
              <a:rPr lang="en-US" dirty="0">
                <a:solidFill>
                  <a:prstClr val="black"/>
                </a:solidFill>
              </a:rPr>
              <a:t>,   </a:t>
            </a:r>
            <a:r>
              <a:rPr lang="en-US" dirty="0" err="1">
                <a:solidFill>
                  <a:prstClr val="black"/>
                </a:solidFill>
              </a:rPr>
              <a:t>y</a:t>
            </a:r>
            <a:r>
              <a:rPr lang="en-US" baseline="-25000" dirty="0" err="1">
                <a:solidFill>
                  <a:prstClr val="black"/>
                </a:solidFill>
              </a:rPr>
              <a:t>t</a:t>
            </a:r>
            <a:r>
              <a:rPr lang="en-US" dirty="0">
                <a:solidFill>
                  <a:prstClr val="black"/>
                </a:solidFill>
              </a:rPr>
              <a:t> = A</a:t>
            </a:r>
            <a:r>
              <a:rPr lang="en-US" baseline="-25000" dirty="0">
                <a:solidFill>
                  <a:prstClr val="black"/>
                </a:solidFill>
              </a:rPr>
              <a:t>t</a:t>
            </a:r>
            <a:r>
              <a:rPr lang="en-US" dirty="0">
                <a:solidFill>
                  <a:prstClr val="black"/>
                </a:solidFill>
              </a:rPr>
              <a:t> </a:t>
            </a:r>
            <a:r>
              <a:rPr lang="en-US" dirty="0" err="1">
                <a:solidFill>
                  <a:prstClr val="black"/>
                </a:solidFill>
              </a:rPr>
              <a:t>x</a:t>
            </a:r>
            <a:r>
              <a:rPr lang="en-US" baseline="-25000" dirty="0" err="1">
                <a:solidFill>
                  <a:prstClr val="black"/>
                </a:solidFill>
              </a:rPr>
              <a:t>t</a:t>
            </a:r>
            <a:r>
              <a:rPr lang="en-US" dirty="0">
                <a:solidFill>
                  <a:prstClr val="black"/>
                </a:solidFill>
              </a:rPr>
              <a:t> + Γ </a:t>
            </a:r>
            <a:r>
              <a:rPr lang="en-US" dirty="0" err="1">
                <a:solidFill>
                  <a:prstClr val="black"/>
                </a:solidFill>
              </a:rPr>
              <a:t>u</a:t>
            </a:r>
            <a:r>
              <a:rPr lang="en-US" baseline="-25000" dirty="0" err="1">
                <a:solidFill>
                  <a:prstClr val="black"/>
                </a:solidFill>
              </a:rPr>
              <a:t>t</a:t>
            </a:r>
            <a:r>
              <a:rPr lang="en-US" dirty="0">
                <a:solidFill>
                  <a:prstClr val="black"/>
                </a:solidFill>
              </a:rPr>
              <a:t> + </a:t>
            </a:r>
            <a:r>
              <a:rPr lang="en-US" dirty="0" err="1">
                <a:solidFill>
                  <a:prstClr val="black"/>
                </a:solidFill>
              </a:rPr>
              <a:t>v</a:t>
            </a:r>
            <a:r>
              <a:rPr lang="en-US" baseline="-25000" dirty="0" err="1">
                <a:solidFill>
                  <a:prstClr val="black"/>
                </a:solidFill>
              </a:rPr>
              <a:t>t</a:t>
            </a:r>
            <a:r>
              <a:rPr lang="en-US" dirty="0">
                <a:solidFill>
                  <a:prstClr val="black"/>
                </a:solidFill>
              </a:rPr>
              <a:t>,     </a:t>
            </a:r>
            <a:r>
              <a:rPr lang="en-US" dirty="0" err="1">
                <a:solidFill>
                  <a:prstClr val="black"/>
                </a:solidFill>
              </a:rPr>
              <a:t>u</a:t>
            </a:r>
            <a:r>
              <a:rPr lang="en-US" baseline="-25000" dirty="0" err="1">
                <a:solidFill>
                  <a:prstClr val="black"/>
                </a:solidFill>
              </a:rPr>
              <a:t>t</a:t>
            </a:r>
            <a:r>
              <a:rPr lang="en-US" dirty="0">
                <a:solidFill>
                  <a:prstClr val="black"/>
                </a:solidFill>
              </a:rPr>
              <a:t> are r-dimensional inputs, etc.</a:t>
            </a:r>
            <a:br>
              <a:rPr lang="en-US" dirty="0">
                <a:solidFill>
                  <a:prstClr val="black"/>
                </a:solidFill>
              </a:rPr>
            </a:br>
            <a:r>
              <a:rPr lang="en-US" dirty="0">
                <a:solidFill>
                  <a:prstClr val="black"/>
                </a:solidFill>
              </a:rPr>
              <a:t>◊ Level 2:   x</a:t>
            </a:r>
            <a:r>
              <a:rPr lang="en-US" baseline="-25000" dirty="0">
                <a:solidFill>
                  <a:prstClr val="black"/>
                </a:solidFill>
              </a:rPr>
              <a:t>t+1</a:t>
            </a:r>
            <a:r>
              <a:rPr lang="en-US" dirty="0">
                <a:solidFill>
                  <a:prstClr val="black"/>
                </a:solidFill>
              </a:rPr>
              <a:t> = Φ </a:t>
            </a:r>
            <a:r>
              <a:rPr lang="en-US" dirty="0" err="1">
                <a:solidFill>
                  <a:prstClr val="black"/>
                </a:solidFill>
              </a:rPr>
              <a:t>x</a:t>
            </a:r>
            <a:r>
              <a:rPr lang="en-US" baseline="-25000" dirty="0" err="1">
                <a:solidFill>
                  <a:prstClr val="black"/>
                </a:solidFill>
              </a:rPr>
              <a:t>t</a:t>
            </a:r>
            <a:r>
              <a:rPr lang="en-US" dirty="0">
                <a:solidFill>
                  <a:prstClr val="black"/>
                </a:solidFill>
              </a:rPr>
              <a:t> + Υ u</a:t>
            </a:r>
            <a:r>
              <a:rPr lang="en-US" baseline="-25000" dirty="0">
                <a:solidFill>
                  <a:prstClr val="black"/>
                </a:solidFill>
              </a:rPr>
              <a:t>t+1</a:t>
            </a:r>
            <a:r>
              <a:rPr lang="en-US" dirty="0">
                <a:solidFill>
                  <a:prstClr val="black"/>
                </a:solidFill>
              </a:rPr>
              <a:t> + Θ </a:t>
            </a:r>
            <a:r>
              <a:rPr lang="en-US" dirty="0" err="1">
                <a:solidFill>
                  <a:prstClr val="black"/>
                </a:solidFill>
              </a:rPr>
              <a:t>w</a:t>
            </a:r>
            <a:r>
              <a:rPr lang="en-US" baseline="-25000" dirty="0" err="1">
                <a:solidFill>
                  <a:prstClr val="black"/>
                </a:solidFill>
              </a:rPr>
              <a:t>t</a:t>
            </a:r>
            <a:r>
              <a:rPr lang="en-US" dirty="0">
                <a:solidFill>
                  <a:prstClr val="black"/>
                </a:solidFill>
              </a:rPr>
              <a:t>,   </a:t>
            </a:r>
            <a:r>
              <a:rPr lang="en-US" dirty="0" err="1">
                <a:solidFill>
                  <a:prstClr val="black"/>
                </a:solidFill>
              </a:rPr>
              <a:t>y</a:t>
            </a:r>
            <a:r>
              <a:rPr lang="en-US" baseline="-25000" dirty="0" err="1">
                <a:solidFill>
                  <a:prstClr val="black"/>
                </a:solidFill>
              </a:rPr>
              <a:t>t</a:t>
            </a:r>
            <a:r>
              <a:rPr lang="en-US" dirty="0">
                <a:solidFill>
                  <a:prstClr val="black"/>
                </a:solidFill>
              </a:rPr>
              <a:t> = A</a:t>
            </a:r>
            <a:r>
              <a:rPr lang="en-US" baseline="-25000" dirty="0">
                <a:solidFill>
                  <a:prstClr val="black"/>
                </a:solidFill>
              </a:rPr>
              <a:t>t</a:t>
            </a:r>
            <a:r>
              <a:rPr lang="en-US" dirty="0">
                <a:solidFill>
                  <a:prstClr val="black"/>
                </a:solidFill>
              </a:rPr>
              <a:t> </a:t>
            </a:r>
            <a:r>
              <a:rPr lang="en-US" dirty="0" err="1">
                <a:solidFill>
                  <a:prstClr val="black"/>
                </a:solidFill>
              </a:rPr>
              <a:t>x</a:t>
            </a:r>
            <a:r>
              <a:rPr lang="en-US" baseline="-25000" dirty="0" err="1">
                <a:solidFill>
                  <a:prstClr val="black"/>
                </a:solidFill>
              </a:rPr>
              <a:t>t</a:t>
            </a:r>
            <a:r>
              <a:rPr lang="en-US" dirty="0">
                <a:solidFill>
                  <a:prstClr val="black"/>
                </a:solidFill>
              </a:rPr>
              <a:t> + Γ </a:t>
            </a:r>
            <a:r>
              <a:rPr lang="en-US" dirty="0" err="1">
                <a:solidFill>
                  <a:prstClr val="black"/>
                </a:solidFill>
              </a:rPr>
              <a:t>u</a:t>
            </a:r>
            <a:r>
              <a:rPr lang="en-US" baseline="-25000" dirty="0" err="1">
                <a:solidFill>
                  <a:prstClr val="black"/>
                </a:solidFill>
              </a:rPr>
              <a:t>t</a:t>
            </a:r>
            <a:r>
              <a:rPr lang="en-US" dirty="0">
                <a:solidFill>
                  <a:prstClr val="black"/>
                </a:solidFill>
              </a:rPr>
              <a:t> + </a:t>
            </a:r>
            <a:r>
              <a:rPr lang="en-US" dirty="0" err="1">
                <a:solidFill>
                  <a:prstClr val="black"/>
                </a:solidFill>
              </a:rPr>
              <a:t>v</a:t>
            </a:r>
            <a:r>
              <a:rPr lang="en-US" baseline="-25000" dirty="0" err="1">
                <a:solidFill>
                  <a:prstClr val="black"/>
                </a:solidFill>
              </a:rPr>
              <a:t>t</a:t>
            </a:r>
            <a:r>
              <a:rPr lang="en-US" dirty="0">
                <a:solidFill>
                  <a:prstClr val="black"/>
                </a:solidFill>
              </a:rPr>
              <a:t>,     </a:t>
            </a:r>
            <a:r>
              <a:rPr lang="en-US" dirty="0" err="1">
                <a:solidFill>
                  <a:prstClr val="black"/>
                </a:solidFill>
              </a:rPr>
              <a:t>cov</a:t>
            </a:r>
            <a:r>
              <a:rPr lang="en-US" dirty="0">
                <a:solidFill>
                  <a:prstClr val="black"/>
                </a:solidFill>
              </a:rPr>
              <a:t>(</a:t>
            </a:r>
            <a:r>
              <a:rPr lang="en-US" dirty="0" err="1">
                <a:solidFill>
                  <a:prstClr val="black"/>
                </a:solidFill>
              </a:rPr>
              <a:t>w</a:t>
            </a:r>
            <a:r>
              <a:rPr lang="en-US" baseline="-25000" dirty="0" err="1">
                <a:solidFill>
                  <a:prstClr val="black"/>
                </a:solidFill>
              </a:rPr>
              <a:t>s</a:t>
            </a:r>
            <a:r>
              <a:rPr lang="en-US" dirty="0">
                <a:solidFill>
                  <a:prstClr val="black"/>
                </a:solidFill>
              </a:rPr>
              <a:t>, </a:t>
            </a:r>
            <a:r>
              <a:rPr lang="en-US" dirty="0" err="1">
                <a:solidFill>
                  <a:prstClr val="black"/>
                </a:solidFill>
              </a:rPr>
              <a:t>v</a:t>
            </a:r>
            <a:r>
              <a:rPr lang="en-US" baseline="-25000" dirty="0" err="1">
                <a:solidFill>
                  <a:prstClr val="black"/>
                </a:solidFill>
              </a:rPr>
              <a:t>t</a:t>
            </a:r>
            <a:r>
              <a:rPr lang="en-US" dirty="0">
                <a:solidFill>
                  <a:prstClr val="black"/>
                </a:solidFill>
              </a:rPr>
              <a:t>) = S </a:t>
            </a:r>
            <a:r>
              <a:rPr lang="en-US" dirty="0" err="1">
                <a:solidFill>
                  <a:prstClr val="black"/>
                </a:solidFill>
              </a:rPr>
              <a:t>δ</a:t>
            </a:r>
            <a:r>
              <a:rPr lang="en-US" baseline="-25000" dirty="0" err="1">
                <a:solidFill>
                  <a:prstClr val="black"/>
                </a:solidFill>
              </a:rPr>
              <a:t>s</a:t>
            </a:r>
            <a:r>
              <a:rPr lang="en-US" baseline="30000" dirty="0" err="1">
                <a:solidFill>
                  <a:prstClr val="black"/>
                </a:solidFill>
              </a:rPr>
              <a:t>t</a:t>
            </a:r>
            <a:r>
              <a:rPr lang="en-US" dirty="0">
                <a:solidFill>
                  <a:prstClr val="black"/>
                </a:solidFill>
              </a:rPr>
              <a:t>, Θ is p × m, and </a:t>
            </a:r>
            <a:r>
              <a:rPr lang="en-US" dirty="0" err="1">
                <a:solidFill>
                  <a:prstClr val="black"/>
                </a:solidFill>
              </a:rPr>
              <a:t>w</a:t>
            </a:r>
            <a:r>
              <a:rPr lang="en-US" baseline="-25000" dirty="0" err="1">
                <a:solidFill>
                  <a:prstClr val="black"/>
                </a:solidFill>
              </a:rPr>
              <a:t>t</a:t>
            </a:r>
            <a:r>
              <a:rPr lang="en-US" dirty="0">
                <a:solidFill>
                  <a:prstClr val="black"/>
                </a:solidFill>
              </a:rPr>
              <a:t> is m-dimensional, etc. </a:t>
            </a:r>
          </a:p>
          <a:p>
            <a:endParaRPr lang="en-US" dirty="0" smtClean="0">
              <a:solidFill>
                <a:prstClr val="black"/>
              </a:solidFill>
            </a:endParaRPr>
          </a:p>
          <a:p>
            <a:r>
              <a:rPr lang="en-US" dirty="0">
                <a:solidFill>
                  <a:srgbClr val="FF0000"/>
                </a:solidFill>
                <a:latin typeface="Times New Roman" pitchFamily="18" charset="0"/>
                <a:cs typeface="Times New Roman" pitchFamily="18" charset="0"/>
              </a:rPr>
              <a:t>www.stat.pitt.edu/stoffer/tsa</a:t>
            </a:r>
            <a:r>
              <a:rPr lang="en-US" dirty="0">
                <a:solidFill>
                  <a:prstClr val="black"/>
                </a:solidFill>
                <a:latin typeface="Times New Roman" pitchFamily="18" charset="0"/>
                <a:cs typeface="Times New Roman" pitchFamily="18" charset="0"/>
              </a:rPr>
              <a:t>3</a:t>
            </a:r>
          </a:p>
          <a:p>
            <a:endParaRPr lang="en-US" dirty="0">
              <a:solidFill>
                <a:prstClr val="black"/>
              </a:solidFill>
            </a:endParaRPr>
          </a:p>
        </p:txBody>
      </p:sp>
    </p:spTree>
    <p:extLst>
      <p:ext uri="{BB962C8B-B14F-4D97-AF65-F5344CB8AC3E}">
        <p14:creationId xmlns:p14="http://schemas.microsoft.com/office/powerpoint/2010/main" val="1527205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868" y="0"/>
            <a:ext cx="6108263" cy="6858000"/>
          </a:xfrm>
          <a:prstGeom prst="rect">
            <a:avLst/>
          </a:prstGeom>
        </p:spPr>
      </p:pic>
    </p:spTree>
    <p:extLst>
      <p:ext uri="{BB962C8B-B14F-4D97-AF65-F5344CB8AC3E}">
        <p14:creationId xmlns:p14="http://schemas.microsoft.com/office/powerpoint/2010/main" val="1608008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923" y="2087463"/>
            <a:ext cx="8153400" cy="4770537"/>
          </a:xfrm>
          <a:prstGeom prst="rect">
            <a:avLst/>
          </a:prstGeom>
          <a:noFill/>
        </p:spPr>
        <p:txBody>
          <a:bodyPr wrap="square" rtlCol="0">
            <a:spAutoFit/>
          </a:bodyPr>
          <a:lstStyle/>
          <a:p>
            <a:r>
              <a:rPr lang="en-US" sz="1600" dirty="0">
                <a:solidFill>
                  <a:prstClr val="black"/>
                </a:solidFill>
              </a:rPr>
              <a:t>1 # Setup</a:t>
            </a:r>
          </a:p>
          <a:p>
            <a:r>
              <a:rPr lang="en-US" sz="1600" dirty="0">
                <a:solidFill>
                  <a:prstClr val="black"/>
                </a:solidFill>
              </a:rPr>
              <a:t>2 y = </a:t>
            </a:r>
            <a:r>
              <a:rPr lang="en-US" sz="1600" dirty="0" err="1">
                <a:solidFill>
                  <a:prstClr val="black"/>
                </a:solidFill>
              </a:rPr>
              <a:t>cbind</a:t>
            </a:r>
            <a:r>
              <a:rPr lang="en-US" sz="1600" dirty="0">
                <a:solidFill>
                  <a:prstClr val="black"/>
                </a:solidFill>
              </a:rPr>
              <a:t>(gtemp,gtemp2); </a:t>
            </a:r>
            <a:r>
              <a:rPr lang="en-US" sz="1600" dirty="0" err="1">
                <a:solidFill>
                  <a:prstClr val="black"/>
                </a:solidFill>
              </a:rPr>
              <a:t>num</a:t>
            </a:r>
            <a:r>
              <a:rPr lang="en-US" sz="1600" dirty="0">
                <a:solidFill>
                  <a:prstClr val="black"/>
                </a:solidFill>
              </a:rPr>
              <a:t> = </a:t>
            </a:r>
            <a:r>
              <a:rPr lang="en-US" sz="1600" dirty="0" err="1">
                <a:solidFill>
                  <a:prstClr val="black"/>
                </a:solidFill>
              </a:rPr>
              <a:t>nrow</a:t>
            </a:r>
            <a:r>
              <a:rPr lang="en-US" sz="1600" dirty="0">
                <a:solidFill>
                  <a:prstClr val="black"/>
                </a:solidFill>
              </a:rPr>
              <a:t>(y); input = rep(1,num)</a:t>
            </a:r>
          </a:p>
          <a:p>
            <a:r>
              <a:rPr lang="en-US" sz="1600" dirty="0">
                <a:solidFill>
                  <a:prstClr val="black"/>
                </a:solidFill>
              </a:rPr>
              <a:t>3 A = array(rep(1,2), dim=c(2,1,num))</a:t>
            </a:r>
          </a:p>
          <a:p>
            <a:r>
              <a:rPr lang="en-US" sz="1600" dirty="0">
                <a:solidFill>
                  <a:prstClr val="black"/>
                </a:solidFill>
              </a:rPr>
              <a:t>4 mu0 = -.26; Sigma0 = .01; Phi = 1</a:t>
            </a:r>
          </a:p>
          <a:p>
            <a:r>
              <a:rPr lang="en-US" sz="1600" dirty="0">
                <a:solidFill>
                  <a:prstClr val="black"/>
                </a:solidFill>
              </a:rPr>
              <a:t>5 # Function to Calculate Likelihood</a:t>
            </a:r>
          </a:p>
          <a:p>
            <a:r>
              <a:rPr lang="en-US" sz="1600" dirty="0">
                <a:solidFill>
                  <a:prstClr val="black"/>
                </a:solidFill>
              </a:rPr>
              <a:t>6 Linn=function(</a:t>
            </a:r>
            <a:r>
              <a:rPr lang="en-US" sz="1600" dirty="0" err="1">
                <a:solidFill>
                  <a:prstClr val="black"/>
                </a:solidFill>
              </a:rPr>
              <a:t>para</a:t>
            </a:r>
            <a:r>
              <a:rPr lang="en-US" sz="1600" dirty="0">
                <a:solidFill>
                  <a:prstClr val="black"/>
                </a:solidFill>
              </a:rPr>
              <a:t>){</a:t>
            </a:r>
          </a:p>
          <a:p>
            <a:r>
              <a:rPr lang="en-US" sz="1600" dirty="0">
                <a:solidFill>
                  <a:prstClr val="black"/>
                </a:solidFill>
              </a:rPr>
              <a:t>7 </a:t>
            </a:r>
            <a:r>
              <a:rPr lang="en-US" sz="1600" dirty="0" err="1">
                <a:solidFill>
                  <a:prstClr val="black"/>
                </a:solidFill>
              </a:rPr>
              <a:t>cQ</a:t>
            </a:r>
            <a:r>
              <a:rPr lang="en-US" sz="1600" dirty="0">
                <a:solidFill>
                  <a:prstClr val="black"/>
                </a:solidFill>
              </a:rPr>
              <a:t> = </a:t>
            </a:r>
            <a:r>
              <a:rPr lang="en-US" sz="1600" dirty="0" err="1">
                <a:solidFill>
                  <a:prstClr val="black"/>
                </a:solidFill>
              </a:rPr>
              <a:t>para</a:t>
            </a:r>
            <a:r>
              <a:rPr lang="en-US" sz="1600" dirty="0">
                <a:solidFill>
                  <a:prstClr val="black"/>
                </a:solidFill>
              </a:rPr>
              <a:t>[1] # </a:t>
            </a:r>
            <a:r>
              <a:rPr lang="en-US" sz="1600" dirty="0" err="1">
                <a:solidFill>
                  <a:prstClr val="black"/>
                </a:solidFill>
              </a:rPr>
              <a:t>sigma_w</a:t>
            </a:r>
            <a:endParaRPr lang="en-US" sz="1600" dirty="0">
              <a:solidFill>
                <a:prstClr val="black"/>
              </a:solidFill>
            </a:endParaRPr>
          </a:p>
          <a:p>
            <a:r>
              <a:rPr lang="en-US" sz="1600" dirty="0">
                <a:solidFill>
                  <a:prstClr val="black"/>
                </a:solidFill>
              </a:rPr>
              <a:t>8 cR1 = </a:t>
            </a:r>
            <a:r>
              <a:rPr lang="en-US" sz="1600" dirty="0" err="1">
                <a:solidFill>
                  <a:prstClr val="black"/>
                </a:solidFill>
              </a:rPr>
              <a:t>para</a:t>
            </a:r>
            <a:r>
              <a:rPr lang="en-US" sz="1600" dirty="0">
                <a:solidFill>
                  <a:prstClr val="black"/>
                </a:solidFill>
              </a:rPr>
              <a:t>[2] # 11 element of </a:t>
            </a:r>
            <a:r>
              <a:rPr lang="en-US" sz="1600" dirty="0" err="1">
                <a:solidFill>
                  <a:prstClr val="black"/>
                </a:solidFill>
              </a:rPr>
              <a:t>chol</a:t>
            </a:r>
            <a:r>
              <a:rPr lang="en-US" sz="1600" dirty="0">
                <a:solidFill>
                  <a:prstClr val="black"/>
                </a:solidFill>
              </a:rPr>
              <a:t>(R)</a:t>
            </a:r>
          </a:p>
          <a:p>
            <a:r>
              <a:rPr lang="en-US" sz="1600" dirty="0">
                <a:solidFill>
                  <a:prstClr val="black"/>
                </a:solidFill>
              </a:rPr>
              <a:t>9 cR2 = </a:t>
            </a:r>
            <a:r>
              <a:rPr lang="en-US" sz="1600" dirty="0" err="1">
                <a:solidFill>
                  <a:prstClr val="black"/>
                </a:solidFill>
              </a:rPr>
              <a:t>para</a:t>
            </a:r>
            <a:r>
              <a:rPr lang="en-US" sz="1600" dirty="0">
                <a:solidFill>
                  <a:prstClr val="black"/>
                </a:solidFill>
              </a:rPr>
              <a:t>[3] # 22 element of </a:t>
            </a:r>
            <a:r>
              <a:rPr lang="en-US" sz="1600" dirty="0" err="1">
                <a:solidFill>
                  <a:prstClr val="black"/>
                </a:solidFill>
              </a:rPr>
              <a:t>chol</a:t>
            </a:r>
            <a:r>
              <a:rPr lang="en-US" sz="1600" dirty="0">
                <a:solidFill>
                  <a:prstClr val="black"/>
                </a:solidFill>
              </a:rPr>
              <a:t>(R)</a:t>
            </a:r>
          </a:p>
          <a:p>
            <a:r>
              <a:rPr lang="en-US" sz="1600" dirty="0">
                <a:solidFill>
                  <a:prstClr val="black"/>
                </a:solidFill>
              </a:rPr>
              <a:t>10 cR12 = </a:t>
            </a:r>
            <a:r>
              <a:rPr lang="en-US" sz="1600" dirty="0" err="1">
                <a:solidFill>
                  <a:prstClr val="black"/>
                </a:solidFill>
              </a:rPr>
              <a:t>para</a:t>
            </a:r>
            <a:r>
              <a:rPr lang="en-US" sz="1600" dirty="0">
                <a:solidFill>
                  <a:prstClr val="black"/>
                </a:solidFill>
              </a:rPr>
              <a:t>[4] # 12 element of </a:t>
            </a:r>
            <a:r>
              <a:rPr lang="en-US" sz="1600" dirty="0" err="1">
                <a:solidFill>
                  <a:prstClr val="black"/>
                </a:solidFill>
              </a:rPr>
              <a:t>chol</a:t>
            </a:r>
            <a:r>
              <a:rPr lang="en-US" sz="1600" dirty="0">
                <a:solidFill>
                  <a:prstClr val="black"/>
                </a:solidFill>
              </a:rPr>
              <a:t>(R)</a:t>
            </a:r>
          </a:p>
          <a:p>
            <a:r>
              <a:rPr lang="en-US" sz="1600" dirty="0">
                <a:solidFill>
                  <a:prstClr val="black"/>
                </a:solidFill>
              </a:rPr>
              <a:t>11 </a:t>
            </a:r>
            <a:r>
              <a:rPr lang="en-US" sz="1600" dirty="0" err="1">
                <a:solidFill>
                  <a:prstClr val="black"/>
                </a:solidFill>
              </a:rPr>
              <a:t>cR</a:t>
            </a:r>
            <a:r>
              <a:rPr lang="en-US" sz="1600" dirty="0">
                <a:solidFill>
                  <a:prstClr val="black"/>
                </a:solidFill>
              </a:rPr>
              <a:t> = matrix(c(cR1,0,cR12,cR2),2) # put the matrix together</a:t>
            </a:r>
          </a:p>
          <a:p>
            <a:r>
              <a:rPr lang="en-US" sz="1600" dirty="0">
                <a:solidFill>
                  <a:prstClr val="black"/>
                </a:solidFill>
              </a:rPr>
              <a:t>12 drift = </a:t>
            </a:r>
            <a:r>
              <a:rPr lang="en-US" sz="1600" dirty="0" err="1">
                <a:solidFill>
                  <a:prstClr val="black"/>
                </a:solidFill>
              </a:rPr>
              <a:t>para</a:t>
            </a:r>
            <a:r>
              <a:rPr lang="en-US" sz="1600" dirty="0">
                <a:solidFill>
                  <a:prstClr val="black"/>
                </a:solidFill>
              </a:rPr>
              <a:t>[5]</a:t>
            </a:r>
          </a:p>
          <a:p>
            <a:r>
              <a:rPr lang="en-US" sz="1600" dirty="0">
                <a:solidFill>
                  <a:prstClr val="black"/>
                </a:solidFill>
              </a:rPr>
              <a:t>13 </a:t>
            </a:r>
            <a:r>
              <a:rPr lang="en-US" sz="1600" dirty="0" err="1">
                <a:solidFill>
                  <a:prstClr val="black"/>
                </a:solidFill>
              </a:rPr>
              <a:t>kf</a:t>
            </a:r>
            <a:r>
              <a:rPr lang="en-US" sz="1600" dirty="0">
                <a:solidFill>
                  <a:prstClr val="black"/>
                </a:solidFill>
              </a:rPr>
              <a:t> = </a:t>
            </a:r>
            <a:r>
              <a:rPr lang="en-US" sz="1600" dirty="0">
                <a:solidFill>
                  <a:srgbClr val="FF0000"/>
                </a:solidFill>
              </a:rPr>
              <a:t>Kfilter1</a:t>
            </a:r>
            <a:r>
              <a:rPr lang="en-US" sz="1600" dirty="0">
                <a:solidFill>
                  <a:prstClr val="black"/>
                </a:solidFill>
              </a:rPr>
              <a:t>(num,y,A,mu0,Sigma0,Phi,drift,0,cQ,cR,input)</a:t>
            </a:r>
          </a:p>
          <a:p>
            <a:r>
              <a:rPr lang="en-US" sz="1600" dirty="0">
                <a:solidFill>
                  <a:prstClr val="black"/>
                </a:solidFill>
              </a:rPr>
              <a:t>14 return(</a:t>
            </a:r>
            <a:r>
              <a:rPr lang="en-US" sz="1600" dirty="0" err="1">
                <a:solidFill>
                  <a:prstClr val="black"/>
                </a:solidFill>
              </a:rPr>
              <a:t>kf$like</a:t>
            </a:r>
            <a:r>
              <a:rPr lang="en-US" sz="1600" dirty="0">
                <a:solidFill>
                  <a:prstClr val="black"/>
                </a:solidFill>
              </a:rPr>
              <a:t>) }</a:t>
            </a:r>
          </a:p>
          <a:p>
            <a:r>
              <a:rPr lang="en-US" sz="1600" dirty="0">
                <a:solidFill>
                  <a:prstClr val="black"/>
                </a:solidFill>
              </a:rPr>
              <a:t>15 # Estimation</a:t>
            </a:r>
          </a:p>
          <a:p>
            <a:r>
              <a:rPr lang="en-US" sz="1600" dirty="0">
                <a:solidFill>
                  <a:prstClr val="black"/>
                </a:solidFill>
              </a:rPr>
              <a:t>16 </a:t>
            </a:r>
            <a:r>
              <a:rPr lang="en-US" sz="1600" dirty="0" err="1">
                <a:solidFill>
                  <a:prstClr val="black"/>
                </a:solidFill>
              </a:rPr>
              <a:t>init.par</a:t>
            </a:r>
            <a:r>
              <a:rPr lang="en-US" sz="1600" dirty="0">
                <a:solidFill>
                  <a:prstClr val="black"/>
                </a:solidFill>
              </a:rPr>
              <a:t> = c(.1,.1,.1,0,.05) # initial values of parameters</a:t>
            </a:r>
          </a:p>
          <a:p>
            <a:r>
              <a:rPr lang="en-US" sz="1600" dirty="0">
                <a:solidFill>
                  <a:prstClr val="black"/>
                </a:solidFill>
              </a:rPr>
              <a:t>17 (</a:t>
            </a:r>
            <a:r>
              <a:rPr lang="en-US" sz="1600" dirty="0" err="1">
                <a:solidFill>
                  <a:prstClr val="black"/>
                </a:solidFill>
              </a:rPr>
              <a:t>est</a:t>
            </a:r>
            <a:r>
              <a:rPr lang="en-US" sz="1600" dirty="0">
                <a:solidFill>
                  <a:prstClr val="black"/>
                </a:solidFill>
              </a:rPr>
              <a:t> = </a:t>
            </a:r>
            <a:r>
              <a:rPr lang="en-US" sz="1600" dirty="0" err="1">
                <a:solidFill>
                  <a:prstClr val="black"/>
                </a:solidFill>
              </a:rPr>
              <a:t>optim</a:t>
            </a:r>
            <a:r>
              <a:rPr lang="en-US" sz="1600" dirty="0">
                <a:solidFill>
                  <a:prstClr val="black"/>
                </a:solidFill>
              </a:rPr>
              <a:t>(</a:t>
            </a:r>
            <a:r>
              <a:rPr lang="en-US" sz="1600" dirty="0" err="1">
                <a:solidFill>
                  <a:prstClr val="black"/>
                </a:solidFill>
              </a:rPr>
              <a:t>init.par</a:t>
            </a:r>
            <a:r>
              <a:rPr lang="en-US" sz="1600" dirty="0">
                <a:solidFill>
                  <a:prstClr val="black"/>
                </a:solidFill>
              </a:rPr>
              <a:t>, Linn, NULL, method="BFGS", hessian=TRUE,</a:t>
            </a:r>
          </a:p>
          <a:p>
            <a:r>
              <a:rPr lang="en-US" sz="1600" dirty="0">
                <a:solidFill>
                  <a:prstClr val="black"/>
                </a:solidFill>
              </a:rPr>
              <a:t>control=list(trace=1,REPORT=1)))</a:t>
            </a:r>
          </a:p>
          <a:p>
            <a:r>
              <a:rPr lang="en-US" sz="1600" dirty="0">
                <a:solidFill>
                  <a:prstClr val="black"/>
                </a:solidFill>
              </a:rPr>
              <a:t>18 SE = </a:t>
            </a:r>
            <a:r>
              <a:rPr lang="en-US" sz="1600" dirty="0" err="1">
                <a:solidFill>
                  <a:prstClr val="black"/>
                </a:solidFill>
              </a:rPr>
              <a:t>sqrt</a:t>
            </a:r>
            <a:r>
              <a:rPr lang="en-US" sz="1600" dirty="0">
                <a:solidFill>
                  <a:prstClr val="black"/>
                </a:solidFill>
              </a:rPr>
              <a:t>(</a:t>
            </a:r>
            <a:r>
              <a:rPr lang="en-US" sz="1600" dirty="0" err="1">
                <a:solidFill>
                  <a:prstClr val="black"/>
                </a:solidFill>
              </a:rPr>
              <a:t>diag</a:t>
            </a:r>
            <a:r>
              <a:rPr lang="en-US" sz="1600" dirty="0">
                <a:solidFill>
                  <a:prstClr val="black"/>
                </a:solidFill>
              </a:rPr>
              <a:t>(solve(</a:t>
            </a:r>
            <a:r>
              <a:rPr lang="en-US" sz="1600" dirty="0" err="1">
                <a:solidFill>
                  <a:prstClr val="black"/>
                </a:solidFill>
              </a:rPr>
              <a:t>est$hessian</a:t>
            </a:r>
            <a:r>
              <a:rPr lang="en-US" sz="1600" dirty="0">
                <a:solidFill>
                  <a:prstClr val="black"/>
                </a:solidFill>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861" y="381000"/>
            <a:ext cx="2829339" cy="168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202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032" y="394692"/>
            <a:ext cx="8153400" cy="6463308"/>
          </a:xfrm>
          <a:prstGeom prst="rect">
            <a:avLst/>
          </a:prstGeom>
          <a:noFill/>
        </p:spPr>
        <p:txBody>
          <a:bodyPr wrap="square" rtlCol="0">
            <a:spAutoFit/>
          </a:bodyPr>
          <a:lstStyle/>
          <a:p>
            <a:r>
              <a:rPr lang="en-US" dirty="0">
                <a:solidFill>
                  <a:prstClr val="black"/>
                </a:solidFill>
              </a:rPr>
              <a:t>19 # display estimates</a:t>
            </a:r>
          </a:p>
          <a:p>
            <a:r>
              <a:rPr lang="en-US" dirty="0">
                <a:solidFill>
                  <a:prstClr val="black"/>
                </a:solidFill>
              </a:rPr>
              <a:t>20 u = </a:t>
            </a:r>
            <a:r>
              <a:rPr lang="en-US" dirty="0" err="1">
                <a:solidFill>
                  <a:prstClr val="black"/>
                </a:solidFill>
              </a:rPr>
              <a:t>cbind</a:t>
            </a:r>
            <a:r>
              <a:rPr lang="en-US" dirty="0">
                <a:solidFill>
                  <a:prstClr val="black"/>
                </a:solidFill>
              </a:rPr>
              <a:t>(estimate=</a:t>
            </a:r>
            <a:r>
              <a:rPr lang="en-US" dirty="0" err="1">
                <a:solidFill>
                  <a:prstClr val="black"/>
                </a:solidFill>
              </a:rPr>
              <a:t>est$par</a:t>
            </a:r>
            <a:r>
              <a:rPr lang="en-US" dirty="0">
                <a:solidFill>
                  <a:prstClr val="black"/>
                </a:solidFill>
              </a:rPr>
              <a:t>, SE)</a:t>
            </a:r>
          </a:p>
          <a:p>
            <a:r>
              <a:rPr lang="es-ES" dirty="0">
                <a:solidFill>
                  <a:prstClr val="black"/>
                </a:solidFill>
              </a:rPr>
              <a:t>21 </a:t>
            </a:r>
            <a:r>
              <a:rPr lang="es-ES" dirty="0" err="1">
                <a:solidFill>
                  <a:prstClr val="black"/>
                </a:solidFill>
              </a:rPr>
              <a:t>rownames</a:t>
            </a:r>
            <a:r>
              <a:rPr lang="es-ES" dirty="0">
                <a:solidFill>
                  <a:prstClr val="black"/>
                </a:solidFill>
              </a:rPr>
              <a:t>(u)=c("sigw","cR11", "cR22", "cR12", "</a:t>
            </a:r>
            <a:r>
              <a:rPr lang="es-ES" dirty="0" err="1">
                <a:solidFill>
                  <a:prstClr val="black"/>
                </a:solidFill>
              </a:rPr>
              <a:t>drift</a:t>
            </a:r>
            <a:r>
              <a:rPr lang="es-ES" dirty="0">
                <a:solidFill>
                  <a:prstClr val="black"/>
                </a:solidFill>
              </a:rPr>
              <a:t>"); u</a:t>
            </a:r>
          </a:p>
          <a:p>
            <a:r>
              <a:rPr lang="en-US" dirty="0">
                <a:solidFill>
                  <a:prstClr val="black"/>
                </a:solidFill>
              </a:rPr>
              <a:t>estimate SE</a:t>
            </a:r>
          </a:p>
          <a:p>
            <a:r>
              <a:rPr lang="en-US" dirty="0" err="1">
                <a:solidFill>
                  <a:prstClr val="black"/>
                </a:solidFill>
              </a:rPr>
              <a:t>sigw</a:t>
            </a:r>
            <a:r>
              <a:rPr lang="en-US" dirty="0">
                <a:solidFill>
                  <a:prstClr val="black"/>
                </a:solidFill>
              </a:rPr>
              <a:t> 0.032730315 0.007473594</a:t>
            </a:r>
          </a:p>
          <a:p>
            <a:r>
              <a:rPr lang="en-US" dirty="0">
                <a:solidFill>
                  <a:prstClr val="black"/>
                </a:solidFill>
              </a:rPr>
              <a:t>cR11 0.084752492 0.007815219</a:t>
            </a:r>
          </a:p>
          <a:p>
            <a:r>
              <a:rPr lang="en-US" dirty="0">
                <a:solidFill>
                  <a:prstClr val="black"/>
                </a:solidFill>
              </a:rPr>
              <a:t>cR22 0.070864957 0.005732578</a:t>
            </a:r>
          </a:p>
          <a:p>
            <a:r>
              <a:rPr lang="en-US" dirty="0">
                <a:solidFill>
                  <a:prstClr val="black"/>
                </a:solidFill>
              </a:rPr>
              <a:t>cR12 0.122458872 0.014867006</a:t>
            </a:r>
          </a:p>
          <a:p>
            <a:r>
              <a:rPr lang="en-US" dirty="0">
                <a:solidFill>
                  <a:prstClr val="black"/>
                </a:solidFill>
              </a:rPr>
              <a:t>drift 0.005852047 0.002919058</a:t>
            </a:r>
          </a:p>
          <a:p>
            <a:r>
              <a:rPr lang="en-US" dirty="0">
                <a:solidFill>
                  <a:prstClr val="black"/>
                </a:solidFill>
              </a:rPr>
              <a:t>22 # Smooth (first set parameters to their final estimates)</a:t>
            </a:r>
          </a:p>
          <a:p>
            <a:r>
              <a:rPr lang="en-US" dirty="0">
                <a:solidFill>
                  <a:prstClr val="black"/>
                </a:solidFill>
              </a:rPr>
              <a:t>23 </a:t>
            </a:r>
            <a:r>
              <a:rPr lang="en-US" dirty="0" err="1">
                <a:solidFill>
                  <a:prstClr val="black"/>
                </a:solidFill>
              </a:rPr>
              <a:t>cQ</a:t>
            </a:r>
            <a:r>
              <a:rPr lang="en-US" dirty="0">
                <a:solidFill>
                  <a:prstClr val="black"/>
                </a:solidFill>
              </a:rPr>
              <a:t>=</a:t>
            </a:r>
            <a:r>
              <a:rPr lang="en-US" dirty="0" err="1">
                <a:solidFill>
                  <a:prstClr val="black"/>
                </a:solidFill>
              </a:rPr>
              <a:t>est$par</a:t>
            </a:r>
            <a:r>
              <a:rPr lang="en-US" dirty="0">
                <a:solidFill>
                  <a:prstClr val="black"/>
                </a:solidFill>
              </a:rPr>
              <a:t>[1]</a:t>
            </a:r>
          </a:p>
          <a:p>
            <a:r>
              <a:rPr lang="en-US" dirty="0">
                <a:solidFill>
                  <a:prstClr val="black"/>
                </a:solidFill>
              </a:rPr>
              <a:t>24 cR1=</a:t>
            </a:r>
            <a:r>
              <a:rPr lang="en-US" dirty="0" err="1">
                <a:solidFill>
                  <a:prstClr val="black"/>
                </a:solidFill>
              </a:rPr>
              <a:t>est$par</a:t>
            </a:r>
            <a:r>
              <a:rPr lang="en-US" dirty="0">
                <a:solidFill>
                  <a:prstClr val="black"/>
                </a:solidFill>
              </a:rPr>
              <a:t>[2]</a:t>
            </a:r>
          </a:p>
          <a:p>
            <a:r>
              <a:rPr lang="en-US" dirty="0">
                <a:solidFill>
                  <a:prstClr val="black"/>
                </a:solidFill>
              </a:rPr>
              <a:t>25 cR2=</a:t>
            </a:r>
            <a:r>
              <a:rPr lang="en-US" dirty="0" err="1">
                <a:solidFill>
                  <a:prstClr val="black"/>
                </a:solidFill>
              </a:rPr>
              <a:t>est$par</a:t>
            </a:r>
            <a:r>
              <a:rPr lang="en-US" dirty="0">
                <a:solidFill>
                  <a:prstClr val="black"/>
                </a:solidFill>
              </a:rPr>
              <a:t>[3]</a:t>
            </a:r>
          </a:p>
          <a:p>
            <a:r>
              <a:rPr lang="en-US" dirty="0">
                <a:solidFill>
                  <a:prstClr val="black"/>
                </a:solidFill>
              </a:rPr>
              <a:t>26 cR12=</a:t>
            </a:r>
            <a:r>
              <a:rPr lang="en-US" dirty="0" err="1">
                <a:solidFill>
                  <a:prstClr val="black"/>
                </a:solidFill>
              </a:rPr>
              <a:t>est$par</a:t>
            </a:r>
            <a:r>
              <a:rPr lang="en-US" dirty="0">
                <a:solidFill>
                  <a:prstClr val="black"/>
                </a:solidFill>
              </a:rPr>
              <a:t>[4]</a:t>
            </a:r>
          </a:p>
          <a:p>
            <a:r>
              <a:rPr lang="en-US" dirty="0">
                <a:solidFill>
                  <a:prstClr val="black"/>
                </a:solidFill>
              </a:rPr>
              <a:t>27 </a:t>
            </a:r>
            <a:r>
              <a:rPr lang="en-US" dirty="0" err="1">
                <a:solidFill>
                  <a:prstClr val="black"/>
                </a:solidFill>
              </a:rPr>
              <a:t>cR</a:t>
            </a:r>
            <a:r>
              <a:rPr lang="en-US" dirty="0">
                <a:solidFill>
                  <a:prstClr val="black"/>
                </a:solidFill>
              </a:rPr>
              <a:t> = matrix(c(cR1,0,cR12,cR2), 2)</a:t>
            </a:r>
          </a:p>
          <a:p>
            <a:r>
              <a:rPr lang="en-US" dirty="0">
                <a:solidFill>
                  <a:prstClr val="black"/>
                </a:solidFill>
              </a:rPr>
              <a:t>28 (R = t(</a:t>
            </a:r>
            <a:r>
              <a:rPr lang="en-US" dirty="0" err="1">
                <a:solidFill>
                  <a:prstClr val="black"/>
                </a:solidFill>
              </a:rPr>
              <a:t>cR</a:t>
            </a:r>
            <a:r>
              <a:rPr lang="en-US" dirty="0">
                <a:solidFill>
                  <a:prstClr val="black"/>
                </a:solidFill>
              </a:rPr>
              <a:t>)%*%</a:t>
            </a:r>
            <a:r>
              <a:rPr lang="en-US" dirty="0" err="1">
                <a:solidFill>
                  <a:prstClr val="black"/>
                </a:solidFill>
              </a:rPr>
              <a:t>cR</a:t>
            </a:r>
            <a:r>
              <a:rPr lang="en-US" dirty="0">
                <a:solidFill>
                  <a:prstClr val="black"/>
                </a:solidFill>
              </a:rPr>
              <a:t>) # to view the estimated R matrix</a:t>
            </a:r>
          </a:p>
          <a:p>
            <a:r>
              <a:rPr lang="en-US" dirty="0">
                <a:solidFill>
                  <a:prstClr val="black"/>
                </a:solidFill>
              </a:rPr>
              <a:t>29 drift = </a:t>
            </a:r>
            <a:r>
              <a:rPr lang="en-US" dirty="0" err="1">
                <a:solidFill>
                  <a:prstClr val="black"/>
                </a:solidFill>
              </a:rPr>
              <a:t>est$par</a:t>
            </a:r>
            <a:r>
              <a:rPr lang="en-US" dirty="0">
                <a:solidFill>
                  <a:prstClr val="black"/>
                </a:solidFill>
              </a:rPr>
              <a:t>[5]</a:t>
            </a:r>
          </a:p>
          <a:p>
            <a:r>
              <a:rPr lang="en-US" dirty="0">
                <a:solidFill>
                  <a:prstClr val="black"/>
                </a:solidFill>
              </a:rPr>
              <a:t>30 </a:t>
            </a:r>
            <a:r>
              <a:rPr lang="en-US" dirty="0" err="1">
                <a:solidFill>
                  <a:prstClr val="black"/>
                </a:solidFill>
              </a:rPr>
              <a:t>ks</a:t>
            </a:r>
            <a:r>
              <a:rPr lang="en-US" dirty="0">
                <a:solidFill>
                  <a:prstClr val="black"/>
                </a:solidFill>
              </a:rPr>
              <a:t> = </a:t>
            </a:r>
            <a:r>
              <a:rPr lang="en-US" dirty="0">
                <a:solidFill>
                  <a:srgbClr val="FF0000"/>
                </a:solidFill>
              </a:rPr>
              <a:t>Ksmooth1</a:t>
            </a:r>
            <a:r>
              <a:rPr lang="en-US" dirty="0">
                <a:solidFill>
                  <a:prstClr val="black"/>
                </a:solidFill>
              </a:rPr>
              <a:t>(num,y,A,mu0,Sigma0,Phi,drift,0,cQ,cR,input)</a:t>
            </a:r>
          </a:p>
          <a:p>
            <a:r>
              <a:rPr lang="en-US" dirty="0">
                <a:solidFill>
                  <a:prstClr val="black"/>
                </a:solidFill>
              </a:rPr>
              <a:t>31 # Plot</a:t>
            </a:r>
          </a:p>
          <a:p>
            <a:r>
              <a:rPr lang="en-US" dirty="0">
                <a:solidFill>
                  <a:prstClr val="black"/>
                </a:solidFill>
              </a:rPr>
              <a:t>32 </a:t>
            </a:r>
            <a:r>
              <a:rPr lang="en-US" dirty="0" err="1">
                <a:solidFill>
                  <a:prstClr val="black"/>
                </a:solidFill>
              </a:rPr>
              <a:t>xsmooth</a:t>
            </a:r>
            <a:r>
              <a:rPr lang="en-US" dirty="0">
                <a:solidFill>
                  <a:prstClr val="black"/>
                </a:solidFill>
              </a:rPr>
              <a:t> = </a:t>
            </a:r>
            <a:r>
              <a:rPr lang="en-US" dirty="0" err="1">
                <a:solidFill>
                  <a:prstClr val="black"/>
                </a:solidFill>
              </a:rPr>
              <a:t>ts</a:t>
            </a:r>
            <a:r>
              <a:rPr lang="en-US" dirty="0">
                <a:solidFill>
                  <a:prstClr val="black"/>
                </a:solidFill>
              </a:rPr>
              <a:t>(</a:t>
            </a:r>
            <a:r>
              <a:rPr lang="en-US" dirty="0" err="1">
                <a:solidFill>
                  <a:prstClr val="black"/>
                </a:solidFill>
              </a:rPr>
              <a:t>as.vector</a:t>
            </a:r>
            <a:r>
              <a:rPr lang="en-US" dirty="0">
                <a:solidFill>
                  <a:prstClr val="black"/>
                </a:solidFill>
              </a:rPr>
              <a:t>(</a:t>
            </a:r>
            <a:r>
              <a:rPr lang="en-US" dirty="0" err="1">
                <a:solidFill>
                  <a:prstClr val="black"/>
                </a:solidFill>
              </a:rPr>
              <a:t>ks$xs</a:t>
            </a:r>
            <a:r>
              <a:rPr lang="en-US" dirty="0">
                <a:solidFill>
                  <a:prstClr val="black"/>
                </a:solidFill>
              </a:rPr>
              <a:t>), start=1880)</a:t>
            </a:r>
          </a:p>
          <a:p>
            <a:r>
              <a:rPr lang="en-US" dirty="0">
                <a:solidFill>
                  <a:prstClr val="black"/>
                </a:solidFill>
              </a:rPr>
              <a:t>33 plot(</a:t>
            </a:r>
            <a:r>
              <a:rPr lang="en-US" dirty="0" err="1">
                <a:solidFill>
                  <a:prstClr val="black"/>
                </a:solidFill>
              </a:rPr>
              <a:t>xsmooth</a:t>
            </a:r>
            <a:r>
              <a:rPr lang="en-US" dirty="0">
                <a:solidFill>
                  <a:prstClr val="black"/>
                </a:solidFill>
              </a:rPr>
              <a:t>, </a:t>
            </a:r>
            <a:r>
              <a:rPr lang="en-US" dirty="0" err="1">
                <a:solidFill>
                  <a:prstClr val="black"/>
                </a:solidFill>
              </a:rPr>
              <a:t>lwd</a:t>
            </a:r>
            <a:r>
              <a:rPr lang="en-US" dirty="0">
                <a:solidFill>
                  <a:prstClr val="black"/>
                </a:solidFill>
              </a:rPr>
              <a:t>=2, </a:t>
            </a:r>
            <a:r>
              <a:rPr lang="en-US" dirty="0" err="1">
                <a:solidFill>
                  <a:prstClr val="black"/>
                </a:solidFill>
              </a:rPr>
              <a:t>ylim</a:t>
            </a:r>
            <a:r>
              <a:rPr lang="en-US" dirty="0">
                <a:solidFill>
                  <a:prstClr val="black"/>
                </a:solidFill>
              </a:rPr>
              <a:t>=c(-.5,.8), </a:t>
            </a:r>
            <a:r>
              <a:rPr lang="en-US" dirty="0" err="1">
                <a:solidFill>
                  <a:prstClr val="black"/>
                </a:solidFill>
              </a:rPr>
              <a:t>ylab</a:t>
            </a:r>
            <a:r>
              <a:rPr lang="en-US" dirty="0">
                <a:solidFill>
                  <a:prstClr val="black"/>
                </a:solidFill>
              </a:rPr>
              <a:t>="Temperature Deviations")</a:t>
            </a:r>
          </a:p>
          <a:p>
            <a:r>
              <a:rPr lang="en-US" dirty="0">
                <a:solidFill>
                  <a:prstClr val="black"/>
                </a:solidFill>
              </a:rPr>
              <a:t>34 lines(</a:t>
            </a:r>
            <a:r>
              <a:rPr lang="en-US" dirty="0" err="1">
                <a:solidFill>
                  <a:prstClr val="black"/>
                </a:solidFill>
              </a:rPr>
              <a:t>gtemp</a:t>
            </a:r>
            <a:r>
              <a:rPr lang="en-US" dirty="0">
                <a:solidFill>
                  <a:prstClr val="black"/>
                </a:solidFill>
              </a:rPr>
              <a:t>, col="blue", </a:t>
            </a:r>
            <a:r>
              <a:rPr lang="en-US" dirty="0" err="1">
                <a:solidFill>
                  <a:prstClr val="black"/>
                </a:solidFill>
              </a:rPr>
              <a:t>lty</a:t>
            </a:r>
            <a:r>
              <a:rPr lang="en-US" dirty="0">
                <a:solidFill>
                  <a:prstClr val="black"/>
                </a:solidFill>
              </a:rPr>
              <a:t>=1) # color helps here</a:t>
            </a:r>
          </a:p>
          <a:p>
            <a:r>
              <a:rPr lang="en-US" dirty="0">
                <a:solidFill>
                  <a:prstClr val="black"/>
                </a:solidFill>
              </a:rPr>
              <a:t>35 lines(gtemp2, col="red", </a:t>
            </a:r>
            <a:r>
              <a:rPr lang="en-US" dirty="0" err="1">
                <a:solidFill>
                  <a:prstClr val="black"/>
                </a:solidFill>
              </a:rPr>
              <a:t>lty</a:t>
            </a:r>
            <a:r>
              <a:rPr lang="en-US" dirty="0">
                <a:solidFill>
                  <a:prstClr val="black"/>
                </a:solidFill>
              </a:rPr>
              <a:t>=2)</a:t>
            </a:r>
          </a:p>
        </p:txBody>
      </p:sp>
    </p:spTree>
    <p:extLst>
      <p:ext uri="{BB962C8B-B14F-4D97-AF65-F5344CB8AC3E}">
        <p14:creationId xmlns:p14="http://schemas.microsoft.com/office/powerpoint/2010/main" val="1127338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145" y="0"/>
            <a:ext cx="6435709" cy="6858000"/>
          </a:xfrm>
          <a:prstGeom prst="rect">
            <a:avLst/>
          </a:prstGeom>
        </p:spPr>
      </p:pic>
    </p:spTree>
    <p:extLst>
      <p:ext uri="{BB962C8B-B14F-4D97-AF65-F5344CB8AC3E}">
        <p14:creationId xmlns:p14="http://schemas.microsoft.com/office/powerpoint/2010/main" val="1214849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694" y="1835658"/>
            <a:ext cx="7182612" cy="3186684"/>
          </a:xfrm>
          <a:prstGeom prst="rect">
            <a:avLst/>
          </a:prstGeom>
        </p:spPr>
      </p:pic>
    </p:spTree>
    <p:extLst>
      <p:ext uri="{BB962C8B-B14F-4D97-AF65-F5344CB8AC3E}">
        <p14:creationId xmlns:p14="http://schemas.microsoft.com/office/powerpoint/2010/main" val="3894028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2813" y="0"/>
            <a:ext cx="5418374" cy="6858000"/>
          </a:xfrm>
          <a:prstGeom prst="rect">
            <a:avLst/>
          </a:prstGeom>
        </p:spPr>
      </p:pic>
    </p:spTree>
    <p:extLst>
      <p:ext uri="{BB962C8B-B14F-4D97-AF65-F5344CB8AC3E}">
        <p14:creationId xmlns:p14="http://schemas.microsoft.com/office/powerpoint/2010/main" val="1554259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320" y="0"/>
            <a:ext cx="4317360" cy="6858000"/>
          </a:xfrm>
          <a:prstGeom prst="rect">
            <a:avLst/>
          </a:prstGeom>
        </p:spPr>
      </p:pic>
    </p:spTree>
    <p:extLst>
      <p:ext uri="{BB962C8B-B14F-4D97-AF65-F5344CB8AC3E}">
        <p14:creationId xmlns:p14="http://schemas.microsoft.com/office/powerpoint/2010/main" val="3192793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896" y="441198"/>
            <a:ext cx="6236208" cy="5975604"/>
          </a:xfrm>
          <a:prstGeom prst="rect">
            <a:avLst/>
          </a:prstGeom>
        </p:spPr>
      </p:pic>
    </p:spTree>
    <p:extLst>
      <p:ext uri="{BB962C8B-B14F-4D97-AF65-F5344CB8AC3E}">
        <p14:creationId xmlns:p14="http://schemas.microsoft.com/office/powerpoint/2010/main" val="1404074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711" y="0"/>
            <a:ext cx="5804577" cy="6858000"/>
          </a:xfrm>
          <a:prstGeom prst="rect">
            <a:avLst/>
          </a:prstGeom>
        </p:spPr>
      </p:pic>
    </p:spTree>
    <p:extLst>
      <p:ext uri="{BB962C8B-B14F-4D97-AF65-F5344CB8AC3E}">
        <p14:creationId xmlns:p14="http://schemas.microsoft.com/office/powerpoint/2010/main" val="832319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6483" y="0"/>
            <a:ext cx="4631034" cy="6858000"/>
          </a:xfrm>
          <a:prstGeom prst="rect">
            <a:avLst/>
          </a:prstGeom>
        </p:spPr>
      </p:pic>
    </p:spTree>
    <p:extLst>
      <p:ext uri="{BB962C8B-B14F-4D97-AF65-F5344CB8AC3E}">
        <p14:creationId xmlns:p14="http://schemas.microsoft.com/office/powerpoint/2010/main" val="3257346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588</Words>
  <Application>Microsoft Office PowerPoint</Application>
  <PresentationFormat>On-screen Show (4:3)</PresentationFormat>
  <Paragraphs>67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18</cp:revision>
  <cp:lastPrinted>2014-03-19T16:23:07Z</cp:lastPrinted>
  <dcterms:created xsi:type="dcterms:W3CDTF">2013-04-09T12:34:02Z</dcterms:created>
  <dcterms:modified xsi:type="dcterms:W3CDTF">2014-03-19T16:40:10Z</dcterms:modified>
</cp:coreProperties>
</file>