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2" r:id="rId4"/>
    <p:sldId id="273" r:id="rId5"/>
    <p:sldId id="258" r:id="rId6"/>
    <p:sldId id="259" r:id="rId7"/>
    <p:sldId id="283" r:id="rId8"/>
    <p:sldId id="275" r:id="rId9"/>
    <p:sldId id="289" r:id="rId10"/>
    <p:sldId id="260" r:id="rId11"/>
    <p:sldId id="261" r:id="rId12"/>
    <p:sldId id="265" r:id="rId13"/>
    <p:sldId id="266" r:id="rId14"/>
    <p:sldId id="262" r:id="rId15"/>
    <p:sldId id="268" r:id="rId16"/>
    <p:sldId id="264" r:id="rId17"/>
    <p:sldId id="270" r:id="rId18"/>
    <p:sldId id="263" r:id="rId19"/>
    <p:sldId id="269" r:id="rId20"/>
    <p:sldId id="271" r:id="rId21"/>
    <p:sldId id="267" r:id="rId22"/>
    <p:sldId id="276" r:id="rId23"/>
    <p:sldId id="285" r:id="rId24"/>
    <p:sldId id="279" r:id="rId25"/>
    <p:sldId id="277" r:id="rId26"/>
    <p:sldId id="286" r:id="rId27"/>
    <p:sldId id="280" r:id="rId28"/>
    <p:sldId id="281" r:id="rId29"/>
    <p:sldId id="282" r:id="rId30"/>
    <p:sldId id="288" r:id="rId31"/>
    <p:sldId id="284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92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1.xml"/><Relationship Id="rId2" Type="http://schemas.openxmlformats.org/officeDocument/2006/relationships/slide" Target="slides/slide19.xml"/><Relationship Id="rId1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at.epfl.ch/reports/03-12.pdf" TargetMode="External"/><Relationship Id="rId2" Type="http://schemas.openxmlformats.org/officeDocument/2006/relationships/hyperlink" Target="http://smat.epfl.ch/victo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Victor’s talk   </a:t>
            </a:r>
          </a:p>
          <a:p>
            <a:r>
              <a:rPr lang="en-US" sz="2400" dirty="0"/>
              <a:t>     </a:t>
            </a:r>
            <a:r>
              <a:rPr lang="en-US" sz="2400" dirty="0">
                <a:hlinkClick r:id="rId2"/>
              </a:rPr>
              <a:t>http://smat.epfl.ch/victor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/>
              <a:t>Panaretos, V.M.</a:t>
            </a:r>
            <a:r>
              <a:rPr lang="en-US" sz="2400" dirty="0"/>
              <a:t> &amp; </a:t>
            </a:r>
            <a:r>
              <a:rPr lang="en-US" sz="2400" dirty="0" err="1"/>
              <a:t>Tavakoli</a:t>
            </a:r>
            <a:r>
              <a:rPr lang="en-US" sz="2400" dirty="0"/>
              <a:t>, S. (2012).</a:t>
            </a:r>
            <a:br>
              <a:rPr lang="en-US" sz="2400" dirty="0"/>
            </a:br>
            <a:r>
              <a:rPr lang="en-US" sz="2400" dirty="0" err="1">
                <a:hlinkClick r:id="rId3"/>
              </a:rPr>
              <a:t>Cramér-Karhunen-Loève</a:t>
            </a:r>
            <a:r>
              <a:rPr lang="en-US" sz="2400" dirty="0">
                <a:hlinkClick r:id="rId3"/>
              </a:rPr>
              <a:t> Representation and Harmonic Principal Component Analysis of Functional Time Series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i="1" dirty="0"/>
              <a:t>Technical Report #03-12, November 2012, Chair of Mathematical Statistics, EPFL</a:t>
            </a:r>
            <a:r>
              <a:rPr lang="en-US" sz="2400" dirty="0"/>
              <a:t>. (Invited contribution to a special issue of </a:t>
            </a:r>
            <a:r>
              <a:rPr lang="en-US" sz="2400" i="1" dirty="0"/>
              <a:t>Stochastic Processes and their Applications</a:t>
            </a:r>
            <a:r>
              <a:rPr lang="en-US" sz="2400" dirty="0"/>
              <a:t> -- Under review).</a:t>
            </a:r>
          </a:p>
        </p:txBody>
      </p:sp>
    </p:spTree>
    <p:extLst>
      <p:ext uri="{BB962C8B-B14F-4D97-AF65-F5344CB8AC3E}">
        <p14:creationId xmlns:p14="http://schemas.microsoft.com/office/powerpoint/2010/main" val="4153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ocuments\My Scans\248cos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923925"/>
            <a:ext cx="690403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id\Documents\My Scans\chap2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82880"/>
            <a:ext cx="4986034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71613"/>
            <a:ext cx="48577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500188"/>
            <a:ext cx="47910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id\Documents\My Scans\chap2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046163"/>
            <a:ext cx="7275513" cy="47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14500"/>
            <a:ext cx="51244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id\Documents\My Scans\chap2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0" y="-228600"/>
            <a:ext cx="647999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685800"/>
            <a:ext cx="52101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267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vid\Documents\My Scans\chap2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46088"/>
            <a:ext cx="5788025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8768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59" y="5105400"/>
            <a:ext cx="45815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ocuments\My Scans\chap2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735013"/>
            <a:ext cx="6986587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7750"/>
            <a:ext cx="4876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76313"/>
            <a:ext cx="50101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6248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0248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067" y="1066800"/>
            <a:ext cx="967506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804" y="18436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regression</a:t>
            </a:r>
          </a:p>
          <a:p>
            <a:r>
              <a:rPr lang="en-US" sz="2400" dirty="0" smtClean="0"/>
              <a:t>Response: cardiovascular mortality</a:t>
            </a:r>
          </a:p>
          <a:p>
            <a:r>
              <a:rPr lang="en-US" sz="2400" dirty="0" smtClean="0"/>
              <a:t>Explanatories: temperature, particulates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21" y="2142226"/>
            <a:ext cx="385826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21" y="3219450"/>
            <a:ext cx="315675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6527408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91" y="1622339"/>
            <a:ext cx="560832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4000"/>
            <a:ext cx="9806819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22960"/>
            <a:ext cx="561594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0410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Lag.plot</a:t>
            </a:r>
            <a:r>
              <a:rPr lang="en-US" sz="2800" dirty="0" smtClean="0"/>
              <a:t>     </a:t>
            </a:r>
            <a:r>
              <a:rPr lang="en-US" sz="2800" dirty="0" err="1" smtClean="0"/>
              <a:t>S_t</a:t>
            </a:r>
            <a:r>
              <a:rPr lang="en-US" sz="2800" dirty="0" smtClean="0"/>
              <a:t> =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_1 + </a:t>
            </a:r>
            <a:r>
              <a:rPr lang="en-US" sz="2800" dirty="0" smtClean="0">
                <a:sym typeface="Symbol"/>
              </a:rPr>
              <a:t></a:t>
            </a:r>
            <a:r>
              <a:rPr lang="en-US" sz="2800" dirty="0" smtClean="0"/>
              <a:t>_2 S{t-l} + </a:t>
            </a:r>
            <a:r>
              <a:rPr lang="en-US" sz="2800" dirty="0" err="1" smtClean="0"/>
              <a:t>w_t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728" y="304800"/>
            <a:ext cx="7315200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Detrending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plus algebra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Difference  operator</a:t>
            </a:r>
          </a:p>
          <a:p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x_t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x_t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– x_{t-1}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Backshift operator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Bx_t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= x_{t-1}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x_t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= (1 – B)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x_t</a:t>
            </a:r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B^k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x_t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= x_{t-k}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^3 = (1-B)^3 = 1 – 3B +3B^2 – B^3</a:t>
            </a:r>
          </a:p>
        </p:txBody>
      </p:sp>
    </p:spTree>
    <p:extLst>
      <p:ext uri="{BB962C8B-B14F-4D97-AF65-F5344CB8AC3E}">
        <p14:creationId xmlns:p14="http://schemas.microsoft.com/office/powerpoint/2010/main" val="24251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381000"/>
            <a:ext cx="52482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09" y="3429000"/>
            <a:ext cx="55340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4387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396" y="40386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“return” = (</a:t>
            </a:r>
            <a:r>
              <a:rPr lang="en-US" sz="2800" dirty="0" err="1" smtClean="0"/>
              <a:t>x_t</a:t>
            </a:r>
            <a:r>
              <a:rPr lang="en-US" sz="2800" dirty="0" smtClean="0"/>
              <a:t> – x_{t-1])/x_{t-1}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 log </a:t>
            </a:r>
            <a:r>
              <a:rPr lang="en-US" sz="2800" dirty="0" err="1" smtClean="0">
                <a:sym typeface="Symbol"/>
              </a:rPr>
              <a:t>x_t</a:t>
            </a:r>
            <a:r>
              <a:rPr lang="en-US" sz="2800" dirty="0" smtClean="0">
                <a:sym typeface="Symbol"/>
              </a:rPr>
              <a:t> = </a:t>
            </a:r>
            <a:r>
              <a:rPr lang="en-US" sz="2800" dirty="0" smtClean="0"/>
              <a:t>log(</a:t>
            </a:r>
            <a:r>
              <a:rPr lang="en-US" sz="2800" dirty="0" err="1" smtClean="0"/>
              <a:t>x_t</a:t>
            </a:r>
            <a:r>
              <a:rPr lang="en-US" sz="2800" dirty="0" smtClean="0"/>
              <a:t>/x_{t-1})  </a:t>
            </a:r>
            <a:r>
              <a:rPr lang="en-US" sz="2800" dirty="0" smtClean="0">
                <a:sym typeface="Symbol"/>
              </a:rPr>
              <a:t></a:t>
            </a:r>
            <a:r>
              <a:rPr lang="en-US" sz="2800" dirty="0" smtClean="0"/>
              <a:t> return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353375" cy="621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Appendix 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6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19" y="1752600"/>
            <a:ext cx="950351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9854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6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AppData\Local\Temp\scp00015\accounts\fac\brill\153\2008\london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30480"/>
            <a:ext cx="51206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715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latin typeface="Times New Roman"/>
                <a:cs typeface="Times New Roman"/>
              </a:rPr>
              <a:t> + </a:t>
            </a:r>
            <a:r>
              <a:rPr lang="el-GR" sz="2400" dirty="0" smtClean="0"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latin typeface="Times New Roman"/>
                <a:cs typeface="Times New Roman"/>
              </a:rPr>
              <a:t> t + 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cos</a:t>
            </a:r>
            <a:r>
              <a:rPr lang="en-US" sz="2400" dirty="0" smtClean="0">
                <a:latin typeface="Times New Roman"/>
                <a:cs typeface="Times New Roman"/>
              </a:rPr>
              <a:t> 2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dirty="0" smtClean="0">
                <a:latin typeface="Times New Roman"/>
                <a:cs typeface="Times New Roman"/>
              </a:rPr>
              <a:t> t / 12 + </a:t>
            </a:r>
            <a:r>
              <a:rPr lang="el-GR" sz="2400" dirty="0" smtClean="0">
                <a:latin typeface="Times New Roman"/>
                <a:cs typeface="Times New Roman"/>
              </a:rPr>
              <a:t>δ</a:t>
            </a:r>
            <a:r>
              <a:rPr lang="en-US" sz="2400" dirty="0" smtClean="0">
                <a:latin typeface="Times New Roman"/>
                <a:cs typeface="Times New Roman"/>
              </a:rPr>
              <a:t> sin 2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dirty="0" smtClean="0">
                <a:latin typeface="Times New Roman"/>
                <a:cs typeface="Times New Roman"/>
              </a:rPr>
              <a:t> t /12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5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id\Documents\My Scans\chap2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02933"/>
            <a:ext cx="5437293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id\Documents\My Scans\chap2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-217488"/>
            <a:ext cx="7397750" cy="72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108" y="794266"/>
            <a:ext cx="5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ANOVA table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676400"/>
            <a:ext cx="8937996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\Documents\My Scans\Chap2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98513"/>
            <a:ext cx="5334000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vid\AppData\Local\Temp\scp22888\accounts\fac\brill\153\2008\londonb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28" y="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0"/>
            <a:ext cx="7622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anova</a:t>
            </a:r>
            <a:r>
              <a:rPr lang="en-US" sz="2000" dirty="0"/>
              <a:t>(junk1)				(Intercept)        </a:t>
            </a:r>
            <a:r>
              <a:rPr lang="en-US" sz="2000" dirty="0" err="1"/>
              <a:t>xaxis</a:t>
            </a:r>
            <a:endParaRPr lang="en-US" sz="2000" dirty="0"/>
          </a:p>
          <a:p>
            <a:r>
              <a:rPr lang="en-US" sz="2000" dirty="0"/>
              <a:t>Analysis of Variance Table			 </a:t>
            </a:r>
            <a:r>
              <a:rPr lang="en-US" sz="2000" dirty="0" smtClean="0"/>
              <a:t>21.84923      </a:t>
            </a:r>
            <a:r>
              <a:rPr lang="en-US" sz="2000" dirty="0"/>
              <a:t>0.01209</a:t>
            </a:r>
          </a:p>
          <a:p>
            <a:r>
              <a:rPr lang="en-US" sz="2000" dirty="0"/>
              <a:t>Response: log10(junk)</a:t>
            </a:r>
          </a:p>
          <a:p>
            <a:r>
              <a:rPr lang="en-US" sz="2000" dirty="0"/>
              <a:t>           </a:t>
            </a:r>
            <a:r>
              <a:rPr lang="en-US" sz="2000" dirty="0" err="1"/>
              <a:t>Df</a:t>
            </a:r>
            <a:r>
              <a:rPr lang="en-US" sz="2000" dirty="0"/>
              <a:t>  Sum </a:t>
            </a:r>
            <a:r>
              <a:rPr lang="en-US" sz="2000" dirty="0" err="1"/>
              <a:t>Sq</a:t>
            </a:r>
            <a:r>
              <a:rPr lang="en-US" sz="2000" dirty="0"/>
              <a:t> Mean </a:t>
            </a:r>
            <a:r>
              <a:rPr lang="en-US" sz="2000" dirty="0" err="1"/>
              <a:t>Sq</a:t>
            </a:r>
            <a:r>
              <a:rPr lang="en-US" sz="2000" dirty="0"/>
              <a:t> F value    </a:t>
            </a:r>
            <a:r>
              <a:rPr lang="en-US" sz="2000" dirty="0" err="1"/>
              <a:t>Pr</a:t>
            </a:r>
            <a:r>
              <a:rPr lang="en-US" sz="2000" dirty="0"/>
              <a:t>(&gt;F)</a:t>
            </a:r>
          </a:p>
          <a:p>
            <a:r>
              <a:rPr lang="en-US" sz="2000" dirty="0" err="1"/>
              <a:t>xaxis</a:t>
            </a:r>
            <a:r>
              <a:rPr lang="en-US" sz="2000" dirty="0"/>
              <a:t>       1 1.77919 1.77919  811.16 &lt; 2.2e-16 ***</a:t>
            </a:r>
          </a:p>
          <a:p>
            <a:r>
              <a:rPr lang="en-US" sz="2000" dirty="0"/>
              <a:t>Residuals 274 0.60099 0.00219</a:t>
            </a:r>
          </a:p>
        </p:txBody>
      </p:sp>
    </p:spTree>
    <p:extLst>
      <p:ext uri="{BB962C8B-B14F-4D97-AF65-F5344CB8AC3E}">
        <p14:creationId xmlns:p14="http://schemas.microsoft.com/office/powerpoint/2010/main" val="40519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156</Words>
  <Application>Microsoft Office PowerPoint</Application>
  <PresentationFormat>On-screen Show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36</cp:revision>
  <dcterms:created xsi:type="dcterms:W3CDTF">2006-08-16T00:00:00Z</dcterms:created>
  <dcterms:modified xsi:type="dcterms:W3CDTF">2013-02-20T03:33:35Z</dcterms:modified>
</cp:coreProperties>
</file>